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4" r:id="rId7"/>
    <p:sldId id="263" r:id="rId8"/>
    <p:sldId id="265" r:id="rId9"/>
    <p:sldId id="272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1" i="0" baseline="0" dirty="0">
                <a:effectLst/>
              </a:rPr>
              <a:t>Distribución Presupuesto Inicial por Subtítulos de Gasto</a:t>
            </a:r>
            <a:endParaRPr lang="es-CL" sz="900" b="1" dirty="0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C5F-4FB4-9D21-9B4D68D8359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C5F-4FB4-9D21-9B4D68D8359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C5F-4FB4-9D21-9B4D68D8359C}"/>
              </c:ext>
            </c:extLst>
          </c:dPt>
          <c:dPt>
            <c:idx val="4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C5F-4FB4-9D21-9B4D68D8359C}"/>
              </c:ext>
            </c:extLst>
          </c:dPt>
          <c:dLbls>
            <c:dLbl>
              <c:idx val="0"/>
              <c:layout>
                <c:manualLayout>
                  <c:x val="-1.1015237108616564E-2"/>
                  <c:y val="-1.114896361458179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C5F-4FB4-9D21-9B4D68D8359C}"/>
                </c:ext>
              </c:extLst>
            </c:dLbl>
            <c:dLbl>
              <c:idx val="1"/>
              <c:layout>
                <c:manualLayout>
                  <c:x val="-6.6091422651698897E-3"/>
                  <c:y val="0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C5F-4FB4-9D21-9B4D68D8359C}"/>
                </c:ext>
              </c:extLst>
            </c:dLbl>
            <c:dLbl>
              <c:idx val="2"/>
              <c:layout>
                <c:manualLayout>
                  <c:x val="-2.2030474217232966E-2"/>
                  <c:y val="-7.432642409721228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C5F-4FB4-9D21-9B4D68D8359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30'!$C$57:$C$60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ADQUISICIÓN DE ACTIVOS FINANCIEROS                                              </c:v>
                </c:pt>
                <c:pt idx="3">
                  <c:v>OTROS                                                         </c:v>
                </c:pt>
              </c:strCache>
            </c:strRef>
          </c:cat>
          <c:val>
            <c:numRef>
              <c:f>'Partida 30'!$D$57:$D$60</c:f>
              <c:numCache>
                <c:formatCode>#,##0</c:formatCode>
                <c:ptCount val="4"/>
                <c:pt idx="0">
                  <c:v>17001056</c:v>
                </c:pt>
                <c:pt idx="1">
                  <c:v>375110868</c:v>
                </c:pt>
                <c:pt idx="2">
                  <c:v>42177960</c:v>
                </c:pt>
                <c:pt idx="3">
                  <c:v>14955306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C5F-4FB4-9D21-9B4D68D8359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3075489547546399"/>
          <c:w val="0.58761883879625498"/>
          <c:h val="0.169245104524536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1" i="0" baseline="0" dirty="0">
                <a:effectLst/>
              </a:rPr>
              <a:t>Distribución Presupuesto Inicial por Programa</a:t>
            </a:r>
          </a:p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1" i="0" baseline="0" dirty="0">
                <a:effectLst/>
              </a:rPr>
              <a:t>(en millones de $)</a:t>
            </a:r>
            <a:endParaRPr lang="es-CL" sz="900" dirty="0">
              <a:effectLst/>
            </a:endParaRPr>
          </a:p>
        </c:rich>
      </c:tx>
      <c:layout>
        <c:manualLayout>
          <c:xMode val="edge"/>
          <c:yMode val="edge"/>
          <c:x val="0.25108183057759342"/>
          <c:y val="1.0884352186783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30'!$I$59:$I$64</c:f>
              <c:strCache>
                <c:ptCount val="6"/>
                <c:pt idx="0">
                  <c:v>Subsecretaría de Ciencia, Tecnología, Conocimiento e Innovación</c:v>
                </c:pt>
                <c:pt idx="1">
                  <c:v>Fondo de Innovación, Ciencia y Tecnología</c:v>
                </c:pt>
                <c:pt idx="2">
                  <c:v>Secretaría Ejecutiva Consejo Nacional de CTCI</c:v>
                </c:pt>
                <c:pt idx="3">
                  <c:v>Agencia Nacional de Investigación y Desarrollo</c:v>
                </c:pt>
                <c:pt idx="4">
                  <c:v>Iniciativa Científico Milenio</c:v>
                </c:pt>
                <c:pt idx="5">
                  <c:v>Capacidades Tecnológicas</c:v>
                </c:pt>
              </c:strCache>
            </c:strRef>
          </c:cat>
          <c:val>
            <c:numRef>
              <c:f>'Partida 30'!$J$59:$J$64</c:f>
              <c:numCache>
                <c:formatCode>#,##0</c:formatCode>
                <c:ptCount val="6"/>
                <c:pt idx="0">
                  <c:v>16461321000</c:v>
                </c:pt>
                <c:pt idx="1">
                  <c:v>140045069000</c:v>
                </c:pt>
                <c:pt idx="2">
                  <c:v>455767000</c:v>
                </c:pt>
                <c:pt idx="3">
                  <c:v>327365202000</c:v>
                </c:pt>
                <c:pt idx="4">
                  <c:v>14243607000</c:v>
                </c:pt>
                <c:pt idx="5">
                  <c:v>30155608000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04-473A-898F-19AA649378F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790272"/>
        <c:axId val="164792960"/>
      </c:barChart>
      <c:catAx>
        <c:axId val="1647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792960"/>
        <c:crosses val="autoZero"/>
        <c:auto val="1"/>
        <c:lblAlgn val="ctr"/>
        <c:lblOffset val="100"/>
        <c:noMultiLvlLbl val="0"/>
      </c:catAx>
      <c:valAx>
        <c:axId val="164792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6479027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317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30'!$C$27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D89-4884-AABA-5107051A6CE4}"/>
                </c:ext>
              </c:extLst>
            </c:dLbl>
            <c:dLbl>
              <c:idx val="1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D89-4884-AABA-5107051A6CE4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D89-4884-AABA-5107051A6CE4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D89-4884-AABA-5107051A6CE4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D89-4884-AABA-5107051A6C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30'!$D$26:$O$26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30'!$D$27:$O$27</c:f>
              <c:numCache>
                <c:formatCode>0.0%</c:formatCode>
                <c:ptCount val="12"/>
                <c:pt idx="0">
                  <c:v>3.5226240221479216E-2</c:v>
                </c:pt>
                <c:pt idx="1">
                  <c:v>2.172134220686715E-2</c:v>
                </c:pt>
                <c:pt idx="2">
                  <c:v>4.0258747880369546E-2</c:v>
                </c:pt>
                <c:pt idx="3">
                  <c:v>7.5659510779628319E-2</c:v>
                </c:pt>
                <c:pt idx="4">
                  <c:v>0.15631698961138343</c:v>
                </c:pt>
                <c:pt idx="5">
                  <c:v>7.8644740375404878E-2</c:v>
                </c:pt>
                <c:pt idx="6">
                  <c:v>6.7764325029863209E-2</c:v>
                </c:pt>
                <c:pt idx="7">
                  <c:v>5.9691944629523846E-2</c:v>
                </c:pt>
                <c:pt idx="8">
                  <c:v>4.6398978856297922E-2</c:v>
                </c:pt>
                <c:pt idx="9">
                  <c:v>6.5426739625208341E-2</c:v>
                </c:pt>
                <c:pt idx="10">
                  <c:v>0.15138261837046155</c:v>
                </c:pt>
                <c:pt idx="11">
                  <c:v>0.13618516906729727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D89-4884-AABA-5107051A6CE4}"/>
            </c:ext>
          </c:extLst>
        </c:ser>
        <c:ser>
          <c:idx val="1"/>
          <c:order val="1"/>
          <c:tx>
            <c:strRef>
              <c:f>'Partida 30'!$C$28</c:f>
              <c:strCache>
                <c:ptCount val="1"/>
                <c:pt idx="0">
                  <c:v>% Ejecución Ppto. Vigente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51956181533646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1D89-4884-AABA-5107051A6CE4}"/>
                </c:ext>
              </c:extLst>
            </c:dLbl>
            <c:dLbl>
              <c:idx val="1"/>
              <c:layout>
                <c:manualLayout>
                  <c:x val="1.0432968179447054E-2"/>
                  <c:y val="-1.3339236867701102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1D89-4884-AABA-5107051A6CE4}"/>
                </c:ext>
              </c:extLst>
            </c:dLbl>
            <c:dLbl>
              <c:idx val="2"/>
              <c:layout>
                <c:manualLayout>
                  <c:x val="8.3463745435576418E-3"/>
                  <c:y val="-1.3339236867701102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1D89-4884-AABA-5107051A6CE4}"/>
                </c:ext>
              </c:extLst>
            </c:dLbl>
            <c:dLbl>
              <c:idx val="4"/>
              <c:layout>
                <c:manualLayout>
                  <c:x val="8.346374543557565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D89-4884-AABA-5107051A6CE4}"/>
                </c:ext>
              </c:extLst>
            </c:dLbl>
            <c:dLbl>
              <c:idx val="7"/>
              <c:layout>
                <c:manualLayout>
                  <c:x val="6.2597809076680782E-3"/>
                  <c:y val="-6.669618433850550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1D89-4884-AABA-5107051A6CE4}"/>
                </c:ext>
              </c:extLst>
            </c:dLbl>
            <c:dLbl>
              <c:idx val="8"/>
              <c:layout>
                <c:manualLayout>
                  <c:x val="8.3463745435574891E-3"/>
                  <c:y val="-6.669618433850550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1D89-4884-AABA-5107051A6CE4}"/>
                </c:ext>
              </c:extLst>
            </c:dLbl>
            <c:dLbl>
              <c:idx val="9"/>
              <c:layout>
                <c:manualLayout>
                  <c:x val="1.043296817944705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1D89-4884-AABA-5107051A6C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>
                    <a:solidFill>
                      <a:srgbClr val="FF0000"/>
                    </a:solidFill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'Partida 30'!$D$26:$O$26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30'!$D$28:$M$28</c:f>
              <c:numCache>
                <c:formatCode>0.0%</c:formatCode>
                <c:ptCount val="10"/>
                <c:pt idx="0">
                  <c:v>3.8809205725719623E-2</c:v>
                </c:pt>
                <c:pt idx="1">
                  <c:v>2.0160429541827705E-2</c:v>
                </c:pt>
                <c:pt idx="2">
                  <c:v>2.934179060639289E-2</c:v>
                </c:pt>
                <c:pt idx="3">
                  <c:v>0.10157888023077177</c:v>
                </c:pt>
                <c:pt idx="4">
                  <c:v>0.11090321961561964</c:v>
                </c:pt>
                <c:pt idx="5">
                  <c:v>5.7010349373150471E-2</c:v>
                </c:pt>
                <c:pt idx="6">
                  <c:v>4.2599244380787694E-2</c:v>
                </c:pt>
                <c:pt idx="7">
                  <c:v>4.7822269625235198E-2</c:v>
                </c:pt>
                <c:pt idx="8">
                  <c:v>3.2948848277621096E-2</c:v>
                </c:pt>
                <c:pt idx="9">
                  <c:v>5.5065890106990374E-2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D89-4884-AABA-5107051A6CE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433472"/>
        <c:axId val="139435008"/>
      </c:barChart>
      <c:catAx>
        <c:axId val="139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5008"/>
        <c:crosses val="autoZero"/>
        <c:auto val="1"/>
        <c:lblAlgn val="ctr"/>
        <c:lblOffset val="100"/>
        <c:noMultiLvlLbl val="0"/>
      </c:catAx>
      <c:valAx>
        <c:axId val="139435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347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2020 - 2021</a:t>
            </a:r>
            <a:endParaRPr lang="es-CL" sz="12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0031744598818775"/>
          <c:w val="0.88341519176235084"/>
          <c:h val="0.57204384137070852"/>
        </c:manualLayout>
      </c:layout>
      <c:lineChart>
        <c:grouping val="standard"/>
        <c:varyColors val="0"/>
        <c:ser>
          <c:idx val="0"/>
          <c:order val="0"/>
          <c:tx>
            <c:strRef>
              <c:f>'Partida 30'!$C$23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rgbClr val="4F81BD"/>
              </a:solidFill>
              <a:round/>
            </a:ln>
            <a:effectLst>
              <a:outerShdw blurRad="40000" dist="23000" dir="5400000" rotWithShape="0">
                <a:sysClr val="windowText" lastClr="000000">
                  <a:alpha val="35000"/>
                </a:sysClr>
              </a:outerShdw>
            </a:effectLst>
          </c:spPr>
          <c:marker>
            <c:symbol val="none"/>
          </c:marker>
          <c:cat>
            <c:strRef>
              <c:f>'Partida 30'!$D$22:$O$22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30'!$D$23:$O$23</c:f>
              <c:numCache>
                <c:formatCode>0.0%</c:formatCode>
                <c:ptCount val="12"/>
                <c:pt idx="0">
                  <c:v>3.5226240221479216E-2</c:v>
                </c:pt>
                <c:pt idx="1">
                  <c:v>5.6947582428346362E-2</c:v>
                </c:pt>
                <c:pt idx="2">
                  <c:v>9.7206330308715908E-2</c:v>
                </c:pt>
                <c:pt idx="3">
                  <c:v>0.17210047808118467</c:v>
                </c:pt>
                <c:pt idx="4">
                  <c:v>0.3307451503990444</c:v>
                </c:pt>
                <c:pt idx="5">
                  <c:v>0.42861866748283867</c:v>
                </c:pt>
                <c:pt idx="6">
                  <c:v>0.49638299251270185</c:v>
                </c:pt>
                <c:pt idx="7">
                  <c:v>0.55607493714222567</c:v>
                </c:pt>
                <c:pt idx="8">
                  <c:v>0.60247391599852362</c:v>
                </c:pt>
                <c:pt idx="9">
                  <c:v>0.66790065562373202</c:v>
                </c:pt>
                <c:pt idx="10">
                  <c:v>0.81928327399419354</c:v>
                </c:pt>
                <c:pt idx="11">
                  <c:v>0.96430291205040475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5BC-44A7-8AD2-B019D89E8242}"/>
            </c:ext>
          </c:extLst>
        </c:ser>
        <c:ser>
          <c:idx val="1"/>
          <c:order val="1"/>
          <c:tx>
            <c:strRef>
              <c:f>'Partida 30'!$C$24</c:f>
              <c:strCache>
                <c:ptCount val="1"/>
                <c:pt idx="0">
                  <c:v>% Ejecución Ppto. Vigente 2021</c:v>
                </c:pt>
              </c:strCache>
            </c:strRef>
          </c:tx>
          <c:marker>
            <c:symbol val="circl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Pt>
            <c:idx val="0"/>
            <c:marker>
              <c:spPr>
                <a:solidFill>
                  <a:srgbClr val="C0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B5BC-44A7-8AD2-B019D89E8242}"/>
              </c:ext>
            </c:extLst>
          </c:dPt>
          <c:dPt>
            <c:idx val="1"/>
            <c:marker>
              <c:spPr>
                <a:solidFill>
                  <a:srgbClr val="C0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B5BC-44A7-8AD2-B019D89E8242}"/>
              </c:ext>
            </c:extLst>
          </c:dPt>
          <c:dLbls>
            <c:dLbl>
              <c:idx val="6"/>
              <c:layout>
                <c:manualLayout>
                  <c:x val="-5.1433292295391848E-2"/>
                  <c:y val="-1.91293203879057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5BC-44A7-8AD2-B019D89E82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>
                    <a:solidFill>
                      <a:srgbClr val="FF0000"/>
                    </a:solidFill>
                  </a:defRPr>
                </a:pPr>
                <a:endParaRPr lang="es-C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'Partida 30'!$D$22:$O$22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30'!$D$24:$M$24</c:f>
              <c:numCache>
                <c:formatCode>0.0%</c:formatCode>
                <c:ptCount val="10"/>
                <c:pt idx="0">
                  <c:v>3.8809205725719623E-2</c:v>
                </c:pt>
                <c:pt idx="1">
                  <c:v>5.8969635267547331E-2</c:v>
                </c:pt>
                <c:pt idx="2">
                  <c:v>8.7479935766361872E-2</c:v>
                </c:pt>
                <c:pt idx="3">
                  <c:v>0.18905881599713364</c:v>
                </c:pt>
                <c:pt idx="4">
                  <c:v>0.29958730701932401</c:v>
                </c:pt>
                <c:pt idx="5">
                  <c:v>0.35663485292592711</c:v>
                </c:pt>
                <c:pt idx="6">
                  <c:v>0.39923409730671477</c:v>
                </c:pt>
                <c:pt idx="7">
                  <c:v>0.44705636693195</c:v>
                </c:pt>
                <c:pt idx="8">
                  <c:v>0.48000521520957107</c:v>
                </c:pt>
                <c:pt idx="9">
                  <c:v>0.53512045481152204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5BC-44A7-8AD2-B019D89E82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29-12-2021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29-12-2021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2825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29-12-2021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435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29-12-2021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0700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29-12-2021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17539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29-12-2021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6575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29-12-2021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441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29-12-2021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0397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29-12-2021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5875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29-12-2021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5424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29-12-2021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0954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29-12-2021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9878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29-12-2021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5112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C4D4A02F-D281-4983-AABC-D2B3DB8CD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12">
            <a:extLst>
              <a:ext uri="{FF2B5EF4-FFF2-40B4-BE49-F238E27FC236}">
                <a16:creationId xmlns:a16="http://schemas.microsoft.com/office/drawing/2014/main" id="{13857662-5DF6-4B90-BC4B-9FA02C2D0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344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60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16832"/>
            <a:ext cx="8136904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OCTUBRE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30: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CIENCIA, TECNOLOGÍA, CONOCIMIENTO E INNOVACIÓN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/>
              <a:t>Valparaíso, noviembre 2021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79376" y="1124744"/>
            <a:ext cx="788670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03: SUBSECRETARÍA EJECUTIVA CONSEJO NACIONAL CTCI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74700" y="1705489"/>
            <a:ext cx="7931332" cy="2122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0B3B3F0-44E1-4943-B11E-BBDA27F9E7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984964"/>
              </p:ext>
            </p:extLst>
          </p:nvPr>
        </p:nvGraphicFramePr>
        <p:xfrm>
          <a:off x="579375" y="2053710"/>
          <a:ext cx="7886701" cy="134792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16014938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6792090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157012609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00412403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23657738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5830229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79456936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605460493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176185969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56249887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42249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24364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455.767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569.481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444.460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43758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311.670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306.589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255.443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70438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144.097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144.097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59014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20189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845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0759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67072" y="1085741"/>
            <a:ext cx="7848873" cy="7911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01: AGENCIA NACIONAL DE INVESTIGACIÓN Y DESARROLLO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3500" y="1895318"/>
            <a:ext cx="7876016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3A748EC-8C3E-4067-8FCD-6BB853BD95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607461"/>
              </p:ext>
            </p:extLst>
          </p:nvPr>
        </p:nvGraphicFramePr>
        <p:xfrm>
          <a:off x="553500" y="2215113"/>
          <a:ext cx="7848875" cy="4143541"/>
        </p:xfrm>
        <a:graphic>
          <a:graphicData uri="http://schemas.openxmlformats.org/drawingml/2006/table">
            <a:tbl>
              <a:tblPr/>
              <a:tblGrid>
                <a:gridCol w="263032">
                  <a:extLst>
                    <a:ext uri="{9D8B030D-6E8A-4147-A177-3AD203B41FA5}">
                      <a16:colId xmlns:a16="http://schemas.microsoft.com/office/drawing/2014/main" val="2313814646"/>
                    </a:ext>
                  </a:extLst>
                </a:gridCol>
                <a:gridCol w="263032">
                  <a:extLst>
                    <a:ext uri="{9D8B030D-6E8A-4147-A177-3AD203B41FA5}">
                      <a16:colId xmlns:a16="http://schemas.microsoft.com/office/drawing/2014/main" val="2492740378"/>
                    </a:ext>
                  </a:extLst>
                </a:gridCol>
                <a:gridCol w="263032">
                  <a:extLst>
                    <a:ext uri="{9D8B030D-6E8A-4147-A177-3AD203B41FA5}">
                      <a16:colId xmlns:a16="http://schemas.microsoft.com/office/drawing/2014/main" val="132099871"/>
                    </a:ext>
                  </a:extLst>
                </a:gridCol>
                <a:gridCol w="2967001">
                  <a:extLst>
                    <a:ext uri="{9D8B030D-6E8A-4147-A177-3AD203B41FA5}">
                      <a16:colId xmlns:a16="http://schemas.microsoft.com/office/drawing/2014/main" val="4144399636"/>
                    </a:ext>
                  </a:extLst>
                </a:gridCol>
                <a:gridCol w="704926">
                  <a:extLst>
                    <a:ext uri="{9D8B030D-6E8A-4147-A177-3AD203B41FA5}">
                      <a16:colId xmlns:a16="http://schemas.microsoft.com/office/drawing/2014/main" val="1340596701"/>
                    </a:ext>
                  </a:extLst>
                </a:gridCol>
                <a:gridCol w="704926">
                  <a:extLst>
                    <a:ext uri="{9D8B030D-6E8A-4147-A177-3AD203B41FA5}">
                      <a16:colId xmlns:a16="http://schemas.microsoft.com/office/drawing/2014/main" val="3380866075"/>
                    </a:ext>
                  </a:extLst>
                </a:gridCol>
                <a:gridCol w="704926">
                  <a:extLst>
                    <a:ext uri="{9D8B030D-6E8A-4147-A177-3AD203B41FA5}">
                      <a16:colId xmlns:a16="http://schemas.microsoft.com/office/drawing/2014/main" val="2463329434"/>
                    </a:ext>
                  </a:extLst>
                </a:gridCol>
                <a:gridCol w="704926">
                  <a:extLst>
                    <a:ext uri="{9D8B030D-6E8A-4147-A177-3AD203B41FA5}">
                      <a16:colId xmlns:a16="http://schemas.microsoft.com/office/drawing/2014/main" val="340713167"/>
                    </a:ext>
                  </a:extLst>
                </a:gridCol>
                <a:gridCol w="641798">
                  <a:extLst>
                    <a:ext uri="{9D8B030D-6E8A-4147-A177-3AD203B41FA5}">
                      <a16:colId xmlns:a16="http://schemas.microsoft.com/office/drawing/2014/main" val="3146630536"/>
                    </a:ext>
                  </a:extLst>
                </a:gridCol>
                <a:gridCol w="631276">
                  <a:extLst>
                    <a:ext uri="{9D8B030D-6E8A-4147-A177-3AD203B41FA5}">
                      <a16:colId xmlns:a16="http://schemas.microsoft.com/office/drawing/2014/main" val="2334064306"/>
                    </a:ext>
                  </a:extLst>
                </a:gridCol>
              </a:tblGrid>
              <a:tr h="1545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164053"/>
                  </a:ext>
                </a:extLst>
              </a:tr>
              <a:tr h="3787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526594"/>
                  </a:ext>
                </a:extLst>
              </a:tr>
              <a:tr h="162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327.365.202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364.412.644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37.047.442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214.191.023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717723"/>
                  </a:ext>
                </a:extLst>
              </a:tr>
              <a:tr h="132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10.864.634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11.040.793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176.159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8.859.880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064980"/>
                  </a:ext>
                </a:extLst>
              </a:tr>
              <a:tr h="121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1.532.385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1.532.385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1.199.707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664194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304.909.192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335.019.797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30.110.605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197.852.127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618843"/>
                  </a:ext>
                </a:extLst>
              </a:tr>
              <a:tr h="100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97.861.321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104.361.454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6.500.133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82.626.749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716687"/>
                  </a:ext>
                </a:extLst>
              </a:tr>
              <a:tr h="130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53.606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53.606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36.140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961171"/>
                  </a:ext>
                </a:extLst>
              </a:tr>
              <a:tr h="154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Nacionales de Postgrado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39.608.548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43.009.681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3.401.133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36.195.855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74092"/>
                  </a:ext>
                </a:extLst>
              </a:tr>
              <a:tr h="141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Publicaciones Científicas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147.196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147.196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776758"/>
                  </a:ext>
                </a:extLst>
              </a:tr>
              <a:tr h="13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Internacional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3.802.325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4.502.325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622.103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786254"/>
                  </a:ext>
                </a:extLst>
              </a:tr>
              <a:tr h="154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Información Electrónica para Ciencia y Tecnología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10.186.413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10.186.413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10.026.121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213612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35.819.228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38.218.228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2.399.000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34.087.580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326921"/>
                  </a:ext>
                </a:extLst>
              </a:tr>
              <a:tr h="154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Inserción de Investigadores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7.445.391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7.445.391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1.657.755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237436"/>
                  </a:ext>
                </a:extLst>
              </a:tr>
              <a:tr h="154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Complementario para Estudiantes de Postgrado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638.198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638.198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148881"/>
                  </a:ext>
                </a:extLst>
              </a:tr>
              <a:tr h="154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Cursos de Idiomas Para Becas Chile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160.416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185386"/>
                  </a:ext>
                </a:extLst>
              </a:tr>
              <a:tr h="154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206.990.715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230.601.187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23.610.472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115.172.279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745617"/>
                  </a:ext>
                </a:extLst>
              </a:tr>
              <a:tr h="154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Científico y Tecnológico (FONDECYT)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134.739.097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132.094.097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-2.645.000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101.288.745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517974"/>
                  </a:ext>
                </a:extLst>
              </a:tr>
              <a:tr h="154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Ciencia y Tecnología (FONDEF)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22.718.356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29.744.828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7.026.472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4.482.617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135602"/>
                  </a:ext>
                </a:extLst>
              </a:tr>
              <a:tr h="154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Regional de Investigación Científica y Tecnológica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4.948.994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5.448.994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951.990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386100"/>
                  </a:ext>
                </a:extLst>
              </a:tr>
              <a:tr h="154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Investigación Asociativa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32.429.497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46.364.975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13.935.478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8.448.927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921031"/>
                  </a:ext>
                </a:extLst>
              </a:tr>
              <a:tr h="154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Científicos de Nivel Internacional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499.293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499.293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298006"/>
                  </a:ext>
                </a:extLst>
              </a:tr>
              <a:tr h="255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Financiamiento de Centros de Investigación en Áreas Prioritarias (FONDAP)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11.655.478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10.449.000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-1.206.478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355533"/>
                  </a:ext>
                </a:extLst>
              </a:tr>
              <a:tr h="154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Investigación Estratégica en Sequía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6.000.000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6.000.000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995675"/>
                  </a:ext>
                </a:extLst>
              </a:tr>
              <a:tr h="154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53.099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754059"/>
                  </a:ext>
                </a:extLst>
              </a:tr>
              <a:tr h="154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Membresias Organismos Internacionales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53.099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251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305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9081" y="1163514"/>
            <a:ext cx="7902600" cy="7911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01: AGENCIA NACIONAL DE INVESTIGACIÓN Y DESARROLLO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9081" y="1988841"/>
            <a:ext cx="783869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2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F4484EA-F9E1-40C9-BC9F-3460FAB345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751425"/>
              </p:ext>
            </p:extLst>
          </p:nvPr>
        </p:nvGraphicFramePr>
        <p:xfrm>
          <a:off x="559081" y="2318503"/>
          <a:ext cx="7886701" cy="1998108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30378245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93857323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704272446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75530744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40312724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1123280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80451155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75001745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0833907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265947230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8848403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93449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54262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84742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196.663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471.663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70942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99266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165.988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0513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12.262.328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2.098.294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18569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12.262.328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2.098.294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18353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Equipamiento Científico y Tecnológico (FONDEQUIP)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12.262.328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2.098.294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62247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4.009.204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4.009.204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4.008.341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544412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4.009.204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4.009.204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4.008.341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1712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660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74924" y="1111040"/>
            <a:ext cx="7883837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02: INICIATIVA CIENTÍFICO MILENIO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72060" y="1705420"/>
            <a:ext cx="7886701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F46BA38-6F67-4FDB-9B22-59834FD723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406117"/>
              </p:ext>
            </p:extLst>
          </p:nvPr>
        </p:nvGraphicFramePr>
        <p:xfrm>
          <a:off x="572059" y="2035591"/>
          <a:ext cx="7886701" cy="182366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420293215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60615846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523212586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00791816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20679475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57507639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63421536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069874977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50778532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818120760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70818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2549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14.243.607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16.576.351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2.332.744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7.525.681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87003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537.461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250.303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59420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2328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4.915.617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76721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4.915.617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59927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Milenio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4.915.617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171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12580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830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271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9012" y="1133072"/>
            <a:ext cx="788670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03: CAPACIDADES TECNOLÓGICAS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9012" y="1756854"/>
            <a:ext cx="7886701" cy="2234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BB1EE42-3D26-472D-94A5-3C70045910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251478"/>
              </p:ext>
            </p:extLst>
          </p:nvPr>
        </p:nvGraphicFramePr>
        <p:xfrm>
          <a:off x="555596" y="2058630"/>
          <a:ext cx="7886701" cy="331432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71846779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59240172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37709190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6474797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80611476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75040760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32072609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1435408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70855893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899855393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19914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148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30.155.608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36.734.534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6.578.926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5.632.829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28012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1.011.670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1.009.596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724.621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16897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109.184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16115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28.074.690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33.097.690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4.895.898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9420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22.859.940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21.530.940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-1.329.000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4.895.898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78164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a la Transferencia y Licenciamiento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2.411.055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2.411.055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1.460.411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63449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a la Vinculación Academia - Industria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4.960.809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4.960.809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32347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a las capacidades para la I+D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8.482.152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7.153.152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-1.329.000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3.085.950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08964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Base Científica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7.005.924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7.005.924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149.537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07225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5.214.750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11.566.750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27484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Estatales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3.128.850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6.701.850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07722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Privadas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4.864.900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88923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67108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6969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2168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3698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Estatales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7413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Privadas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368.100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1.068.100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955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5103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64599" y="1200629"/>
            <a:ext cx="8179339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PROGRAMA 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</a:t>
            </a:r>
            <a:r>
              <a:rPr lang="es-CL" sz="1500" b="1" dirty="0">
                <a:solidFill>
                  <a:prstClr val="black"/>
                </a:solidFill>
                <a:ea typeface="+mj-ea"/>
                <a:cs typeface="+mj-cs"/>
              </a:rPr>
              <a:t>MINISTERIO DE CIENCIA, TECNOLOGÍA, CONOCIMIENTO E INNOVACIÓN</a:t>
            </a:r>
            <a:endParaRPr lang="es-CL" sz="15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0596968"/>
              </p:ext>
            </p:extLst>
          </p:nvPr>
        </p:nvGraphicFramePr>
        <p:xfrm>
          <a:off x="464599" y="2117130"/>
          <a:ext cx="4056822" cy="2952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9055230"/>
              </p:ext>
            </p:extLst>
          </p:nvPr>
        </p:nvGraphicFramePr>
        <p:xfrm>
          <a:off x="4593997" y="2119138"/>
          <a:ext cx="4052062" cy="2913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604786" y="1212141"/>
            <a:ext cx="7783637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MENSUAL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MINISTERIO DE CIENCIA, TECNOLOGÍA, CONOCIMIENTO E INNOVACIÓN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4344320"/>
              </p:ext>
            </p:extLst>
          </p:nvPr>
        </p:nvGraphicFramePr>
        <p:xfrm>
          <a:off x="588810" y="2348880"/>
          <a:ext cx="7783637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1196752"/>
            <a:ext cx="792088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MINISTERIO DE CIENCIA, TECNOLOGÍA, CONOCIMIENTO E INNOVACIÓN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7202161"/>
              </p:ext>
            </p:extLst>
          </p:nvPr>
        </p:nvGraphicFramePr>
        <p:xfrm>
          <a:off x="524720" y="2138705"/>
          <a:ext cx="7935712" cy="3832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69063" y="1119436"/>
            <a:ext cx="788670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MINISTERIO DE CIENCIA, TECNOLOGÍA, CONOCIMIENTO E INNOVACIÓN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69063" y="1750205"/>
            <a:ext cx="7886701" cy="310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4D8CB8F-1525-43A2-88A3-2DA63B7471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741951"/>
              </p:ext>
            </p:extLst>
          </p:nvPr>
        </p:nvGraphicFramePr>
        <p:xfrm>
          <a:off x="569062" y="2131302"/>
          <a:ext cx="7886701" cy="2121601"/>
        </p:xfrm>
        <a:graphic>
          <a:graphicData uri="http://schemas.openxmlformats.org/drawingml/2006/table">
            <a:tbl>
              <a:tblPr/>
              <a:tblGrid>
                <a:gridCol w="282880">
                  <a:extLst>
                    <a:ext uri="{9D8B030D-6E8A-4147-A177-3AD203B41FA5}">
                      <a16:colId xmlns:a16="http://schemas.microsoft.com/office/drawing/2014/main" val="1807428384"/>
                    </a:ext>
                  </a:extLst>
                </a:gridCol>
                <a:gridCol w="3190889">
                  <a:extLst>
                    <a:ext uri="{9D8B030D-6E8A-4147-A177-3AD203B41FA5}">
                      <a16:colId xmlns:a16="http://schemas.microsoft.com/office/drawing/2014/main" val="344340772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3284354055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1205803529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2352191605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1545723830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2622242627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2973719889"/>
                    </a:ext>
                  </a:extLst>
                </a:gridCol>
              </a:tblGrid>
              <a:tr h="169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075787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626432"/>
                  </a:ext>
                </a:extLst>
              </a:tr>
              <a:tr h="178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449.245.190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456.471.637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7.226.447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244.267.310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725635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17.001.056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17.149.003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13.453.991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244932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3.823.998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3.878.668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2.048.044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846003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375.110.868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404.424.790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29.313.922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219.229.705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540315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107729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348.730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626.230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277.500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745814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8.292.310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-33.885.650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631004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10.782.578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14.770.578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3.988.000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2.098.294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325451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7.253.584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7.253.584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7.252.718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007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69063" y="1150362"/>
            <a:ext cx="7886698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31055" y="1733441"/>
            <a:ext cx="8074875" cy="310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CF10CFA-B422-4C3D-8985-1FF38B32AE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725043"/>
              </p:ext>
            </p:extLst>
          </p:nvPr>
        </p:nvGraphicFramePr>
        <p:xfrm>
          <a:off x="569063" y="2066848"/>
          <a:ext cx="7886698" cy="1886898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2366344228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2332915900"/>
                    </a:ext>
                  </a:extLst>
                </a:gridCol>
                <a:gridCol w="3084673">
                  <a:extLst>
                    <a:ext uri="{9D8B030D-6E8A-4147-A177-3AD203B41FA5}">
                      <a16:colId xmlns:a16="http://schemas.microsoft.com/office/drawing/2014/main" val="3823935927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182532103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906029897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282452672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453420654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362293859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3325994388"/>
                    </a:ext>
                  </a:extLst>
                </a:gridCol>
              </a:tblGrid>
              <a:tr h="1640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800132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932313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Ciencia, Tecnología, Conocimiento e Innovación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156.962.157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157.769.625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807.468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63.725.512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27740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Ciencia, Tecnología, Conocimiento e Innovación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16.461.321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17.178.651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717.330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11.242.935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04345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Innovación, Ciencia y Tecnología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140.045.069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140.021.493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-23.576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52.038.117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1368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Ejecutiva Consejo Nacional de CTCI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455.767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569.481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444.460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648940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Nacional de Investigación y Desarrollo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371.764.417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417.723.529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45.959.112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227.349.533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518322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Nacional de Investigación y Desarrollo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327.365.202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364.412.644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37.047.442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214.191.023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884737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 Científico Milenio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14.243.607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16.576.351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2.332.744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7.525.681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841607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Capacidades Tecnológicas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30.155.608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36.734.534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6.578.926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5.632.829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6453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3981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83441" y="1184038"/>
            <a:ext cx="7882725" cy="7911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01: SUBSECRETARÍA DE CIENCIA, TECNOLOGÍA, CONOCIMIENTO E INNOVACIÓN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60040" y="2047497"/>
            <a:ext cx="7886701" cy="301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33DC0C0-323A-4571-94DC-A924BA400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75404"/>
              </p:ext>
            </p:extLst>
          </p:nvPr>
        </p:nvGraphicFramePr>
        <p:xfrm>
          <a:off x="583441" y="2406336"/>
          <a:ext cx="7886701" cy="309230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38961595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78614330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424118796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35187333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24971219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60591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45534356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920702731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72862016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007047682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9024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09469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16.461.321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17.178.651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717.330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11.242.935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78110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3.773.563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3.763.818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-9.745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2.977.639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19972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1.686.501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1.771.171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618.968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06897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10.889.004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10.889.004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6.994.540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32086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3.434.408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2.840.136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06638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 - MOP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455.147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99015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 - MINENERGÍA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2.344.698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2.344.698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1.750.426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55321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49465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7.454.596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7.454.596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4.154.404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22717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Servicios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05057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Explora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7.100.356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7.100.356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4.102.044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37387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112.253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114.753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18469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83683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94.870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09713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08750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6001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80767" y="1148381"/>
            <a:ext cx="788670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02: FONDO DE INNOVACIÓN, CIENCIA Y TECNOLOGÍA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546CE61C-C833-4FAA-B87E-D3BA94953373}"/>
              </a:ext>
            </a:extLst>
          </p:cNvPr>
          <p:cNvSpPr txBox="1">
            <a:spLocks/>
          </p:cNvSpPr>
          <p:nvPr/>
        </p:nvSpPr>
        <p:spPr>
          <a:xfrm>
            <a:off x="611285" y="1729340"/>
            <a:ext cx="783240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6F248D1-BCEF-4BF2-932B-C288303877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719480"/>
              </p:ext>
            </p:extLst>
          </p:nvPr>
        </p:nvGraphicFramePr>
        <p:xfrm>
          <a:off x="556993" y="2066181"/>
          <a:ext cx="7886701" cy="418651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82542628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07231897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97807754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69573176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234499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54371816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43806331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7794437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73954864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456162199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993026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52517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140.045.069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140.021.493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-23.576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52.038.117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01238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495.388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490.746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386.105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89855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216.463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126.489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32351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96.235.008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128.367.458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32.132.450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51.195.208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77513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86.235.008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126.933.791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40.698.783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51.195.208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15153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ANID 01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40.871.483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65.600.483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24.729.000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27.836.328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33351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Capital Humano - ANID 01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991.080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6.791.213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5.800.133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5.050.706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24325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Equipamiento I+D - ANID 01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919.695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3.319.695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3.319.695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0062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Base Científica - ANID 03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9.416.979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9.416.979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2.443.723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91272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ANID 03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10.807.433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17.159.433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709.920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34020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Tecnológicos  - ANID 03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5.695.836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4.366.836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-1.329.000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2.477.000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80180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Excelencia  - ANID 03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2.154.431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2.154.431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1.978.313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867822"/>
                  </a:ext>
                </a:extLst>
              </a:tr>
              <a:tr h="174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Iniciativa Científica Milenio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7.704.197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7.704.197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2.808.000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95159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Comité Innova Chile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4.511.986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5.591.986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022506"/>
                  </a:ext>
                </a:extLst>
              </a:tr>
              <a:tr h="190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Subsecretaría de Agricultura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2.358.187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4.024.837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1.666.650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1.784.018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67134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sobre Gasto y Personal en I+D - INE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803.701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803.701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717.505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46633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1.433.667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-8.566.333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9519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de Asignación Complementaria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1.433.667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-8.566.333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84617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8.292.310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-33.885.650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2469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8.292.310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-33.885.650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75548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55609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40263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ANID 03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112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503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69615" y="1171280"/>
            <a:ext cx="788670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02: FONDO DE INNOVACIÓN, CIENCIA Y TECNOLOGÍA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CF332DEF-88B0-468A-A645-72BC4501B501}"/>
              </a:ext>
            </a:extLst>
          </p:cNvPr>
          <p:cNvSpPr txBox="1">
            <a:spLocks/>
          </p:cNvSpPr>
          <p:nvPr/>
        </p:nvSpPr>
        <p:spPr>
          <a:xfrm>
            <a:off x="539696" y="1731595"/>
            <a:ext cx="7916619" cy="268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2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698CB33-393B-4F51-857A-B0079BE9A7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736897"/>
              </p:ext>
            </p:extLst>
          </p:nvPr>
        </p:nvGraphicFramePr>
        <p:xfrm>
          <a:off x="570576" y="2060848"/>
          <a:ext cx="7886701" cy="729468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0226543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13928485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17612541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58522043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17948344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1363429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96180434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68752152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48166904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47047176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222753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42197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46788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371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690670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</TotalTime>
  <Words>2626</Words>
  <Application>Microsoft Office PowerPoint</Application>
  <PresentationFormat>Presentación en pantalla (4:3)</PresentationFormat>
  <Paragraphs>1414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Calibri</vt:lpstr>
      <vt:lpstr>Times New Roman</vt:lpstr>
      <vt:lpstr>Verdana</vt:lpstr>
      <vt:lpstr>1_Tema de Office</vt:lpstr>
      <vt:lpstr>EJECUCIÓN ACUMULADA DE GASTOS PRESUPUESTARIOS AL MES DE OCTUBRE DE 2021 PARTIDA 30: MINISTERIO DE CIENCIA, TECNOLOGÍA, CONOCIMIENTO E INNOVACIÓN</vt:lpstr>
      <vt:lpstr>DISTRIBUCIÓN POR SUBTÍTULO DE GASTO Y PROGRAMA   PARTIDA 30 MINISTERIO DE CIENCIA, TECNOLOGÍA, CONOCIMIENTO E INNOVACIÓN</vt:lpstr>
      <vt:lpstr>EJECUCIÓN MENSUAL DE GASTOS A OCTUBRE DE 2021  PARTIDA 30 MINISTERIO DE CIENCIA, TECNOLOGÍA, CONOCIMIENTO E INNOVACIÓN</vt:lpstr>
      <vt:lpstr>EJECUCIÓN ACUMULADA DE GASTOS A OCTUBRE DE 2021  PARTIDA 30 MINISTERIO DE CIENCIA, TECNOLOGÍA, CONOCIMIENTO E INNOVACIÓN</vt:lpstr>
      <vt:lpstr>EJECUCIÓN ACUMULADA DE GASTOS A OCTUBRE DE 2021  PARTIDA 30 MINISTERIO DE CIENCIA, TECNOLOGÍA, CONOCIMIENTO E INNOVACIÓN</vt:lpstr>
      <vt:lpstr>EJECUCIÓN ACUMULADA DE GASTOS A OCTUBRE DE 2021  PARTIDA 30 RESUMEN POR CAPÍTULOS</vt:lpstr>
      <vt:lpstr>EJECUCIÓN ACUMULADA DE GASTOS A OCTUBRE DE 2021  PARTIDA 30. CAPÍTUO 01. PROGRAMA 01: SUBSECRETARÍA DE CIENCIA, TECNOLOGÍA, CONOCIMIENTO E INNOVACIÓN</vt:lpstr>
      <vt:lpstr>EJECUCIÓN ACUMULADA DE GASTOS A OCTUBRE DE 2021  PARTIDA 30. CAPÍTUO 01. PROGRAMA 02: FONDO DE INNOVACIÓN, CIENCIA Y TECNOLOGÍA</vt:lpstr>
      <vt:lpstr>EJECUCIÓN ACUMULADA DE GASTOS A OCTUBRE DE 2021  PARTIDA 30. CAPÍTUO 01. PROGRAMA 02: FONDO DE INNOVACIÓN, CIENCIA Y TECNOLOGÍA</vt:lpstr>
      <vt:lpstr>EJECUCIÓN ACUMULADA DE GASTOS A OCTUBRE DE 2021  PARTIDA 30. CAPÍTUO 01. PROGRAMA 03: SUBSECRETARÍA EJECUTIVA CONSEJO NACIONAL CTCI</vt:lpstr>
      <vt:lpstr>EJECUCIÓN ACUMULADA DE GASTOS A OCTUBRE DE 2021  PARTIDA 30. CAPÍTUO 02. PROGRAMA 01: AGENCIA NACIONAL DE INVESTIGACIÓN Y DESARROLLO</vt:lpstr>
      <vt:lpstr>EJECUCIÓN ACUMULADA DE GASTOS A OCTUBRE DE 2021  PARTIDA 30. CAPÍTUO 02. PROGRAMA 01: AGENCIA NACIONAL DE INVESTIGACIÓN Y DESARROLLO</vt:lpstr>
      <vt:lpstr>EJECUCIÓN ACUMULADA DE GASTOS A OCTUBRE DE 2021  PARTIDA 30. CAPÍTUO 02. PROGRAMA 02: INICIATIVA CIENTÍFICO MILENIO</vt:lpstr>
      <vt:lpstr>EJECUCIÓN ACUMULADA DE GASTOS A OCTUBRE DE 2021  PARTIDA 30. CAPÍTUO 02. PROGRAMA 03: CAPACIDADES TECNOLÓGICAS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EDIAZ</cp:lastModifiedBy>
  <cp:revision>60</cp:revision>
  <dcterms:created xsi:type="dcterms:W3CDTF">2020-01-02T20:22:07Z</dcterms:created>
  <dcterms:modified xsi:type="dcterms:W3CDTF">2021-12-29T12:20:27Z</dcterms:modified>
</cp:coreProperties>
</file>