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257" r:id="rId2"/>
    <p:sldId id="258" r:id="rId3"/>
    <p:sldId id="260" r:id="rId4"/>
    <p:sldId id="259" r:id="rId5"/>
    <p:sldId id="261" r:id="rId6"/>
    <p:sldId id="271" r:id="rId7"/>
    <p:sldId id="27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74" r:id="rId16"/>
    <p:sldId id="269" r:id="rId17"/>
    <p:sldId id="270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Subtítulos de Gasto</a:t>
            </a:r>
            <a:endParaRPr lang="es-CL" sz="1050" b="1" dirty="0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04C-4EDC-9859-103E49F536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04C-4EDC-9859-103E49F536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04C-4EDC-9859-103E49F536A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04C-4EDC-9859-103E49F536A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04C-4EDC-9859-103E49F536A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04C-4EDC-9859-103E49F536A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29'!$C$60:$C$65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FINANCIEROS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29'!$D$60:$D$65</c:f>
              <c:numCache>
                <c:formatCode>#,##0</c:formatCode>
                <c:ptCount val="6"/>
                <c:pt idx="0">
                  <c:v>58340420</c:v>
                </c:pt>
                <c:pt idx="1">
                  <c:v>20721996</c:v>
                </c:pt>
                <c:pt idx="2">
                  <c:v>115021891</c:v>
                </c:pt>
                <c:pt idx="3">
                  <c:v>15314000</c:v>
                </c:pt>
                <c:pt idx="4">
                  <c:v>11072126</c:v>
                </c:pt>
                <c:pt idx="5">
                  <c:v>5618277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04C-4EDC-9859-103E49F536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77294098400301592"/>
          <c:w val="0.97600337209504462"/>
          <c:h val="0.205378799194816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i="0" baseline="0" dirty="0">
                <a:effectLst/>
              </a:rPr>
              <a:t>(en millones de $)</a:t>
            </a:r>
            <a:endParaRPr lang="es-CL" sz="1050" dirty="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29'!$I$62:$I$67</c:f>
              <c:strCache>
                <c:ptCount val="6"/>
                <c:pt idx="0">
                  <c:v>Subse. de las Culturas y las Artes</c:v>
                </c:pt>
                <c:pt idx="1">
                  <c:v>Fondos Culturales y Artísticos</c:v>
                </c:pt>
                <c:pt idx="2">
                  <c:v>Subs. del Patrimonio Cultural</c:v>
                </c:pt>
                <c:pt idx="3">
                  <c:v>Serv. Nac. del Patrimonio Cultural</c:v>
                </c:pt>
                <c:pt idx="4">
                  <c:v>Red de Bibliotecas Públicas</c:v>
                </c:pt>
                <c:pt idx="5">
                  <c:v>Consejo de Monumentos Nacionales</c:v>
                </c:pt>
              </c:strCache>
            </c:strRef>
          </c:cat>
          <c:val>
            <c:numRef>
              <c:f>'Partida 29'!$J$62:$J$67</c:f>
              <c:numCache>
                <c:formatCode>#,##0</c:formatCode>
                <c:ptCount val="6"/>
                <c:pt idx="0">
                  <c:v>101133518000</c:v>
                </c:pt>
                <c:pt idx="1">
                  <c:v>43816908000</c:v>
                </c:pt>
                <c:pt idx="2">
                  <c:v>2177177000</c:v>
                </c:pt>
                <c:pt idx="3">
                  <c:v>66359127000</c:v>
                </c:pt>
                <c:pt idx="4">
                  <c:v>6442392000</c:v>
                </c:pt>
                <c:pt idx="5">
                  <c:v>6161428000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B-4AD4-852C-7B12E798E42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29'!$C$27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29'!$D$27:$O$27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7.9921513604330585E-2</c:v>
                </c:pt>
                <c:pt idx="2">
                  <c:v>0.13717439423748901</c:v>
                </c:pt>
                <c:pt idx="3">
                  <c:v>7.2538866589701587E-2</c:v>
                </c:pt>
                <c:pt idx="4">
                  <c:v>5.6511295592515033E-2</c:v>
                </c:pt>
                <c:pt idx="5">
                  <c:v>6.4773785837824296E-2</c:v>
                </c:pt>
                <c:pt idx="6">
                  <c:v>7.6502888629789739E-2</c:v>
                </c:pt>
                <c:pt idx="7">
                  <c:v>6.9076216464543885E-2</c:v>
                </c:pt>
                <c:pt idx="8">
                  <c:v>6.014651930510749E-2</c:v>
                </c:pt>
                <c:pt idx="9">
                  <c:v>4.9851262513173289E-2</c:v>
                </c:pt>
                <c:pt idx="10">
                  <c:v>7.318275867085236E-2</c:v>
                </c:pt>
                <c:pt idx="11">
                  <c:v>0.16684786670763763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46-493A-BAB0-2296D854EEC1}"/>
            </c:ext>
          </c:extLst>
        </c:ser>
        <c:ser>
          <c:idx val="1"/>
          <c:order val="1"/>
          <c:tx>
            <c:strRef>
              <c:f>'Partida 29'!$C$28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29'!$D$28:$O$28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5.983056108391762E-2</c:v>
                </c:pt>
                <c:pt idx="2">
                  <c:v>0.13887111053917356</c:v>
                </c:pt>
                <c:pt idx="3">
                  <c:v>5.0673262663486762E-2</c:v>
                </c:pt>
                <c:pt idx="4">
                  <c:v>5.002137621721383E-2</c:v>
                </c:pt>
                <c:pt idx="5">
                  <c:v>5.1665009361961875E-2</c:v>
                </c:pt>
                <c:pt idx="6">
                  <c:v>8.4079187580167164E-2</c:v>
                </c:pt>
                <c:pt idx="7">
                  <c:v>5.9959157315838923E-2</c:v>
                </c:pt>
                <c:pt idx="8">
                  <c:v>6.7166294575593657E-2</c:v>
                </c:pt>
                <c:pt idx="9">
                  <c:v>5.8614863808057867E-2</c:v>
                </c:pt>
                <c:pt idx="10">
                  <c:v>6.1215464332056345E-2</c:v>
                </c:pt>
                <c:pt idx="11">
                  <c:v>0.16430728635697872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46-493A-BAB0-2296D854EEC1}"/>
            </c:ext>
          </c:extLst>
        </c:ser>
        <c:ser>
          <c:idx val="0"/>
          <c:order val="2"/>
          <c:tx>
            <c:strRef>
              <c:f>'Partida 29'!$C$29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46-493A-BAB0-2296D854EEC1}"/>
                </c:ext>
              </c:extLst>
            </c:dLbl>
            <c:dLbl>
              <c:idx val="1"/>
              <c:layout>
                <c:manualLayout>
                  <c:x val="1.5361267654630209E-2"/>
                  <c:y val="-7.258802011888365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46-493A-BAB0-2296D854EEC1}"/>
                </c:ext>
              </c:extLst>
            </c:dLbl>
            <c:dLbl>
              <c:idx val="2"/>
              <c:layout>
                <c:manualLayout>
                  <c:x val="1.546302094204411E-2"/>
                  <c:y val="3.6294010059441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46-493A-BAB0-2296D854EEC1}"/>
                </c:ext>
              </c:extLst>
            </c:dLbl>
            <c:dLbl>
              <c:idx val="3"/>
              <c:layout>
                <c:manualLayout>
                  <c:x val="8.83601196688234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46-493A-BAB0-2296D854EEC1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746-493A-BAB0-2296D854EEC1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46-493A-BAB0-2296D854EEC1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746-493A-BAB0-2296D854EEC1}"/>
                </c:ext>
              </c:extLst>
            </c:dLbl>
            <c:dLbl>
              <c:idx val="7"/>
              <c:layout>
                <c:manualLayout>
                  <c:x val="4.4180059834410127E-3"/>
                  <c:y val="-6.653824978677115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746-493A-BAB0-2296D854EEC1}"/>
                </c:ext>
              </c:extLst>
            </c:dLbl>
            <c:dLbl>
              <c:idx val="9"/>
              <c:layout>
                <c:manualLayout>
                  <c:x val="6.6270089751617614E-3"/>
                  <c:y val="-6.653824978677115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746-493A-BAB0-2296D854EE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29'!$D$26:$O$26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29'!$D$29:$M$29</c:f>
              <c:numCache>
                <c:formatCode>0.0%</c:formatCode>
                <c:ptCount val="10"/>
                <c:pt idx="0">
                  <c:v>5.349040904212117E-2</c:v>
                </c:pt>
                <c:pt idx="1">
                  <c:v>3.3876371177723033E-2</c:v>
                </c:pt>
                <c:pt idx="2">
                  <c:v>8.2147799165064816E-2</c:v>
                </c:pt>
                <c:pt idx="3">
                  <c:v>5.6696561029509422E-2</c:v>
                </c:pt>
                <c:pt idx="4">
                  <c:v>7.485901354871749E-2</c:v>
                </c:pt>
                <c:pt idx="5">
                  <c:v>0.12159505908260365</c:v>
                </c:pt>
                <c:pt idx="6">
                  <c:v>6.6268986500112523E-2</c:v>
                </c:pt>
                <c:pt idx="7">
                  <c:v>8.1660689382615545E-2</c:v>
                </c:pt>
                <c:pt idx="8">
                  <c:v>9.3781010359884079E-2</c:v>
                </c:pt>
                <c:pt idx="9">
                  <c:v>7.1746503622594396E-2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746-493A-BAB0-2296D854EE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257142677573492"/>
          <c:w val="0.88341519176235084"/>
          <c:h val="0.57204384137070852"/>
        </c:manualLayout>
      </c:layout>
      <c:lineChart>
        <c:grouping val="standard"/>
        <c:varyColors val="0"/>
        <c:ser>
          <c:idx val="2"/>
          <c:order val="0"/>
          <c:tx>
            <c:strRef>
              <c:f>'Partida 29'!$C$21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29'!$D$21:$O$21</c:f>
              <c:numCache>
                <c:formatCode>0.0%</c:formatCode>
                <c:ptCount val="12"/>
                <c:pt idx="0">
                  <c:v>4.5857071044580776E-2</c:v>
                </c:pt>
                <c:pt idx="1">
                  <c:v>0.12577858464891137</c:v>
                </c:pt>
                <c:pt idx="2">
                  <c:v>0.26048616862761192</c:v>
                </c:pt>
                <c:pt idx="3">
                  <c:v>0.3327555477648913</c:v>
                </c:pt>
                <c:pt idx="4">
                  <c:v>0.3890051871839908</c:v>
                </c:pt>
                <c:pt idx="5">
                  <c:v>0.45367588589596824</c:v>
                </c:pt>
                <c:pt idx="6">
                  <c:v>0.52656162063434608</c:v>
                </c:pt>
                <c:pt idx="7">
                  <c:v>0.59552774774358397</c:v>
                </c:pt>
                <c:pt idx="8">
                  <c:v>0.65567426704869147</c:v>
                </c:pt>
                <c:pt idx="9">
                  <c:v>0.70552552956186476</c:v>
                </c:pt>
                <c:pt idx="10">
                  <c:v>0.77732792109935456</c:v>
                </c:pt>
                <c:pt idx="11">
                  <c:v>0.96752980970302327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C0-4888-B8E6-306BE7E1B046}"/>
            </c:ext>
          </c:extLst>
        </c:ser>
        <c:ser>
          <c:idx val="1"/>
          <c:order val="1"/>
          <c:tx>
            <c:strRef>
              <c:f>'Partida 29'!$C$22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29'!$D$22:$O$22</c:f>
              <c:numCache>
                <c:formatCode>0.0%</c:formatCode>
                <c:ptCount val="12"/>
                <c:pt idx="0">
                  <c:v>6.9646111836758742E-2</c:v>
                </c:pt>
                <c:pt idx="1">
                  <c:v>0.12947667292067636</c:v>
                </c:pt>
                <c:pt idx="2">
                  <c:v>0.26610432265078637</c:v>
                </c:pt>
                <c:pt idx="3">
                  <c:v>0.31987672534576783</c:v>
                </c:pt>
                <c:pt idx="4">
                  <c:v>0.3992652242505364</c:v>
                </c:pt>
                <c:pt idx="5">
                  <c:v>0.45093023361249823</c:v>
                </c:pt>
                <c:pt idx="6">
                  <c:v>0.53937400946041036</c:v>
                </c:pt>
                <c:pt idx="7">
                  <c:v>0.59933316677624926</c:v>
                </c:pt>
                <c:pt idx="8">
                  <c:v>0.66519525941704938</c:v>
                </c:pt>
                <c:pt idx="9">
                  <c:v>0.71399082901982214</c:v>
                </c:pt>
                <c:pt idx="10">
                  <c:v>0.77520629335187852</c:v>
                </c:pt>
                <c:pt idx="11">
                  <c:v>0.93930979922414171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C0-4888-B8E6-306BE7E1B046}"/>
            </c:ext>
          </c:extLst>
        </c:ser>
        <c:ser>
          <c:idx val="0"/>
          <c:order val="2"/>
          <c:tx>
            <c:strRef>
              <c:f>'Partida 29'!$C$23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28575" cap="rnd">
              <a:solidFill>
                <a:srgbClr val="C0504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circle"/>
            <c:size val="5"/>
            <c:spPr>
              <a:solidFill>
                <a:srgbClr val="C0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6396011091203913E-2"/>
                  <c:y val="-3.9909291351539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C0-4888-B8E6-306BE7E1B046}"/>
                </c:ext>
              </c:extLst>
            </c:dLbl>
            <c:dLbl>
              <c:idx val="1"/>
              <c:layout>
                <c:manualLayout>
                  <c:x val="-3.9768009506746228E-2"/>
                  <c:y val="-3.6281173955945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C0-4888-B8E6-306BE7E1B046}"/>
                </c:ext>
              </c:extLst>
            </c:dLbl>
            <c:dLbl>
              <c:idx val="2"/>
              <c:layout>
                <c:manualLayout>
                  <c:x val="-4.4186677229718009E-2"/>
                  <c:y val="-2.9024939164756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C0-4888-B8E6-306BE7E1B046}"/>
                </c:ext>
              </c:extLst>
            </c:dLbl>
            <c:dLbl>
              <c:idx val="3"/>
              <c:layout>
                <c:manualLayout>
                  <c:x val="-4.6396011091203913E-2"/>
                  <c:y val="-2.53968217691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C0-4888-B8E6-306BE7E1B046}"/>
                </c:ext>
              </c:extLst>
            </c:dLbl>
            <c:dLbl>
              <c:idx val="4"/>
              <c:layout>
                <c:manualLayout>
                  <c:x val="-4.1977343368232188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4C0-4888-B8E6-306BE7E1B046}"/>
                </c:ext>
              </c:extLst>
            </c:dLbl>
            <c:dLbl>
              <c:idx val="5"/>
              <c:layout>
                <c:manualLayout>
                  <c:x val="-4.1977343368232112E-2"/>
                  <c:y val="-3.2653056560350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4C0-4888-B8E6-306BE7E1B046}"/>
                </c:ext>
              </c:extLst>
            </c:dLbl>
            <c:dLbl>
              <c:idx val="6"/>
              <c:layout>
                <c:manualLayout>
                  <c:x val="-6.6280015844577017E-2"/>
                  <c:y val="-2.9024939164755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4C0-4888-B8E6-306BE7E1B046}"/>
                </c:ext>
              </c:extLst>
            </c:dLbl>
            <c:dLbl>
              <c:idx val="7"/>
              <c:layout>
                <c:manualLayout>
                  <c:x val="-3.9768009506746291E-2"/>
                  <c:y val="-3.2653056560350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4C0-4888-B8E6-306BE7E1B046}"/>
                </c:ext>
              </c:extLst>
            </c:dLbl>
            <c:dLbl>
              <c:idx val="8"/>
              <c:layout>
                <c:manualLayout>
                  <c:x val="-2.6512006337830806E-2"/>
                  <c:y val="-2.1768704373566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4C0-4888-B8E6-306BE7E1B046}"/>
                </c:ext>
              </c:extLst>
            </c:dLbl>
            <c:dLbl>
              <c:idx val="9"/>
              <c:layout>
                <c:manualLayout>
                  <c:x val="-3.9768009506746207E-2"/>
                  <c:y val="-2.1768704373566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4C0-4888-B8E6-306BE7E1B046}"/>
                </c:ext>
              </c:extLst>
            </c:dLbl>
            <c:dLbl>
              <c:idx val="10"/>
              <c:layout>
                <c:manualLayout>
                  <c:x val="-5.0814678814175715E-2"/>
                  <c:y val="-1.08843521867835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4C0-4888-B8E6-306BE7E1B0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29'!$D$20:$O$20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29'!$D$23:$M$23</c:f>
              <c:numCache>
                <c:formatCode>0.0%</c:formatCode>
                <c:ptCount val="10"/>
                <c:pt idx="0">
                  <c:v>5.349040904212117E-2</c:v>
                </c:pt>
                <c:pt idx="1">
                  <c:v>8.6502340233906752E-2</c:v>
                </c:pt>
                <c:pt idx="2">
                  <c:v>0.168056103215907</c:v>
                </c:pt>
                <c:pt idx="3">
                  <c:v>0.22475266424541643</c:v>
                </c:pt>
                <c:pt idx="4">
                  <c:v>0.29950714656175231</c:v>
                </c:pt>
                <c:pt idx="5">
                  <c:v>0.42086620311970541</c:v>
                </c:pt>
                <c:pt idx="6">
                  <c:v>0.48713518961981789</c:v>
                </c:pt>
                <c:pt idx="7">
                  <c:v>0.56879587900243345</c:v>
                </c:pt>
                <c:pt idx="8">
                  <c:v>0.66257688936231751</c:v>
                </c:pt>
                <c:pt idx="9">
                  <c:v>0.73304693168838364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04C0-4888-B8E6-306BE7E1B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29-12-2021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769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859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14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366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450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29-12-2021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02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29-12-2021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51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29-12-2021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2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29-12-2021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25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29-12-2021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05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29-12-2021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562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81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686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29: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LAS CULTURAS, LAS ARTES Y EL PATRIMONIO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Valparaíso, noviembre 2021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2996" y="1165345"/>
            <a:ext cx="7888141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62996" y="1956492"/>
            <a:ext cx="7832740" cy="266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23D973F-372A-422E-8865-3257388A0F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149126"/>
              </p:ext>
            </p:extLst>
          </p:nvPr>
        </p:nvGraphicFramePr>
        <p:xfrm>
          <a:off x="562996" y="2310313"/>
          <a:ext cx="7886701" cy="259119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32050814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02998923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77732855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76599069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5957109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1006499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9639088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57149146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69500526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01302630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10927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87240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12.720.527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96833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132.781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10979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11.939.935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38592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12.199.880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11.939.935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71633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1.055.910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85049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1.349.865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57368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1.560.700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12090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2.988.481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84630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1.242.015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15685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1.575.336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53420"/>
                  </a:ext>
                </a:extLst>
              </a:tr>
              <a:tr h="236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y Desarrollo de las Artes Escénicas, Ley N° 21.175.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2.337.836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2.306.000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455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647.811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8623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647.811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093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871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1943" y="1159922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02: FONDOS CULTURALES Y ARTÍSTICOS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944" y="1751478"/>
            <a:ext cx="7886701" cy="2833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CD0DADB-5B0F-4334-A446-E80DD5306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716724"/>
              </p:ext>
            </p:extLst>
          </p:nvPr>
        </p:nvGraphicFramePr>
        <p:xfrm>
          <a:off x="524255" y="2081775"/>
          <a:ext cx="7886701" cy="252599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97361970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80962287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412235950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29148248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415889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0820099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0953605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54211147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98400577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39289444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59107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38667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44.803.297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33.046.106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4318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3.207.863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3.376.902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1.915.919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0867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301.176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135.496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-165.680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9033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40.306.069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40.468.843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30.256.606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3400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39.841.914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40.004.688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29.816.112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4458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del Libro y la Lectura, Ley N° 19.227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7.584.526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7.584.526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5.309.524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58707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Cultural y las Artes, Ley N° 19.891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12.521.679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12.521.679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11.044.434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4114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el Fomento de la Música Nacional, Ley N° 19.928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5.571.408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3.782.206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1720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Audiovisual, Ley N° 19.981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10.096.640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10.259.414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162.774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6.595.122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124594"/>
                  </a:ext>
                </a:extLst>
              </a:tr>
              <a:tr h="194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Fomento y Desarrollo de las Artes Escénicas, Ley N° 21.175.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4.067.661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4.067.661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3.084.826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71108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7310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440.494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0517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820.256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820.599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91177,7%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2835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820.256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820.599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91177,7%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0248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845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969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0853" y="1196752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02. PROGRAMA 01: SUBSECRETARÍA DEL PATRIMONIO CULTURAL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0853" y="1786850"/>
            <a:ext cx="7877597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9B9E2F4-AD2F-4524-8FA7-ADCA96199D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303267"/>
              </p:ext>
            </p:extLst>
          </p:nvPr>
        </p:nvGraphicFramePr>
        <p:xfrm>
          <a:off x="541749" y="2127957"/>
          <a:ext cx="7886701" cy="2331125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73183782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84307193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6168156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62491374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60591142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4379303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22414823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4106981813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39341536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30029814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275470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9618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2.336.729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159.552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1.695.218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9178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1.225.369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957.647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4898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843.634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897.165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582.884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7320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52116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75834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22.985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1461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58750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2552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4544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6513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53.886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9051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1041680,0%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5235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1041680,0%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5098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525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895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382" y="1099147"/>
            <a:ext cx="8056015" cy="52953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4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endParaRPr lang="es-CL" sz="11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457922" y="1659462"/>
            <a:ext cx="8063475" cy="28435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03A42A6-A8F8-4154-B03B-42806BC429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620130"/>
              </p:ext>
            </p:extLst>
          </p:nvPr>
        </p:nvGraphicFramePr>
        <p:xfrm>
          <a:off x="465382" y="1974421"/>
          <a:ext cx="8056013" cy="4351325"/>
        </p:xfrm>
        <a:graphic>
          <a:graphicData uri="http://schemas.openxmlformats.org/drawingml/2006/table">
            <a:tbl>
              <a:tblPr/>
              <a:tblGrid>
                <a:gridCol w="269974">
                  <a:extLst>
                    <a:ext uri="{9D8B030D-6E8A-4147-A177-3AD203B41FA5}">
                      <a16:colId xmlns:a16="http://schemas.microsoft.com/office/drawing/2014/main" val="1334728198"/>
                    </a:ext>
                  </a:extLst>
                </a:gridCol>
                <a:gridCol w="269974">
                  <a:extLst>
                    <a:ext uri="{9D8B030D-6E8A-4147-A177-3AD203B41FA5}">
                      <a16:colId xmlns:a16="http://schemas.microsoft.com/office/drawing/2014/main" val="3530804648"/>
                    </a:ext>
                  </a:extLst>
                </a:gridCol>
                <a:gridCol w="269974">
                  <a:extLst>
                    <a:ext uri="{9D8B030D-6E8A-4147-A177-3AD203B41FA5}">
                      <a16:colId xmlns:a16="http://schemas.microsoft.com/office/drawing/2014/main" val="3579592930"/>
                    </a:ext>
                  </a:extLst>
                </a:gridCol>
                <a:gridCol w="3045302">
                  <a:extLst>
                    <a:ext uri="{9D8B030D-6E8A-4147-A177-3AD203B41FA5}">
                      <a16:colId xmlns:a16="http://schemas.microsoft.com/office/drawing/2014/main" val="1034923414"/>
                    </a:ext>
                  </a:extLst>
                </a:gridCol>
                <a:gridCol w="723529">
                  <a:extLst>
                    <a:ext uri="{9D8B030D-6E8A-4147-A177-3AD203B41FA5}">
                      <a16:colId xmlns:a16="http://schemas.microsoft.com/office/drawing/2014/main" val="3129111871"/>
                    </a:ext>
                  </a:extLst>
                </a:gridCol>
                <a:gridCol w="723529">
                  <a:extLst>
                    <a:ext uri="{9D8B030D-6E8A-4147-A177-3AD203B41FA5}">
                      <a16:colId xmlns:a16="http://schemas.microsoft.com/office/drawing/2014/main" val="2699596332"/>
                    </a:ext>
                  </a:extLst>
                </a:gridCol>
                <a:gridCol w="723529">
                  <a:extLst>
                    <a:ext uri="{9D8B030D-6E8A-4147-A177-3AD203B41FA5}">
                      <a16:colId xmlns:a16="http://schemas.microsoft.com/office/drawing/2014/main" val="1910648870"/>
                    </a:ext>
                  </a:extLst>
                </a:gridCol>
                <a:gridCol w="723529">
                  <a:extLst>
                    <a:ext uri="{9D8B030D-6E8A-4147-A177-3AD203B41FA5}">
                      <a16:colId xmlns:a16="http://schemas.microsoft.com/office/drawing/2014/main" val="1375988881"/>
                    </a:ext>
                  </a:extLst>
                </a:gridCol>
                <a:gridCol w="658736">
                  <a:extLst>
                    <a:ext uri="{9D8B030D-6E8A-4147-A177-3AD203B41FA5}">
                      <a16:colId xmlns:a16="http://schemas.microsoft.com/office/drawing/2014/main" val="2459108606"/>
                    </a:ext>
                  </a:extLst>
                </a:gridCol>
                <a:gridCol w="647937">
                  <a:extLst>
                    <a:ext uri="{9D8B030D-6E8A-4147-A177-3AD203B41FA5}">
                      <a16:colId xmlns:a16="http://schemas.microsoft.com/office/drawing/2014/main" val="260752337"/>
                    </a:ext>
                  </a:extLst>
                </a:gridCol>
              </a:tblGrid>
              <a:tr h="119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477" marR="7477" marT="7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77" marR="7477" marT="747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796478"/>
                  </a:ext>
                </a:extLst>
              </a:tr>
              <a:tr h="3663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192961"/>
                  </a:ext>
                </a:extLst>
              </a:tr>
              <a:tr h="1570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64.850.636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-1.508.491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51.521.590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65806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28.694.044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28.825.528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131.484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24.884.093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053456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8.131.296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8.079.031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-52.265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5.421.274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106087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795.543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795.543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795.543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068526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795.543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795.543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795.543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880113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12.672.074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12.675.074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9.747.358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015738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5.292.762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5.271.150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-21.612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4.781.275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412843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1.780.700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1.759.088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-21.612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1.759.088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494586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San Francisco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71.118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444710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Museo de la Memoria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1.874.090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1.874.090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24376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166.854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151.774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22103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del Patrimonio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1.400.000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925.205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283998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330005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2.444.275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888973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4.826.251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4.826.251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2.389.077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097545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Acciones culturales complementarias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2.602.032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1.251.562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312760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Nacional del Patrimonio Mundial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115.968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74.085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927655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del Patrimonio Nacional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290.629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290.629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118.100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898103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Patrimonio Material e Inmaterial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524.474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524.474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246.206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462082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Difusión del Arte y las Culturas de Pueblos Indígenas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847.307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404.717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001156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Sector Público, Archivo Nacional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445.841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294.407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337175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133.398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24.612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132.731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155492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108.786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133.398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24.612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132.731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841306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23.746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7.909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721488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16.918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1.082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38817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6.827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38227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2.544.902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2.550.855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5.953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1.037.968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541515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16.533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201064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2.275.436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2.275.436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904.992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138843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66.091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42.452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256353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101.866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107.819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5.953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45.291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645553"/>
                  </a:ext>
                </a:extLst>
              </a:tr>
              <a:tr h="119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84.976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45.233</a:t>
                      </a:r>
                    </a:p>
                  </a:txBody>
                  <a:tcPr marL="7477" marR="7477" marT="74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477" marR="7477" marT="747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174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265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1376" y="1198859"/>
            <a:ext cx="795645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75928" y="1859045"/>
            <a:ext cx="804429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7B87EC6-A4C4-486D-9991-776F856F2B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405659"/>
              </p:ext>
            </p:extLst>
          </p:nvPr>
        </p:nvGraphicFramePr>
        <p:xfrm>
          <a:off x="571376" y="2147077"/>
          <a:ext cx="7956458" cy="2786249"/>
        </p:xfrm>
        <a:graphic>
          <a:graphicData uri="http://schemas.openxmlformats.org/drawingml/2006/table">
            <a:tbl>
              <a:tblPr/>
              <a:tblGrid>
                <a:gridCol w="266638">
                  <a:extLst>
                    <a:ext uri="{9D8B030D-6E8A-4147-A177-3AD203B41FA5}">
                      <a16:colId xmlns:a16="http://schemas.microsoft.com/office/drawing/2014/main" val="3235146823"/>
                    </a:ext>
                  </a:extLst>
                </a:gridCol>
                <a:gridCol w="266638">
                  <a:extLst>
                    <a:ext uri="{9D8B030D-6E8A-4147-A177-3AD203B41FA5}">
                      <a16:colId xmlns:a16="http://schemas.microsoft.com/office/drawing/2014/main" val="3768093885"/>
                    </a:ext>
                  </a:extLst>
                </a:gridCol>
                <a:gridCol w="266638">
                  <a:extLst>
                    <a:ext uri="{9D8B030D-6E8A-4147-A177-3AD203B41FA5}">
                      <a16:colId xmlns:a16="http://schemas.microsoft.com/office/drawing/2014/main" val="3518300147"/>
                    </a:ext>
                  </a:extLst>
                </a:gridCol>
                <a:gridCol w="3007668">
                  <a:extLst>
                    <a:ext uri="{9D8B030D-6E8A-4147-A177-3AD203B41FA5}">
                      <a16:colId xmlns:a16="http://schemas.microsoft.com/office/drawing/2014/main" val="189917780"/>
                    </a:ext>
                  </a:extLst>
                </a:gridCol>
                <a:gridCol w="714588">
                  <a:extLst>
                    <a:ext uri="{9D8B030D-6E8A-4147-A177-3AD203B41FA5}">
                      <a16:colId xmlns:a16="http://schemas.microsoft.com/office/drawing/2014/main" val="3689563983"/>
                    </a:ext>
                  </a:extLst>
                </a:gridCol>
                <a:gridCol w="714588">
                  <a:extLst>
                    <a:ext uri="{9D8B030D-6E8A-4147-A177-3AD203B41FA5}">
                      <a16:colId xmlns:a16="http://schemas.microsoft.com/office/drawing/2014/main" val="431646855"/>
                    </a:ext>
                  </a:extLst>
                </a:gridCol>
                <a:gridCol w="714588">
                  <a:extLst>
                    <a:ext uri="{9D8B030D-6E8A-4147-A177-3AD203B41FA5}">
                      <a16:colId xmlns:a16="http://schemas.microsoft.com/office/drawing/2014/main" val="627261084"/>
                    </a:ext>
                  </a:extLst>
                </a:gridCol>
                <a:gridCol w="714588">
                  <a:extLst>
                    <a:ext uri="{9D8B030D-6E8A-4147-A177-3AD203B41FA5}">
                      <a16:colId xmlns:a16="http://schemas.microsoft.com/office/drawing/2014/main" val="3551334078"/>
                    </a:ext>
                  </a:extLst>
                </a:gridCol>
                <a:gridCol w="650595">
                  <a:extLst>
                    <a:ext uri="{9D8B030D-6E8A-4147-A177-3AD203B41FA5}">
                      <a16:colId xmlns:a16="http://schemas.microsoft.com/office/drawing/2014/main" val="3404723232"/>
                    </a:ext>
                  </a:extLst>
                </a:gridCol>
                <a:gridCol w="639929">
                  <a:extLst>
                    <a:ext uri="{9D8B030D-6E8A-4147-A177-3AD203B41FA5}">
                      <a16:colId xmlns:a16="http://schemas.microsoft.com/office/drawing/2014/main" val="379896595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401380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5071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4827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4.551.500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-4.551.500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4175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774.655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6564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774.655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35613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7.924.871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7.924.871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6.711.163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02876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1.899.999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1.365.124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939.925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5155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584.610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534.875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7910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405.050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82675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71494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Administrativo-Programa de Desarrollo Local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4.605.737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6386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2.784.259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1.419.135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-1.365.124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1.165.501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6753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573.703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498.293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7350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544.527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494.792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-49.735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317.721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2747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1.666.029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-1.315.389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349.487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592708"/>
                  </a:ext>
                </a:extLst>
              </a:tr>
              <a:tr h="122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2.141.627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21416270,0%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7817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2.152.466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2.141.627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21416270,0%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0251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396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278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93609" y="1139947"/>
            <a:ext cx="7938831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01: SERVICIO NACIONAL DEL PATRIMONIO CULTURAL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0DB4E4B5-1755-4667-887B-2C15FCC3B328}"/>
              </a:ext>
            </a:extLst>
          </p:cNvPr>
          <p:cNvSpPr txBox="1">
            <a:spLocks/>
          </p:cNvSpPr>
          <p:nvPr/>
        </p:nvSpPr>
        <p:spPr>
          <a:xfrm>
            <a:off x="593609" y="1959967"/>
            <a:ext cx="793883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CD8B82F-B07B-4F55-9BD2-EA18AED5E4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494314"/>
              </p:ext>
            </p:extLst>
          </p:nvPr>
        </p:nvGraphicFramePr>
        <p:xfrm>
          <a:off x="593609" y="2276872"/>
          <a:ext cx="7938832" cy="2902013"/>
        </p:xfrm>
        <a:graphic>
          <a:graphicData uri="http://schemas.openxmlformats.org/drawingml/2006/table">
            <a:tbl>
              <a:tblPr/>
              <a:tblGrid>
                <a:gridCol w="266047">
                  <a:extLst>
                    <a:ext uri="{9D8B030D-6E8A-4147-A177-3AD203B41FA5}">
                      <a16:colId xmlns:a16="http://schemas.microsoft.com/office/drawing/2014/main" val="2117725696"/>
                    </a:ext>
                  </a:extLst>
                </a:gridCol>
                <a:gridCol w="266047">
                  <a:extLst>
                    <a:ext uri="{9D8B030D-6E8A-4147-A177-3AD203B41FA5}">
                      <a16:colId xmlns:a16="http://schemas.microsoft.com/office/drawing/2014/main" val="2832228032"/>
                    </a:ext>
                  </a:extLst>
                </a:gridCol>
                <a:gridCol w="266047">
                  <a:extLst>
                    <a:ext uri="{9D8B030D-6E8A-4147-A177-3AD203B41FA5}">
                      <a16:colId xmlns:a16="http://schemas.microsoft.com/office/drawing/2014/main" val="3296692405"/>
                    </a:ext>
                  </a:extLst>
                </a:gridCol>
                <a:gridCol w="3001005">
                  <a:extLst>
                    <a:ext uri="{9D8B030D-6E8A-4147-A177-3AD203B41FA5}">
                      <a16:colId xmlns:a16="http://schemas.microsoft.com/office/drawing/2014/main" val="1911906663"/>
                    </a:ext>
                  </a:extLst>
                </a:gridCol>
                <a:gridCol w="713005">
                  <a:extLst>
                    <a:ext uri="{9D8B030D-6E8A-4147-A177-3AD203B41FA5}">
                      <a16:colId xmlns:a16="http://schemas.microsoft.com/office/drawing/2014/main" val="281898673"/>
                    </a:ext>
                  </a:extLst>
                </a:gridCol>
                <a:gridCol w="713005">
                  <a:extLst>
                    <a:ext uri="{9D8B030D-6E8A-4147-A177-3AD203B41FA5}">
                      <a16:colId xmlns:a16="http://schemas.microsoft.com/office/drawing/2014/main" val="3297760127"/>
                    </a:ext>
                  </a:extLst>
                </a:gridCol>
                <a:gridCol w="713005">
                  <a:extLst>
                    <a:ext uri="{9D8B030D-6E8A-4147-A177-3AD203B41FA5}">
                      <a16:colId xmlns:a16="http://schemas.microsoft.com/office/drawing/2014/main" val="2208462461"/>
                    </a:ext>
                  </a:extLst>
                </a:gridCol>
                <a:gridCol w="713005">
                  <a:extLst>
                    <a:ext uri="{9D8B030D-6E8A-4147-A177-3AD203B41FA5}">
                      <a16:colId xmlns:a16="http://schemas.microsoft.com/office/drawing/2014/main" val="622428808"/>
                    </a:ext>
                  </a:extLst>
                </a:gridCol>
                <a:gridCol w="649154">
                  <a:extLst>
                    <a:ext uri="{9D8B030D-6E8A-4147-A177-3AD203B41FA5}">
                      <a16:colId xmlns:a16="http://schemas.microsoft.com/office/drawing/2014/main" val="13235809"/>
                    </a:ext>
                  </a:extLst>
                </a:gridCol>
                <a:gridCol w="638512">
                  <a:extLst>
                    <a:ext uri="{9D8B030D-6E8A-4147-A177-3AD203B41FA5}">
                      <a16:colId xmlns:a16="http://schemas.microsoft.com/office/drawing/2014/main" val="131314353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643283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131538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3.333.557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8632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8232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5369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8982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5912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Sitios Patrimonio Mundial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3426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1609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2028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9766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1.517.405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11964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2.939.629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70563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3.205.293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2.826.346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58142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673.884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300.432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08786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Patrimonio Ley N° 21.045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2.531.409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2.525.914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58812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876.049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54790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Mejoramiento Integral de Bibliotecas Públicas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539.107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17658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Mejoramiento Integral de Museos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336.942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738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993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8043" y="1118941"/>
            <a:ext cx="801933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02: RED DE BIBLIOTECAS PÚBLICAS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2559" y="1717135"/>
            <a:ext cx="8070457" cy="288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DFA026E-E621-4A84-B89F-791FB41A97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801009"/>
              </p:ext>
            </p:extLst>
          </p:nvPr>
        </p:nvGraphicFramePr>
        <p:xfrm>
          <a:off x="518043" y="2031464"/>
          <a:ext cx="8019341" cy="2204261"/>
        </p:xfrm>
        <a:graphic>
          <a:graphicData uri="http://schemas.openxmlformats.org/drawingml/2006/table">
            <a:tbl>
              <a:tblPr/>
              <a:tblGrid>
                <a:gridCol w="268745">
                  <a:extLst>
                    <a:ext uri="{9D8B030D-6E8A-4147-A177-3AD203B41FA5}">
                      <a16:colId xmlns:a16="http://schemas.microsoft.com/office/drawing/2014/main" val="3626383715"/>
                    </a:ext>
                  </a:extLst>
                </a:gridCol>
                <a:gridCol w="268745">
                  <a:extLst>
                    <a:ext uri="{9D8B030D-6E8A-4147-A177-3AD203B41FA5}">
                      <a16:colId xmlns:a16="http://schemas.microsoft.com/office/drawing/2014/main" val="198058358"/>
                    </a:ext>
                  </a:extLst>
                </a:gridCol>
                <a:gridCol w="268745">
                  <a:extLst>
                    <a:ext uri="{9D8B030D-6E8A-4147-A177-3AD203B41FA5}">
                      <a16:colId xmlns:a16="http://schemas.microsoft.com/office/drawing/2014/main" val="3521786969"/>
                    </a:ext>
                  </a:extLst>
                </a:gridCol>
                <a:gridCol w="3031438">
                  <a:extLst>
                    <a:ext uri="{9D8B030D-6E8A-4147-A177-3AD203B41FA5}">
                      <a16:colId xmlns:a16="http://schemas.microsoft.com/office/drawing/2014/main" val="3184916960"/>
                    </a:ext>
                  </a:extLst>
                </a:gridCol>
                <a:gridCol w="720236">
                  <a:extLst>
                    <a:ext uri="{9D8B030D-6E8A-4147-A177-3AD203B41FA5}">
                      <a16:colId xmlns:a16="http://schemas.microsoft.com/office/drawing/2014/main" val="1380473333"/>
                    </a:ext>
                  </a:extLst>
                </a:gridCol>
                <a:gridCol w="720236">
                  <a:extLst>
                    <a:ext uri="{9D8B030D-6E8A-4147-A177-3AD203B41FA5}">
                      <a16:colId xmlns:a16="http://schemas.microsoft.com/office/drawing/2014/main" val="27343784"/>
                    </a:ext>
                  </a:extLst>
                </a:gridCol>
                <a:gridCol w="720236">
                  <a:extLst>
                    <a:ext uri="{9D8B030D-6E8A-4147-A177-3AD203B41FA5}">
                      <a16:colId xmlns:a16="http://schemas.microsoft.com/office/drawing/2014/main" val="3835744036"/>
                    </a:ext>
                  </a:extLst>
                </a:gridCol>
                <a:gridCol w="720236">
                  <a:extLst>
                    <a:ext uri="{9D8B030D-6E8A-4147-A177-3AD203B41FA5}">
                      <a16:colId xmlns:a16="http://schemas.microsoft.com/office/drawing/2014/main" val="1220870152"/>
                    </a:ext>
                  </a:extLst>
                </a:gridCol>
                <a:gridCol w="655737">
                  <a:extLst>
                    <a:ext uri="{9D8B030D-6E8A-4147-A177-3AD203B41FA5}">
                      <a16:colId xmlns:a16="http://schemas.microsoft.com/office/drawing/2014/main" val="1695545573"/>
                    </a:ext>
                  </a:extLst>
                </a:gridCol>
                <a:gridCol w="644987">
                  <a:extLst>
                    <a:ext uri="{9D8B030D-6E8A-4147-A177-3AD203B41FA5}">
                      <a16:colId xmlns:a16="http://schemas.microsoft.com/office/drawing/2014/main" val="219901034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222062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71668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7.048.788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606.396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5.502.140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9578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1.343.960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1.349.875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1.120.189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9351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4.971.576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4.943.835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-27.741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3.744.787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34739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60630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2425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0174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9279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5486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7317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3839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0787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6282320,0%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2234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832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9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14936" y="1190877"/>
            <a:ext cx="7992608" cy="74498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03. PROGRAMA 03: CONSEJO DE MONUMENTOS NACIONALES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076" y="1980577"/>
            <a:ext cx="7966467" cy="27030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E041E45-8C33-4EBD-87FB-F058C624D5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15020"/>
              </p:ext>
            </p:extLst>
          </p:nvPr>
        </p:nvGraphicFramePr>
        <p:xfrm>
          <a:off x="504974" y="2295601"/>
          <a:ext cx="8003901" cy="1797592"/>
        </p:xfrm>
        <a:graphic>
          <a:graphicData uri="http://schemas.openxmlformats.org/drawingml/2006/table">
            <a:tbl>
              <a:tblPr/>
              <a:tblGrid>
                <a:gridCol w="268228">
                  <a:extLst>
                    <a:ext uri="{9D8B030D-6E8A-4147-A177-3AD203B41FA5}">
                      <a16:colId xmlns:a16="http://schemas.microsoft.com/office/drawing/2014/main" val="468396811"/>
                    </a:ext>
                  </a:extLst>
                </a:gridCol>
                <a:gridCol w="268228">
                  <a:extLst>
                    <a:ext uri="{9D8B030D-6E8A-4147-A177-3AD203B41FA5}">
                      <a16:colId xmlns:a16="http://schemas.microsoft.com/office/drawing/2014/main" val="2913646577"/>
                    </a:ext>
                  </a:extLst>
                </a:gridCol>
                <a:gridCol w="268228">
                  <a:extLst>
                    <a:ext uri="{9D8B030D-6E8A-4147-A177-3AD203B41FA5}">
                      <a16:colId xmlns:a16="http://schemas.microsoft.com/office/drawing/2014/main" val="313994920"/>
                    </a:ext>
                  </a:extLst>
                </a:gridCol>
                <a:gridCol w="3025602">
                  <a:extLst>
                    <a:ext uri="{9D8B030D-6E8A-4147-A177-3AD203B41FA5}">
                      <a16:colId xmlns:a16="http://schemas.microsoft.com/office/drawing/2014/main" val="2055897074"/>
                    </a:ext>
                  </a:extLst>
                </a:gridCol>
                <a:gridCol w="718849">
                  <a:extLst>
                    <a:ext uri="{9D8B030D-6E8A-4147-A177-3AD203B41FA5}">
                      <a16:colId xmlns:a16="http://schemas.microsoft.com/office/drawing/2014/main" val="1280536955"/>
                    </a:ext>
                  </a:extLst>
                </a:gridCol>
                <a:gridCol w="718849">
                  <a:extLst>
                    <a:ext uri="{9D8B030D-6E8A-4147-A177-3AD203B41FA5}">
                      <a16:colId xmlns:a16="http://schemas.microsoft.com/office/drawing/2014/main" val="2908134984"/>
                    </a:ext>
                  </a:extLst>
                </a:gridCol>
                <a:gridCol w="718849">
                  <a:extLst>
                    <a:ext uri="{9D8B030D-6E8A-4147-A177-3AD203B41FA5}">
                      <a16:colId xmlns:a16="http://schemas.microsoft.com/office/drawing/2014/main" val="1069477728"/>
                    </a:ext>
                  </a:extLst>
                </a:gridCol>
                <a:gridCol w="718849">
                  <a:extLst>
                    <a:ext uri="{9D8B030D-6E8A-4147-A177-3AD203B41FA5}">
                      <a16:colId xmlns:a16="http://schemas.microsoft.com/office/drawing/2014/main" val="84854760"/>
                    </a:ext>
                  </a:extLst>
                </a:gridCol>
                <a:gridCol w="654474">
                  <a:extLst>
                    <a:ext uri="{9D8B030D-6E8A-4147-A177-3AD203B41FA5}">
                      <a16:colId xmlns:a16="http://schemas.microsoft.com/office/drawing/2014/main" val="2800297293"/>
                    </a:ext>
                  </a:extLst>
                </a:gridCol>
                <a:gridCol w="643745">
                  <a:extLst>
                    <a:ext uri="{9D8B030D-6E8A-4147-A177-3AD203B41FA5}">
                      <a16:colId xmlns:a16="http://schemas.microsoft.com/office/drawing/2014/main" val="949105054"/>
                    </a:ext>
                  </a:extLst>
                </a:gridCol>
              </a:tblGrid>
              <a:tr h="1250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684789"/>
                  </a:ext>
                </a:extLst>
              </a:tr>
              <a:tr h="3829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94529"/>
                  </a:ext>
                </a:extLst>
              </a:tr>
              <a:tr h="1641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6.423.363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4.468.591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221295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4.290.940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4.425.024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134.084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3.425.389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972049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1.725.446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-50.605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822.646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21361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94.417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129.417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971541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109036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188390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28.325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25170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925879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1434660,0%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474442"/>
                  </a:ext>
                </a:extLst>
              </a:tr>
              <a:tr h="1250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888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2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30789" y="1124744"/>
            <a:ext cx="821314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184313"/>
              </p:ext>
            </p:extLst>
          </p:nvPr>
        </p:nvGraphicFramePr>
        <p:xfrm>
          <a:off x="430789" y="1988840"/>
          <a:ext cx="4086000" cy="309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3281768"/>
              </p:ext>
            </p:extLst>
          </p:nvPr>
        </p:nvGraphicFramePr>
        <p:xfrm>
          <a:off x="4550756" y="1988840"/>
          <a:ext cx="4080771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45864" y="1112145"/>
            <a:ext cx="8053496" cy="58866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5267860"/>
              </p:ext>
            </p:extLst>
          </p:nvPr>
        </p:nvGraphicFramePr>
        <p:xfrm>
          <a:off x="440176" y="2060848"/>
          <a:ext cx="803181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280" y="1196752"/>
            <a:ext cx="79391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4799848"/>
              </p:ext>
            </p:extLst>
          </p:nvPr>
        </p:nvGraphicFramePr>
        <p:xfrm>
          <a:off x="521280" y="2210670"/>
          <a:ext cx="793915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49578" y="1199010"/>
            <a:ext cx="7982862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</a:t>
            </a:r>
            <a:r>
              <a:rPr lang="es-CL" sz="1500" b="1" dirty="0">
                <a:solidFill>
                  <a:prstClr val="black"/>
                </a:solidFill>
                <a:ea typeface="+mj-ea"/>
                <a:cs typeface="+mj-cs"/>
              </a:rPr>
              <a:t>MINISTERIO DE LAS CULTURAS, LAS ARTES Y EL PATRIMONIO</a:t>
            </a:r>
            <a:endParaRPr lang="es-CL" sz="15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49578" y="1820040"/>
            <a:ext cx="7982862" cy="2580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81B3DC4-3D7C-4601-A056-D5E4003E4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805596"/>
              </p:ext>
            </p:extLst>
          </p:nvPr>
        </p:nvGraphicFramePr>
        <p:xfrm>
          <a:off x="549573" y="2138761"/>
          <a:ext cx="7982865" cy="2406958"/>
        </p:xfrm>
        <a:graphic>
          <a:graphicData uri="http://schemas.openxmlformats.org/drawingml/2006/table">
            <a:tbl>
              <a:tblPr/>
              <a:tblGrid>
                <a:gridCol w="286329">
                  <a:extLst>
                    <a:ext uri="{9D8B030D-6E8A-4147-A177-3AD203B41FA5}">
                      <a16:colId xmlns:a16="http://schemas.microsoft.com/office/drawing/2014/main" val="2811106026"/>
                    </a:ext>
                  </a:extLst>
                </a:gridCol>
                <a:gridCol w="3229796">
                  <a:extLst>
                    <a:ext uri="{9D8B030D-6E8A-4147-A177-3AD203B41FA5}">
                      <a16:colId xmlns:a16="http://schemas.microsoft.com/office/drawing/2014/main" val="2189920742"/>
                    </a:ext>
                  </a:extLst>
                </a:gridCol>
                <a:gridCol w="767363">
                  <a:extLst>
                    <a:ext uri="{9D8B030D-6E8A-4147-A177-3AD203B41FA5}">
                      <a16:colId xmlns:a16="http://schemas.microsoft.com/office/drawing/2014/main" val="2126827473"/>
                    </a:ext>
                  </a:extLst>
                </a:gridCol>
                <a:gridCol w="767363">
                  <a:extLst>
                    <a:ext uri="{9D8B030D-6E8A-4147-A177-3AD203B41FA5}">
                      <a16:colId xmlns:a16="http://schemas.microsoft.com/office/drawing/2014/main" val="3375262858"/>
                    </a:ext>
                  </a:extLst>
                </a:gridCol>
                <a:gridCol w="767363">
                  <a:extLst>
                    <a:ext uri="{9D8B030D-6E8A-4147-A177-3AD203B41FA5}">
                      <a16:colId xmlns:a16="http://schemas.microsoft.com/office/drawing/2014/main" val="1180055699"/>
                    </a:ext>
                  </a:extLst>
                </a:gridCol>
                <a:gridCol w="767363">
                  <a:extLst>
                    <a:ext uri="{9D8B030D-6E8A-4147-A177-3AD203B41FA5}">
                      <a16:colId xmlns:a16="http://schemas.microsoft.com/office/drawing/2014/main" val="2918472100"/>
                    </a:ext>
                  </a:extLst>
                </a:gridCol>
                <a:gridCol w="698644">
                  <a:extLst>
                    <a:ext uri="{9D8B030D-6E8A-4147-A177-3AD203B41FA5}">
                      <a16:colId xmlns:a16="http://schemas.microsoft.com/office/drawing/2014/main" val="756224257"/>
                    </a:ext>
                  </a:extLst>
                </a:gridCol>
                <a:gridCol w="698644">
                  <a:extLst>
                    <a:ext uri="{9D8B030D-6E8A-4147-A177-3AD203B41FA5}">
                      <a16:colId xmlns:a16="http://schemas.microsoft.com/office/drawing/2014/main" val="1702819806"/>
                    </a:ext>
                  </a:extLst>
                </a:gridCol>
              </a:tblGrid>
              <a:tr h="13656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143806"/>
                  </a:ext>
                </a:extLst>
              </a:tr>
              <a:tr h="4182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514951"/>
                  </a:ext>
                </a:extLst>
              </a:tr>
              <a:tr h="1451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226.090.550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239.282.378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13.191.828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175.405.213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949331"/>
                  </a:ext>
                </a:extLst>
              </a:tr>
              <a:tr h="170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58.340.420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59.125.237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784.817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48.483.405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358969"/>
                  </a:ext>
                </a:extLst>
              </a:tr>
              <a:tr h="170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20.721.996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20.441.447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-280.549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13.141.233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499300"/>
                  </a:ext>
                </a:extLst>
              </a:tr>
              <a:tr h="170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872.500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871.556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926.035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98096,9%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258585"/>
                  </a:ext>
                </a:extLst>
              </a:tr>
              <a:tr h="170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115.021.891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127.436.612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12.414.721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92.677.990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346009"/>
                  </a:ext>
                </a:extLst>
              </a:tr>
              <a:tr h="170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720761"/>
                  </a:ext>
                </a:extLst>
              </a:tr>
              <a:tr h="1707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3.773.163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3.818.916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45.753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1.738.215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537675"/>
                  </a:ext>
                </a:extLst>
              </a:tr>
              <a:tr h="136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15.314.000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-15.314.000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939805"/>
                  </a:ext>
                </a:extLst>
              </a:tr>
              <a:tr h="136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1.823.502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5.051.878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3.228.376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1.440.468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925224"/>
                  </a:ext>
                </a:extLst>
              </a:tr>
              <a:tr h="136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11.072.126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15.153.468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4.081.342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9.650.792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900866"/>
                  </a:ext>
                </a:extLst>
              </a:tr>
              <a:tr h="136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7.354.824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7.352.984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7.339.166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398867,7%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125300"/>
                  </a:ext>
                </a:extLst>
              </a:tr>
              <a:tr h="1365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396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0428" y="1124744"/>
            <a:ext cx="793451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00428" y="1685059"/>
            <a:ext cx="7934512" cy="3037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096DE91-0C88-499F-BC01-FD810A5BA0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407998"/>
              </p:ext>
            </p:extLst>
          </p:nvPr>
        </p:nvGraphicFramePr>
        <p:xfrm>
          <a:off x="500443" y="1988840"/>
          <a:ext cx="7934497" cy="1674417"/>
        </p:xfrm>
        <a:graphic>
          <a:graphicData uri="http://schemas.openxmlformats.org/drawingml/2006/table">
            <a:tbl>
              <a:tblPr/>
              <a:tblGrid>
                <a:gridCol w="275121">
                  <a:extLst>
                    <a:ext uri="{9D8B030D-6E8A-4147-A177-3AD203B41FA5}">
                      <a16:colId xmlns:a16="http://schemas.microsoft.com/office/drawing/2014/main" val="3267101730"/>
                    </a:ext>
                  </a:extLst>
                </a:gridCol>
                <a:gridCol w="275121">
                  <a:extLst>
                    <a:ext uri="{9D8B030D-6E8A-4147-A177-3AD203B41FA5}">
                      <a16:colId xmlns:a16="http://schemas.microsoft.com/office/drawing/2014/main" val="1610496037"/>
                    </a:ext>
                  </a:extLst>
                </a:gridCol>
                <a:gridCol w="3103368">
                  <a:extLst>
                    <a:ext uri="{9D8B030D-6E8A-4147-A177-3AD203B41FA5}">
                      <a16:colId xmlns:a16="http://schemas.microsoft.com/office/drawing/2014/main" val="3896830122"/>
                    </a:ext>
                  </a:extLst>
                </a:gridCol>
                <a:gridCol w="737325">
                  <a:extLst>
                    <a:ext uri="{9D8B030D-6E8A-4147-A177-3AD203B41FA5}">
                      <a16:colId xmlns:a16="http://schemas.microsoft.com/office/drawing/2014/main" val="2206881548"/>
                    </a:ext>
                  </a:extLst>
                </a:gridCol>
                <a:gridCol w="737325">
                  <a:extLst>
                    <a:ext uri="{9D8B030D-6E8A-4147-A177-3AD203B41FA5}">
                      <a16:colId xmlns:a16="http://schemas.microsoft.com/office/drawing/2014/main" val="3767915310"/>
                    </a:ext>
                  </a:extLst>
                </a:gridCol>
                <a:gridCol w="737325">
                  <a:extLst>
                    <a:ext uri="{9D8B030D-6E8A-4147-A177-3AD203B41FA5}">
                      <a16:colId xmlns:a16="http://schemas.microsoft.com/office/drawing/2014/main" val="414777087"/>
                    </a:ext>
                  </a:extLst>
                </a:gridCol>
                <a:gridCol w="737325">
                  <a:extLst>
                    <a:ext uri="{9D8B030D-6E8A-4147-A177-3AD203B41FA5}">
                      <a16:colId xmlns:a16="http://schemas.microsoft.com/office/drawing/2014/main" val="1449466219"/>
                    </a:ext>
                  </a:extLst>
                </a:gridCol>
                <a:gridCol w="671296">
                  <a:extLst>
                    <a:ext uri="{9D8B030D-6E8A-4147-A177-3AD203B41FA5}">
                      <a16:colId xmlns:a16="http://schemas.microsoft.com/office/drawing/2014/main" val="3954132853"/>
                    </a:ext>
                  </a:extLst>
                </a:gridCol>
                <a:gridCol w="660291">
                  <a:extLst>
                    <a:ext uri="{9D8B030D-6E8A-4147-A177-3AD203B41FA5}">
                      <a16:colId xmlns:a16="http://schemas.microsoft.com/office/drawing/2014/main" val="2432735560"/>
                    </a:ext>
                  </a:extLst>
                </a:gridCol>
              </a:tblGrid>
              <a:tr h="1299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9524"/>
                  </a:ext>
                </a:extLst>
              </a:tr>
              <a:tr h="398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22017"/>
                  </a:ext>
                </a:extLst>
              </a:tr>
              <a:tr h="1706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144.950.426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138.517.457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-6.432.969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96.163.590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50950"/>
                  </a:ext>
                </a:extLst>
              </a:tr>
              <a:tr h="129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93.714.160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-7.419.358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63.117.484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724963"/>
                  </a:ext>
                </a:extLst>
              </a:tr>
              <a:tr h="129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Culturales y Artísticos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43.816.908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44.803.297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986.389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33.046.106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839856"/>
                  </a:ext>
                </a:extLst>
              </a:tr>
              <a:tr h="162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2.177.177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2.336.729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159.552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1.695.218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380890"/>
                  </a:ext>
                </a:extLst>
              </a:tr>
              <a:tr h="162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78.962.947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78.322.787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-640.160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61.492.321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749136"/>
                  </a:ext>
                </a:extLst>
              </a:tr>
              <a:tr h="129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66.359.127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64.850.636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-1.508.491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51.521.590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090977"/>
                  </a:ext>
                </a:extLst>
              </a:tr>
              <a:tr h="129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Bibliotecas Públicas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6.442.392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7.048.788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606.396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5.502.140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957856"/>
                  </a:ext>
                </a:extLst>
              </a:tr>
              <a:tr h="129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Monumentos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6.161.428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6.423.363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4.468.591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217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81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95443" y="1140133"/>
            <a:ext cx="788669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 RESUMEN 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495442" y="1727819"/>
            <a:ext cx="788669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68B9039-22CD-459F-B398-88BBF1219A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479550"/>
              </p:ext>
            </p:extLst>
          </p:nvPr>
        </p:nvGraphicFramePr>
        <p:xfrm>
          <a:off x="495442" y="2056942"/>
          <a:ext cx="7886698" cy="1132141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521687453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2657556118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924107737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391931855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638903135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867427215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29919413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2742171282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3894499038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230882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371077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12.720.527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687296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14.036.500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12.720.527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230831"/>
                  </a:ext>
                </a:extLst>
              </a:tr>
              <a:tr h="1640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3.333.557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14666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 FET - Covid - 19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6.068.905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3.333.557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00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03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8525" y="1085895"/>
            <a:ext cx="798018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8525" y="1668063"/>
            <a:ext cx="7980181" cy="2873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056E1DE-299D-489E-8A30-766B4BE7B8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846595"/>
              </p:ext>
            </p:extLst>
          </p:nvPr>
        </p:nvGraphicFramePr>
        <p:xfrm>
          <a:off x="538525" y="1977219"/>
          <a:ext cx="7980182" cy="4381438"/>
        </p:xfrm>
        <a:graphic>
          <a:graphicData uri="http://schemas.openxmlformats.org/drawingml/2006/table">
            <a:tbl>
              <a:tblPr/>
              <a:tblGrid>
                <a:gridCol w="267432">
                  <a:extLst>
                    <a:ext uri="{9D8B030D-6E8A-4147-A177-3AD203B41FA5}">
                      <a16:colId xmlns:a16="http://schemas.microsoft.com/office/drawing/2014/main" val="654949970"/>
                    </a:ext>
                  </a:extLst>
                </a:gridCol>
                <a:gridCol w="267432">
                  <a:extLst>
                    <a:ext uri="{9D8B030D-6E8A-4147-A177-3AD203B41FA5}">
                      <a16:colId xmlns:a16="http://schemas.microsoft.com/office/drawing/2014/main" val="2105852800"/>
                    </a:ext>
                  </a:extLst>
                </a:gridCol>
                <a:gridCol w="267432">
                  <a:extLst>
                    <a:ext uri="{9D8B030D-6E8A-4147-A177-3AD203B41FA5}">
                      <a16:colId xmlns:a16="http://schemas.microsoft.com/office/drawing/2014/main" val="2852722880"/>
                    </a:ext>
                  </a:extLst>
                </a:gridCol>
                <a:gridCol w="3016637">
                  <a:extLst>
                    <a:ext uri="{9D8B030D-6E8A-4147-A177-3AD203B41FA5}">
                      <a16:colId xmlns:a16="http://schemas.microsoft.com/office/drawing/2014/main" val="3402763998"/>
                    </a:ext>
                  </a:extLst>
                </a:gridCol>
                <a:gridCol w="716719">
                  <a:extLst>
                    <a:ext uri="{9D8B030D-6E8A-4147-A177-3AD203B41FA5}">
                      <a16:colId xmlns:a16="http://schemas.microsoft.com/office/drawing/2014/main" val="1325034066"/>
                    </a:ext>
                  </a:extLst>
                </a:gridCol>
                <a:gridCol w="716719">
                  <a:extLst>
                    <a:ext uri="{9D8B030D-6E8A-4147-A177-3AD203B41FA5}">
                      <a16:colId xmlns:a16="http://schemas.microsoft.com/office/drawing/2014/main" val="591694907"/>
                    </a:ext>
                  </a:extLst>
                </a:gridCol>
                <a:gridCol w="716719">
                  <a:extLst>
                    <a:ext uri="{9D8B030D-6E8A-4147-A177-3AD203B41FA5}">
                      <a16:colId xmlns:a16="http://schemas.microsoft.com/office/drawing/2014/main" val="1970067253"/>
                    </a:ext>
                  </a:extLst>
                </a:gridCol>
                <a:gridCol w="716719">
                  <a:extLst>
                    <a:ext uri="{9D8B030D-6E8A-4147-A177-3AD203B41FA5}">
                      <a16:colId xmlns:a16="http://schemas.microsoft.com/office/drawing/2014/main" val="15042304"/>
                    </a:ext>
                  </a:extLst>
                </a:gridCol>
                <a:gridCol w="652535">
                  <a:extLst>
                    <a:ext uri="{9D8B030D-6E8A-4147-A177-3AD203B41FA5}">
                      <a16:colId xmlns:a16="http://schemas.microsoft.com/office/drawing/2014/main" val="3074821746"/>
                    </a:ext>
                  </a:extLst>
                </a:gridCol>
                <a:gridCol w="641838">
                  <a:extLst>
                    <a:ext uri="{9D8B030D-6E8A-4147-A177-3AD203B41FA5}">
                      <a16:colId xmlns:a16="http://schemas.microsoft.com/office/drawing/2014/main" val="2166891169"/>
                    </a:ext>
                  </a:extLst>
                </a:gridCol>
              </a:tblGrid>
              <a:tr h="1274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12" marR="7912" marT="79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244780"/>
                  </a:ext>
                </a:extLst>
              </a:tr>
              <a:tr h="3903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63529"/>
                  </a:ext>
                </a:extLst>
              </a:tr>
              <a:tr h="1672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101.133.518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93.714.160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-7.419.358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63.117.484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76713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19.578.244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19.585.626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15.959.107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529783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4.698.263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4.612.175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-86.088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2.515.172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247338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76.957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130.492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13823,3%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577184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76.957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76.013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130.492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13823,3%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169,6%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80717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62.020.763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61.787.203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-233.560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40.428.480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480695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21.117.998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18.904.698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708990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Artesanías de Chile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841.804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66510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Cultural Municipalidad de Santiago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3.037.505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3.037.506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568710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Orquestas Sinfónicas Juveniles e Infantiles de Chile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3.295.978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3.295.977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231842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Cultural Palacio de la Moneda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2.066.093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2.066.094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514298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Centro Cultural Gabriela Mistral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3.281.843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3.168.543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778267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Instituciones Colaboradoras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3.642.710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3.642.712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4809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Cultural Valparaíso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1.224.317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1.224.316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402084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Orquestas Regionales Profesionales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1.627.748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1.627.746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943326"/>
                  </a:ext>
                </a:extLst>
              </a:tr>
              <a:tr h="254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Instituciones Colaboradoras de las Artes y las Culturas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2.100.000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743156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9.181.616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8.982.840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517041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Gobierno-Consejo Nacional de Televisión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557994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993.879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795.103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806313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Educación-Programa 01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3.783.250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821292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31.654.684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31.421.124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-233.560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12.475.060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78681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Actividades de Fomento y Desarrollo Cultural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10.016.667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9.778.922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-237.745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4.613.691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839834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Conjuntos Artísticos Estables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3.350.618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3.354.803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4.185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2.239.571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101201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Arte en la Educación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1.686.497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1.686.497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826.495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870482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Cultura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3.260.338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3.260.338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1.428.492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161356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Creación y Desarrollo Artístico para Niños y Jóvenes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2.568.198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2.568.198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1.405.411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464790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Organizaciones Culturales Colaboradoras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7.367.852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350.484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42580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Nacional de Desarrollo Artístico en la Educación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1.268.594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1.268.594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774.537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538659"/>
                  </a:ext>
                </a:extLst>
              </a:tr>
              <a:tr h="127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Exportación de Servicios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359.826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222.376 </a:t>
                      </a:r>
                    </a:p>
                  </a:txBody>
                  <a:tcPr marL="7912" marR="7912" marT="7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912" marR="7912" marT="79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897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00084" y="1179406"/>
            <a:ext cx="798581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29. CAPÍTUO 01. PROGRAMA 01: SUBSECRETARÍA DE LAS CULTURAS Y LAS ARTES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00084" y="1827084"/>
            <a:ext cx="7985814" cy="2651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EA37ECD-2703-4E94-A490-19D02F177A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098654"/>
              </p:ext>
            </p:extLst>
          </p:nvPr>
        </p:nvGraphicFramePr>
        <p:xfrm>
          <a:off x="500084" y="2179586"/>
          <a:ext cx="7983502" cy="3288940"/>
        </p:xfrm>
        <a:graphic>
          <a:graphicData uri="http://schemas.openxmlformats.org/drawingml/2006/table">
            <a:tbl>
              <a:tblPr/>
              <a:tblGrid>
                <a:gridCol w="267544">
                  <a:extLst>
                    <a:ext uri="{9D8B030D-6E8A-4147-A177-3AD203B41FA5}">
                      <a16:colId xmlns:a16="http://schemas.microsoft.com/office/drawing/2014/main" val="1204039873"/>
                    </a:ext>
                  </a:extLst>
                </a:gridCol>
                <a:gridCol w="267544">
                  <a:extLst>
                    <a:ext uri="{9D8B030D-6E8A-4147-A177-3AD203B41FA5}">
                      <a16:colId xmlns:a16="http://schemas.microsoft.com/office/drawing/2014/main" val="454496690"/>
                    </a:ext>
                  </a:extLst>
                </a:gridCol>
                <a:gridCol w="267544">
                  <a:extLst>
                    <a:ext uri="{9D8B030D-6E8A-4147-A177-3AD203B41FA5}">
                      <a16:colId xmlns:a16="http://schemas.microsoft.com/office/drawing/2014/main" val="1359266110"/>
                    </a:ext>
                  </a:extLst>
                </a:gridCol>
                <a:gridCol w="3017891">
                  <a:extLst>
                    <a:ext uri="{9D8B030D-6E8A-4147-A177-3AD203B41FA5}">
                      <a16:colId xmlns:a16="http://schemas.microsoft.com/office/drawing/2014/main" val="1151839167"/>
                    </a:ext>
                  </a:extLst>
                </a:gridCol>
                <a:gridCol w="717017">
                  <a:extLst>
                    <a:ext uri="{9D8B030D-6E8A-4147-A177-3AD203B41FA5}">
                      <a16:colId xmlns:a16="http://schemas.microsoft.com/office/drawing/2014/main" val="2520950885"/>
                    </a:ext>
                  </a:extLst>
                </a:gridCol>
                <a:gridCol w="717017">
                  <a:extLst>
                    <a:ext uri="{9D8B030D-6E8A-4147-A177-3AD203B41FA5}">
                      <a16:colId xmlns:a16="http://schemas.microsoft.com/office/drawing/2014/main" val="2535325540"/>
                    </a:ext>
                  </a:extLst>
                </a:gridCol>
                <a:gridCol w="717017">
                  <a:extLst>
                    <a:ext uri="{9D8B030D-6E8A-4147-A177-3AD203B41FA5}">
                      <a16:colId xmlns:a16="http://schemas.microsoft.com/office/drawing/2014/main" val="4252129688"/>
                    </a:ext>
                  </a:extLst>
                </a:gridCol>
                <a:gridCol w="717017">
                  <a:extLst>
                    <a:ext uri="{9D8B030D-6E8A-4147-A177-3AD203B41FA5}">
                      <a16:colId xmlns:a16="http://schemas.microsoft.com/office/drawing/2014/main" val="1622975902"/>
                    </a:ext>
                  </a:extLst>
                </a:gridCol>
                <a:gridCol w="652806">
                  <a:extLst>
                    <a:ext uri="{9D8B030D-6E8A-4147-A177-3AD203B41FA5}">
                      <a16:colId xmlns:a16="http://schemas.microsoft.com/office/drawing/2014/main" val="3263037744"/>
                    </a:ext>
                  </a:extLst>
                </a:gridCol>
                <a:gridCol w="642105">
                  <a:extLst>
                    <a:ext uri="{9D8B030D-6E8A-4147-A177-3AD203B41FA5}">
                      <a16:colId xmlns:a16="http://schemas.microsoft.com/office/drawing/2014/main" val="2044269173"/>
                    </a:ext>
                  </a:extLst>
                </a:gridCol>
              </a:tblGrid>
              <a:tr h="1252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624437"/>
                  </a:ext>
                </a:extLst>
              </a:tr>
              <a:tr h="3758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789841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y Desarrollo de Artes de la Visualidad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1.776.094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1.776.094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614.003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022033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5829502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56349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486384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922550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923.063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583.159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03132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788213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713090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341766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393.622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368.622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136.785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619643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413.295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438.295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353.209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424993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993117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-10.762.500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912951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391668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74.971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893075"/>
                  </a:ext>
                </a:extLst>
              </a:tr>
              <a:tr h="156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082659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643299"/>
                  </a:ext>
                </a:extLst>
              </a:tr>
              <a:tr h="250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Financiamiento de Infraestructura Cultural Pública y/o Privada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351579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3.504.424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389008,2%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078481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3.505.324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3.504.424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389008,2%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365657"/>
                  </a:ext>
                </a:extLst>
              </a:tr>
              <a:tr h="125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246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1564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4000</Words>
  <Application>Microsoft Office PowerPoint</Application>
  <PresentationFormat>Presentación en pantalla (4:3)</PresentationFormat>
  <Paragraphs>2266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Times New Roman</vt:lpstr>
      <vt:lpstr>Verdana</vt:lpstr>
      <vt:lpstr>1_Tema de Office</vt:lpstr>
      <vt:lpstr>EJECUCIÓN ACUMULADA DE GASTOS PRESUPUESTARIOS AL MES DE OCTUBRE DE 2021 PARTIDA 29: MINISTERIO DE LAS CULTURAS, LAS ARTES Y EL PATRIMONIO</vt:lpstr>
      <vt:lpstr>EJECUCIÓN ACUMULADA DE GASTOS A OCTUBRE DE 2021  PARTIDA 29 MINISTERIO DE LAS CULTURAS, LAS ARTES Y EL PATRIMONIO</vt:lpstr>
      <vt:lpstr>EJECUCIÓN MENSUAL DE GASTOS A OCTUBRE DE 2021  PARTIDA 29 MINISTERIO DE LAS CULTURAS, LAS ARTES Y EL PATRIMONIO</vt:lpstr>
      <vt:lpstr>EJECUCIÓN ACUMULADA DE GASTOS A OCTUBRE DE 2021  PARTIDA 29 MINISTERIO DE LAS CULTURAS, LAS ARTES Y EL PATRIMONIO</vt:lpstr>
      <vt:lpstr>EJECUCIÓN ACUMULADA DE GASTOS A OCTUBRE DE 2021  PARTIDA 29 MINISTERIO DE LAS CULTURAS, LAS ARTES Y EL PATRIMONIO</vt:lpstr>
      <vt:lpstr>EJECUCIÓN ACUMULADA DE GASTOS A OCTUBRE DE 2021  PARTIDA 29 RESUMEN POR CAPÍTULOS</vt:lpstr>
      <vt:lpstr>EJECUCIÓN ACUMULADA DE GASTOS A OCTUBRE DE 2021  PARTIDA 29 RESUMEN FET – Covid - 19</vt:lpstr>
      <vt:lpstr>EJECUCIÓN ACUMULADA DE GASTOS A OCTUBRE DE 2021  PARTIDA 29. CAPÍTUO 01. PROGRAMA 01: SUBSECRETARÍA DE LAS CULTURAS Y LAS ARTES</vt:lpstr>
      <vt:lpstr>EJECUCIÓN ACUMULADA DE GASTOS A OCTUBRE DE 2021  PARTIDA 29. CAPÍTUO 01. PROGRAMA 01: SUBSECRETARÍA DE LAS CULTURAS Y LAS ARTES</vt:lpstr>
      <vt:lpstr>EJECUCIÓN ACUMULADA DE GASTOS A OCTUBRE DE 2021  PARTIDA 29. CAPÍTUO 01. PROGRAMA 01: SUBSECRETARÍA DE LAS CULTURAS Y LAS ARTES FET – Covid - 19</vt:lpstr>
      <vt:lpstr>EJECUCIÓN ACUMULADA DE GASTOS A OCTUBRE DE 2021  PARTIDA 29. CAPÍTUO 01. PROGRAMA 02: FONDOS CULTURALES Y ARTÍSTICOS</vt:lpstr>
      <vt:lpstr>EJECUCIÓN ACUMULADA DE GASTOS A OCTUBRE DE 2021  PARTIDA 29. CAPÍTUO 02. PROGRAMA 01: SUBSECRETARÍA DEL PATRIMONIO CULTURAL</vt:lpstr>
      <vt:lpstr>EJECUCIÓN ACUMULADA DE GASTOS A OCTUBRE DE 2021  PARTIDA 29. CAPÍTUO 03. PROGRAMA 01: SERVICIO NACIONAL DEL PATRIMONIO CULTURAL</vt:lpstr>
      <vt:lpstr>EJECUCIÓN ACUMULADA DE GASTOS A OCTUBRE DE 2021  PARTIDA 29. CAPÍTUO 03. PROGRAMA 01: SERVICIO NACIONAL DEL PATRIMONIO CULTURAL</vt:lpstr>
      <vt:lpstr>EJECUCIÓN ACUMULADA DE GASTOS A OCTUBRE DE 2021  PARTIDA 29. CAPÍTUO 03. PROGRAMA 01: SERVICIO NACIONAL DEL PATRIMONIO CULTURAL FET – Covid - 19</vt:lpstr>
      <vt:lpstr>EJECUCIÓN ACUMULADA DE GASTOS A OCTUBRE DE 2021  PARTIDA 29. CAPÍTUO 03. PROGRAMA 02: RED DE BIBLIOTECAS PÚBLICAS</vt:lpstr>
      <vt:lpstr>EJECUCIÓN ACUMULADA DE GASTOS A OCTUBRE DE 2021  PARTIDA 29. CAPÍTUO 03. PROGRAMA 03: CONSEJO DE MONUMENTOS NACIONALES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EDIAZ</cp:lastModifiedBy>
  <cp:revision>71</cp:revision>
  <dcterms:created xsi:type="dcterms:W3CDTF">2020-01-02T20:22:07Z</dcterms:created>
  <dcterms:modified xsi:type="dcterms:W3CDTF">2021-12-29T12:18:54Z</dcterms:modified>
</cp:coreProperties>
</file>