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61" r:id="rId6"/>
    <p:sldId id="271" r:id="rId7"/>
    <p:sldId id="27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74" r:id="rId16"/>
    <p:sldId id="269" r:id="rId17"/>
    <p:sldId id="270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Subtítulos de Gasto</a:t>
            </a:r>
            <a:endParaRPr lang="es-CL" sz="105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4C-4EDC-9859-103E49F53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4C-4EDC-9859-103E49F536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4C-4EDC-9859-103E49F53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4C-4EDC-9859-103E49F53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04C-4EDC-9859-103E49F53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04C-4EDC-9859-103E49F536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29'!$C$60:$C$65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29'!$D$60:$D$65</c:f>
              <c:numCache>
                <c:formatCode>#,##0</c:formatCode>
                <c:ptCount val="6"/>
                <c:pt idx="0">
                  <c:v>58340420</c:v>
                </c:pt>
                <c:pt idx="1">
                  <c:v>20721996</c:v>
                </c:pt>
                <c:pt idx="2">
                  <c:v>115021891</c:v>
                </c:pt>
                <c:pt idx="3">
                  <c:v>15314000</c:v>
                </c:pt>
                <c:pt idx="4">
                  <c:v>11072126</c:v>
                </c:pt>
                <c:pt idx="5">
                  <c:v>5618277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4C-4EDC-9859-103E49F53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77294098400301592"/>
          <c:w val="0.97600337209504462"/>
          <c:h val="0.2053787991948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(en millones de $)</a:t>
            </a:r>
            <a:endParaRPr lang="es-CL" sz="105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29'!$I$62:$I$67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29'!$J$62:$J$67</c:f>
              <c:numCache>
                <c:formatCode>#,##0</c:formatCode>
                <c:ptCount val="6"/>
                <c:pt idx="0">
                  <c:v>101133518000</c:v>
                </c:pt>
                <c:pt idx="1">
                  <c:v>43816908000</c:v>
                </c:pt>
                <c:pt idx="2">
                  <c:v>2177177000</c:v>
                </c:pt>
                <c:pt idx="3">
                  <c:v>66359127000</c:v>
                </c:pt>
                <c:pt idx="4">
                  <c:v>6442392000</c:v>
                </c:pt>
                <c:pt idx="5">
                  <c:v>6161428000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B-4AD4-852C-7B12E798E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46-493A-BAB0-2296D854EEC1}"/>
            </c:ext>
          </c:extLst>
        </c:ser>
        <c:ser>
          <c:idx val="1"/>
          <c:order val="1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46-493A-BAB0-2296D854EEC1}"/>
            </c:ext>
          </c:extLst>
        </c:ser>
        <c:ser>
          <c:idx val="0"/>
          <c:order val="2"/>
          <c:tx>
            <c:strRef>
              <c:f>'Partida 29'!$C$29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46-493A-BAB0-2296D854EEC1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46-493A-BAB0-2296D854EEC1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46-493A-BAB0-2296D854EEC1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46-493A-BAB0-2296D854EEC1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746-493A-BAB0-2296D854EEC1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46-493A-BAB0-2296D854EEC1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746-493A-BAB0-2296D854EEC1}"/>
                </c:ext>
              </c:extLst>
            </c:dLbl>
            <c:dLbl>
              <c:idx val="7"/>
              <c:layout>
                <c:manualLayout>
                  <c:x val="4.4180059834410127E-3"/>
                  <c:y val="-6.653824978677115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746-493A-BAB0-2296D854EEC1}"/>
                </c:ext>
              </c:extLst>
            </c:dLbl>
            <c:dLbl>
              <c:idx val="9"/>
              <c:layout>
                <c:manualLayout>
                  <c:x val="6.6270089751617614E-3"/>
                  <c:y val="-6.653824978677115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746-493A-BAB0-2296D854EE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29'!$D$29:$M$29</c:f>
              <c:numCache>
                <c:formatCode>0.0%</c:formatCode>
                <c:ptCount val="10"/>
                <c:pt idx="0">
                  <c:v>5.349040904212117E-2</c:v>
                </c:pt>
                <c:pt idx="1">
                  <c:v>3.3876371177723033E-2</c:v>
                </c:pt>
                <c:pt idx="2">
                  <c:v>8.2147799165064816E-2</c:v>
                </c:pt>
                <c:pt idx="3">
                  <c:v>5.6696561029509422E-2</c:v>
                </c:pt>
                <c:pt idx="4">
                  <c:v>7.485901354871749E-2</c:v>
                </c:pt>
                <c:pt idx="5">
                  <c:v>0.12159505908260365</c:v>
                </c:pt>
                <c:pt idx="6">
                  <c:v>6.6268986500112523E-2</c:v>
                </c:pt>
                <c:pt idx="7">
                  <c:v>8.1660689382615545E-2</c:v>
                </c:pt>
                <c:pt idx="8">
                  <c:v>9.3781010359884079E-2</c:v>
                </c:pt>
                <c:pt idx="9">
                  <c:v>7.1746503622594396E-2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746-493A-BAB0-2296D854EE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C0-4888-B8E6-306BE7E1B046}"/>
            </c:ext>
          </c:extLst>
        </c:ser>
        <c:ser>
          <c:idx val="1"/>
          <c:order val="1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C0-4888-B8E6-306BE7E1B046}"/>
            </c:ext>
          </c:extLst>
        </c:ser>
        <c:ser>
          <c:idx val="0"/>
          <c:order val="2"/>
          <c:tx>
            <c:strRef>
              <c:f>'Partida 29'!$C$23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C0-4888-B8E6-306BE7E1B046}"/>
                </c:ext>
              </c:extLst>
            </c:dLbl>
            <c:dLbl>
              <c:idx val="1"/>
              <c:layout>
                <c:manualLayout>
                  <c:x val="-3.9768009506746228E-2"/>
                  <c:y val="-3.628117395594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C0-4888-B8E6-306BE7E1B046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C0-4888-B8E6-306BE7E1B046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C0-4888-B8E6-306BE7E1B046}"/>
                </c:ext>
              </c:extLst>
            </c:dLbl>
            <c:dLbl>
              <c:idx val="4"/>
              <c:layout>
                <c:manualLayout>
                  <c:x val="-4.1977343368232188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4C0-4888-B8E6-306BE7E1B046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C0-4888-B8E6-306BE7E1B046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4C0-4888-B8E6-306BE7E1B046}"/>
                </c:ext>
              </c:extLst>
            </c:dLbl>
            <c:dLbl>
              <c:idx val="7"/>
              <c:layout>
                <c:manualLayout>
                  <c:x val="-3.9768009506746291E-2"/>
                  <c:y val="-3.2653056560350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4C0-4888-B8E6-306BE7E1B046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4C0-4888-B8E6-306BE7E1B046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4C0-4888-B8E6-306BE7E1B046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4C0-4888-B8E6-306BE7E1B0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29'!$D$23:$M$23</c:f>
              <c:numCache>
                <c:formatCode>0.0%</c:formatCode>
                <c:ptCount val="10"/>
                <c:pt idx="0">
                  <c:v>5.349040904212117E-2</c:v>
                </c:pt>
                <c:pt idx="1">
                  <c:v>8.6502340233906752E-2</c:v>
                </c:pt>
                <c:pt idx="2">
                  <c:v>0.168056103215907</c:v>
                </c:pt>
                <c:pt idx="3">
                  <c:v>0.22475266424541643</c:v>
                </c:pt>
                <c:pt idx="4">
                  <c:v>0.29950714656175231</c:v>
                </c:pt>
                <c:pt idx="5">
                  <c:v>0.42086620311970541</c:v>
                </c:pt>
                <c:pt idx="6">
                  <c:v>0.48713518961981789</c:v>
                </c:pt>
                <c:pt idx="7">
                  <c:v>0.56879587900243345</c:v>
                </c:pt>
                <c:pt idx="8">
                  <c:v>0.66257688936231751</c:v>
                </c:pt>
                <c:pt idx="9">
                  <c:v>0.73304693168838364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4C0-4888-B8E6-306BE7E1B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29-12-2021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29-12-2021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29-12-2021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29-12-2021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29-12-2021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noviembre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2996" y="1165345"/>
            <a:ext cx="7888141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62996" y="1956492"/>
            <a:ext cx="7832740" cy="266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23D973F-372A-422E-8865-3257388A0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149126"/>
              </p:ext>
            </p:extLst>
          </p:nvPr>
        </p:nvGraphicFramePr>
        <p:xfrm>
          <a:off x="562996" y="2310313"/>
          <a:ext cx="7886701" cy="259119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2050814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2998923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77732855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7659906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595710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100649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963908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7149146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69500526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01302630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10927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87240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12.720.527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96833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10979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11.939.935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38592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11.939.935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71633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1.055.910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85049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1.349.865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57368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12090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2.988.481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84630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15685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3420"/>
                  </a:ext>
                </a:extLst>
              </a:tr>
              <a:tr h="236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455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8623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093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943" y="1159922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944" y="1751478"/>
            <a:ext cx="7886701" cy="2833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CD0DADB-5B0F-4334-A446-E80DD5306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16724"/>
              </p:ext>
            </p:extLst>
          </p:nvPr>
        </p:nvGraphicFramePr>
        <p:xfrm>
          <a:off x="524255" y="2081775"/>
          <a:ext cx="7886701" cy="252599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97361970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0962287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1223595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29148248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415889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082009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0953605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4211147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98400577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39289444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59107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38667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44.803.297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33.046.106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4318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3.376.902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1.915.919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0867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9033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40.468.843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30.256.606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3400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29.816.112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4458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5.309.524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5870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11.044.434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4114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1720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6.595.122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124594"/>
                  </a:ext>
                </a:extLst>
              </a:tr>
              <a:tr h="194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3.084.826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7110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7310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0517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820.599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2835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820.599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0248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845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3" y="1196752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3" y="1786850"/>
            <a:ext cx="7877597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9B9E2F4-AD2F-4524-8FA7-ADCA96199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303267"/>
              </p:ext>
            </p:extLst>
          </p:nvPr>
        </p:nvGraphicFramePr>
        <p:xfrm>
          <a:off x="541749" y="2127957"/>
          <a:ext cx="7886701" cy="233112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73183782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4307193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168156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6249137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0591142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4379303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2414823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0698181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3934153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30029814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27547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9618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2.336.729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1.695.218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9178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957.647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4898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7320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5211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7583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1461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875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2552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4544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6513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9051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1041680,0%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5235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1041680,0%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509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525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382" y="1099147"/>
            <a:ext cx="8056015" cy="52953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1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57922" y="1659462"/>
            <a:ext cx="8063475" cy="2843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3A42A6-A8F8-4154-B03B-42806BC42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620130"/>
              </p:ext>
            </p:extLst>
          </p:nvPr>
        </p:nvGraphicFramePr>
        <p:xfrm>
          <a:off x="465382" y="1974421"/>
          <a:ext cx="8056013" cy="4351325"/>
        </p:xfrm>
        <a:graphic>
          <a:graphicData uri="http://schemas.openxmlformats.org/drawingml/2006/table">
            <a:tbl>
              <a:tblPr/>
              <a:tblGrid>
                <a:gridCol w="269974">
                  <a:extLst>
                    <a:ext uri="{9D8B030D-6E8A-4147-A177-3AD203B41FA5}">
                      <a16:colId xmlns:a16="http://schemas.microsoft.com/office/drawing/2014/main" val="1334728198"/>
                    </a:ext>
                  </a:extLst>
                </a:gridCol>
                <a:gridCol w="269974">
                  <a:extLst>
                    <a:ext uri="{9D8B030D-6E8A-4147-A177-3AD203B41FA5}">
                      <a16:colId xmlns:a16="http://schemas.microsoft.com/office/drawing/2014/main" val="3530804648"/>
                    </a:ext>
                  </a:extLst>
                </a:gridCol>
                <a:gridCol w="269974">
                  <a:extLst>
                    <a:ext uri="{9D8B030D-6E8A-4147-A177-3AD203B41FA5}">
                      <a16:colId xmlns:a16="http://schemas.microsoft.com/office/drawing/2014/main" val="3579592930"/>
                    </a:ext>
                  </a:extLst>
                </a:gridCol>
                <a:gridCol w="3045302">
                  <a:extLst>
                    <a:ext uri="{9D8B030D-6E8A-4147-A177-3AD203B41FA5}">
                      <a16:colId xmlns:a16="http://schemas.microsoft.com/office/drawing/2014/main" val="1034923414"/>
                    </a:ext>
                  </a:extLst>
                </a:gridCol>
                <a:gridCol w="723529">
                  <a:extLst>
                    <a:ext uri="{9D8B030D-6E8A-4147-A177-3AD203B41FA5}">
                      <a16:colId xmlns:a16="http://schemas.microsoft.com/office/drawing/2014/main" val="3129111871"/>
                    </a:ext>
                  </a:extLst>
                </a:gridCol>
                <a:gridCol w="723529">
                  <a:extLst>
                    <a:ext uri="{9D8B030D-6E8A-4147-A177-3AD203B41FA5}">
                      <a16:colId xmlns:a16="http://schemas.microsoft.com/office/drawing/2014/main" val="2699596332"/>
                    </a:ext>
                  </a:extLst>
                </a:gridCol>
                <a:gridCol w="723529">
                  <a:extLst>
                    <a:ext uri="{9D8B030D-6E8A-4147-A177-3AD203B41FA5}">
                      <a16:colId xmlns:a16="http://schemas.microsoft.com/office/drawing/2014/main" val="1910648870"/>
                    </a:ext>
                  </a:extLst>
                </a:gridCol>
                <a:gridCol w="723529">
                  <a:extLst>
                    <a:ext uri="{9D8B030D-6E8A-4147-A177-3AD203B41FA5}">
                      <a16:colId xmlns:a16="http://schemas.microsoft.com/office/drawing/2014/main" val="1375988881"/>
                    </a:ext>
                  </a:extLst>
                </a:gridCol>
                <a:gridCol w="658736">
                  <a:extLst>
                    <a:ext uri="{9D8B030D-6E8A-4147-A177-3AD203B41FA5}">
                      <a16:colId xmlns:a16="http://schemas.microsoft.com/office/drawing/2014/main" val="2459108606"/>
                    </a:ext>
                  </a:extLst>
                </a:gridCol>
                <a:gridCol w="647937">
                  <a:extLst>
                    <a:ext uri="{9D8B030D-6E8A-4147-A177-3AD203B41FA5}">
                      <a16:colId xmlns:a16="http://schemas.microsoft.com/office/drawing/2014/main" val="260752337"/>
                    </a:ext>
                  </a:extLst>
                </a:gridCol>
              </a:tblGrid>
              <a:tr h="119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77" marR="7477" marT="7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77" marR="7477" marT="7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796478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192961"/>
                  </a:ext>
                </a:extLst>
              </a:tr>
              <a:tr h="1570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64.850.636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-1.508.491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51.521.590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65806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28.825.528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131.484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24.884.093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053456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8.079.031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-52.265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5.421.274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106087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68526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795.543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88011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12.675.074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9.747.358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015738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5.271.150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-21.612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4.781.275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41284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1.759.088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-21.612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1.759.088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494586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444710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24376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151.774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2210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del Patrimonio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925.205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283998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330005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88897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2.389.077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097545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1.251.562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312760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74.085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927655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118.100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89810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246.206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462082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404.717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001156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294.407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337175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133.398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132.731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155492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133.398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132.731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841306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7.909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721488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38817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6.827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38227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2.550.855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1.037.968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541515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01064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904.992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13884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42.452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25635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107.819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645553"/>
                  </a:ext>
                </a:extLst>
              </a:tr>
              <a:tr h="119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174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1376" y="1198859"/>
            <a:ext cx="79564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75928" y="1859045"/>
            <a:ext cx="804429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B87EC6-A4C4-486D-9991-776F856F2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405659"/>
              </p:ext>
            </p:extLst>
          </p:nvPr>
        </p:nvGraphicFramePr>
        <p:xfrm>
          <a:off x="571376" y="2147077"/>
          <a:ext cx="7956458" cy="2786249"/>
        </p:xfrm>
        <a:graphic>
          <a:graphicData uri="http://schemas.openxmlformats.org/drawingml/2006/table">
            <a:tbl>
              <a:tblPr/>
              <a:tblGrid>
                <a:gridCol w="266638">
                  <a:extLst>
                    <a:ext uri="{9D8B030D-6E8A-4147-A177-3AD203B41FA5}">
                      <a16:colId xmlns:a16="http://schemas.microsoft.com/office/drawing/2014/main" val="3235146823"/>
                    </a:ext>
                  </a:extLst>
                </a:gridCol>
                <a:gridCol w="266638">
                  <a:extLst>
                    <a:ext uri="{9D8B030D-6E8A-4147-A177-3AD203B41FA5}">
                      <a16:colId xmlns:a16="http://schemas.microsoft.com/office/drawing/2014/main" val="3768093885"/>
                    </a:ext>
                  </a:extLst>
                </a:gridCol>
                <a:gridCol w="266638">
                  <a:extLst>
                    <a:ext uri="{9D8B030D-6E8A-4147-A177-3AD203B41FA5}">
                      <a16:colId xmlns:a16="http://schemas.microsoft.com/office/drawing/2014/main" val="3518300147"/>
                    </a:ext>
                  </a:extLst>
                </a:gridCol>
                <a:gridCol w="3007668">
                  <a:extLst>
                    <a:ext uri="{9D8B030D-6E8A-4147-A177-3AD203B41FA5}">
                      <a16:colId xmlns:a16="http://schemas.microsoft.com/office/drawing/2014/main" val="189917780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3689563983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431646855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627261084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3551334078"/>
                    </a:ext>
                  </a:extLst>
                </a:gridCol>
                <a:gridCol w="650595">
                  <a:extLst>
                    <a:ext uri="{9D8B030D-6E8A-4147-A177-3AD203B41FA5}">
                      <a16:colId xmlns:a16="http://schemas.microsoft.com/office/drawing/2014/main" val="3404723232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379896595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401380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5071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482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4175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6564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3561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6.711.163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0287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1.899.999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1.365.124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939.925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5155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10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8267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71494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Administrativo-Programa de Desarrollo Local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6386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-1.365.124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1.165.501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6753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498.293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350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317.721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2747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349.487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59270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21416270,0%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7817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21416270,0%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0251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396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93609" y="1139947"/>
            <a:ext cx="7938831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93609" y="1959967"/>
            <a:ext cx="793883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CD8B82F-B07B-4F55-9BD2-EA18AED5E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494314"/>
              </p:ext>
            </p:extLst>
          </p:nvPr>
        </p:nvGraphicFramePr>
        <p:xfrm>
          <a:off x="593609" y="2276872"/>
          <a:ext cx="7938832" cy="2902013"/>
        </p:xfrm>
        <a:graphic>
          <a:graphicData uri="http://schemas.openxmlformats.org/drawingml/2006/table">
            <a:tbl>
              <a:tblPr/>
              <a:tblGrid>
                <a:gridCol w="266047">
                  <a:extLst>
                    <a:ext uri="{9D8B030D-6E8A-4147-A177-3AD203B41FA5}">
                      <a16:colId xmlns:a16="http://schemas.microsoft.com/office/drawing/2014/main" val="2117725696"/>
                    </a:ext>
                  </a:extLst>
                </a:gridCol>
                <a:gridCol w="266047">
                  <a:extLst>
                    <a:ext uri="{9D8B030D-6E8A-4147-A177-3AD203B41FA5}">
                      <a16:colId xmlns:a16="http://schemas.microsoft.com/office/drawing/2014/main" val="2832228032"/>
                    </a:ext>
                  </a:extLst>
                </a:gridCol>
                <a:gridCol w="266047">
                  <a:extLst>
                    <a:ext uri="{9D8B030D-6E8A-4147-A177-3AD203B41FA5}">
                      <a16:colId xmlns:a16="http://schemas.microsoft.com/office/drawing/2014/main" val="3296692405"/>
                    </a:ext>
                  </a:extLst>
                </a:gridCol>
                <a:gridCol w="3001005">
                  <a:extLst>
                    <a:ext uri="{9D8B030D-6E8A-4147-A177-3AD203B41FA5}">
                      <a16:colId xmlns:a16="http://schemas.microsoft.com/office/drawing/2014/main" val="1911906663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281898673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3297760127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2208462461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622428808"/>
                    </a:ext>
                  </a:extLst>
                </a:gridCol>
                <a:gridCol w="649154">
                  <a:extLst>
                    <a:ext uri="{9D8B030D-6E8A-4147-A177-3AD203B41FA5}">
                      <a16:colId xmlns:a16="http://schemas.microsoft.com/office/drawing/2014/main" val="13235809"/>
                    </a:ext>
                  </a:extLst>
                </a:gridCol>
                <a:gridCol w="638512">
                  <a:extLst>
                    <a:ext uri="{9D8B030D-6E8A-4147-A177-3AD203B41FA5}">
                      <a16:colId xmlns:a16="http://schemas.microsoft.com/office/drawing/2014/main" val="131314353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64328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31538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863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8232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5369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982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5912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3426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1609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2028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9766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11964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2.939.629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70563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2.826.346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58142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08786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2.525.914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58812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54790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17658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738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043" y="1118941"/>
            <a:ext cx="8019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71713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DFA026E-E621-4A84-B89F-791FB41A9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801009"/>
              </p:ext>
            </p:extLst>
          </p:nvPr>
        </p:nvGraphicFramePr>
        <p:xfrm>
          <a:off x="518043" y="2031464"/>
          <a:ext cx="8019341" cy="2204261"/>
        </p:xfrm>
        <a:graphic>
          <a:graphicData uri="http://schemas.openxmlformats.org/drawingml/2006/table">
            <a:tbl>
              <a:tblPr/>
              <a:tblGrid>
                <a:gridCol w="268745">
                  <a:extLst>
                    <a:ext uri="{9D8B030D-6E8A-4147-A177-3AD203B41FA5}">
                      <a16:colId xmlns:a16="http://schemas.microsoft.com/office/drawing/2014/main" val="3626383715"/>
                    </a:ext>
                  </a:extLst>
                </a:gridCol>
                <a:gridCol w="268745">
                  <a:extLst>
                    <a:ext uri="{9D8B030D-6E8A-4147-A177-3AD203B41FA5}">
                      <a16:colId xmlns:a16="http://schemas.microsoft.com/office/drawing/2014/main" val="198058358"/>
                    </a:ext>
                  </a:extLst>
                </a:gridCol>
                <a:gridCol w="268745">
                  <a:extLst>
                    <a:ext uri="{9D8B030D-6E8A-4147-A177-3AD203B41FA5}">
                      <a16:colId xmlns:a16="http://schemas.microsoft.com/office/drawing/2014/main" val="3521786969"/>
                    </a:ext>
                  </a:extLst>
                </a:gridCol>
                <a:gridCol w="3031438">
                  <a:extLst>
                    <a:ext uri="{9D8B030D-6E8A-4147-A177-3AD203B41FA5}">
                      <a16:colId xmlns:a16="http://schemas.microsoft.com/office/drawing/2014/main" val="3184916960"/>
                    </a:ext>
                  </a:extLst>
                </a:gridCol>
                <a:gridCol w="720236">
                  <a:extLst>
                    <a:ext uri="{9D8B030D-6E8A-4147-A177-3AD203B41FA5}">
                      <a16:colId xmlns:a16="http://schemas.microsoft.com/office/drawing/2014/main" val="1380473333"/>
                    </a:ext>
                  </a:extLst>
                </a:gridCol>
                <a:gridCol w="720236">
                  <a:extLst>
                    <a:ext uri="{9D8B030D-6E8A-4147-A177-3AD203B41FA5}">
                      <a16:colId xmlns:a16="http://schemas.microsoft.com/office/drawing/2014/main" val="27343784"/>
                    </a:ext>
                  </a:extLst>
                </a:gridCol>
                <a:gridCol w="720236">
                  <a:extLst>
                    <a:ext uri="{9D8B030D-6E8A-4147-A177-3AD203B41FA5}">
                      <a16:colId xmlns:a16="http://schemas.microsoft.com/office/drawing/2014/main" val="3835744036"/>
                    </a:ext>
                  </a:extLst>
                </a:gridCol>
                <a:gridCol w="720236">
                  <a:extLst>
                    <a:ext uri="{9D8B030D-6E8A-4147-A177-3AD203B41FA5}">
                      <a16:colId xmlns:a16="http://schemas.microsoft.com/office/drawing/2014/main" val="1220870152"/>
                    </a:ext>
                  </a:extLst>
                </a:gridCol>
                <a:gridCol w="655737">
                  <a:extLst>
                    <a:ext uri="{9D8B030D-6E8A-4147-A177-3AD203B41FA5}">
                      <a16:colId xmlns:a16="http://schemas.microsoft.com/office/drawing/2014/main" val="1695545573"/>
                    </a:ext>
                  </a:extLst>
                </a:gridCol>
                <a:gridCol w="644987">
                  <a:extLst>
                    <a:ext uri="{9D8B030D-6E8A-4147-A177-3AD203B41FA5}">
                      <a16:colId xmlns:a16="http://schemas.microsoft.com/office/drawing/2014/main" val="219901034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22062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71668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606.396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5.502.140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9578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1.120.189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9351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4.943.835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3.744.787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3473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063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2425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0174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9279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5486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7317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839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0787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2234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832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4936" y="1190877"/>
            <a:ext cx="7992608" cy="74498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076" y="1980577"/>
            <a:ext cx="7966467" cy="2703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E041E45-8C33-4EBD-87FB-F058C624D5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15020"/>
              </p:ext>
            </p:extLst>
          </p:nvPr>
        </p:nvGraphicFramePr>
        <p:xfrm>
          <a:off x="504974" y="2295601"/>
          <a:ext cx="8003901" cy="1797592"/>
        </p:xfrm>
        <a:graphic>
          <a:graphicData uri="http://schemas.openxmlformats.org/drawingml/2006/table">
            <a:tbl>
              <a:tblPr/>
              <a:tblGrid>
                <a:gridCol w="268228">
                  <a:extLst>
                    <a:ext uri="{9D8B030D-6E8A-4147-A177-3AD203B41FA5}">
                      <a16:colId xmlns:a16="http://schemas.microsoft.com/office/drawing/2014/main" val="468396811"/>
                    </a:ext>
                  </a:extLst>
                </a:gridCol>
                <a:gridCol w="268228">
                  <a:extLst>
                    <a:ext uri="{9D8B030D-6E8A-4147-A177-3AD203B41FA5}">
                      <a16:colId xmlns:a16="http://schemas.microsoft.com/office/drawing/2014/main" val="2913646577"/>
                    </a:ext>
                  </a:extLst>
                </a:gridCol>
                <a:gridCol w="268228">
                  <a:extLst>
                    <a:ext uri="{9D8B030D-6E8A-4147-A177-3AD203B41FA5}">
                      <a16:colId xmlns:a16="http://schemas.microsoft.com/office/drawing/2014/main" val="313994920"/>
                    </a:ext>
                  </a:extLst>
                </a:gridCol>
                <a:gridCol w="3025602">
                  <a:extLst>
                    <a:ext uri="{9D8B030D-6E8A-4147-A177-3AD203B41FA5}">
                      <a16:colId xmlns:a16="http://schemas.microsoft.com/office/drawing/2014/main" val="2055897074"/>
                    </a:ext>
                  </a:extLst>
                </a:gridCol>
                <a:gridCol w="718849">
                  <a:extLst>
                    <a:ext uri="{9D8B030D-6E8A-4147-A177-3AD203B41FA5}">
                      <a16:colId xmlns:a16="http://schemas.microsoft.com/office/drawing/2014/main" val="1280536955"/>
                    </a:ext>
                  </a:extLst>
                </a:gridCol>
                <a:gridCol w="718849">
                  <a:extLst>
                    <a:ext uri="{9D8B030D-6E8A-4147-A177-3AD203B41FA5}">
                      <a16:colId xmlns:a16="http://schemas.microsoft.com/office/drawing/2014/main" val="2908134984"/>
                    </a:ext>
                  </a:extLst>
                </a:gridCol>
                <a:gridCol w="718849">
                  <a:extLst>
                    <a:ext uri="{9D8B030D-6E8A-4147-A177-3AD203B41FA5}">
                      <a16:colId xmlns:a16="http://schemas.microsoft.com/office/drawing/2014/main" val="1069477728"/>
                    </a:ext>
                  </a:extLst>
                </a:gridCol>
                <a:gridCol w="718849">
                  <a:extLst>
                    <a:ext uri="{9D8B030D-6E8A-4147-A177-3AD203B41FA5}">
                      <a16:colId xmlns:a16="http://schemas.microsoft.com/office/drawing/2014/main" val="84854760"/>
                    </a:ext>
                  </a:extLst>
                </a:gridCol>
                <a:gridCol w="654474">
                  <a:extLst>
                    <a:ext uri="{9D8B030D-6E8A-4147-A177-3AD203B41FA5}">
                      <a16:colId xmlns:a16="http://schemas.microsoft.com/office/drawing/2014/main" val="2800297293"/>
                    </a:ext>
                  </a:extLst>
                </a:gridCol>
                <a:gridCol w="643745">
                  <a:extLst>
                    <a:ext uri="{9D8B030D-6E8A-4147-A177-3AD203B41FA5}">
                      <a16:colId xmlns:a16="http://schemas.microsoft.com/office/drawing/2014/main" val="949105054"/>
                    </a:ext>
                  </a:extLst>
                </a:gridCol>
              </a:tblGrid>
              <a:tr h="1250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684789"/>
                  </a:ext>
                </a:extLst>
              </a:tr>
              <a:tr h="3829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94529"/>
                  </a:ext>
                </a:extLst>
              </a:tr>
              <a:tr h="1641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6.423.363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221295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4.425.024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3.425.389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972049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822.646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1361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971541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109036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188390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25170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925879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474442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888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30789" y="1124744"/>
            <a:ext cx="82131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184313"/>
              </p:ext>
            </p:extLst>
          </p:nvPr>
        </p:nvGraphicFramePr>
        <p:xfrm>
          <a:off x="430789" y="1988840"/>
          <a:ext cx="40860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281768"/>
              </p:ext>
            </p:extLst>
          </p:nvPr>
        </p:nvGraphicFramePr>
        <p:xfrm>
          <a:off x="4550756" y="1988840"/>
          <a:ext cx="408077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45864" y="1112145"/>
            <a:ext cx="8053496" cy="58866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5267860"/>
              </p:ext>
            </p:extLst>
          </p:nvPr>
        </p:nvGraphicFramePr>
        <p:xfrm>
          <a:off x="440176" y="2060848"/>
          <a:ext cx="803181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280" y="1196752"/>
            <a:ext cx="79391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4799848"/>
              </p:ext>
            </p:extLst>
          </p:nvPr>
        </p:nvGraphicFramePr>
        <p:xfrm>
          <a:off x="521280" y="2210670"/>
          <a:ext cx="793915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49578" y="1199010"/>
            <a:ext cx="798286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5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5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49578" y="1820040"/>
            <a:ext cx="7982862" cy="2580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81B3DC4-3D7C-4601-A056-D5E4003E4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805596"/>
              </p:ext>
            </p:extLst>
          </p:nvPr>
        </p:nvGraphicFramePr>
        <p:xfrm>
          <a:off x="549573" y="2138761"/>
          <a:ext cx="7982865" cy="2406958"/>
        </p:xfrm>
        <a:graphic>
          <a:graphicData uri="http://schemas.openxmlformats.org/drawingml/2006/table">
            <a:tbl>
              <a:tblPr/>
              <a:tblGrid>
                <a:gridCol w="286329">
                  <a:extLst>
                    <a:ext uri="{9D8B030D-6E8A-4147-A177-3AD203B41FA5}">
                      <a16:colId xmlns:a16="http://schemas.microsoft.com/office/drawing/2014/main" val="2811106026"/>
                    </a:ext>
                  </a:extLst>
                </a:gridCol>
                <a:gridCol w="3229796">
                  <a:extLst>
                    <a:ext uri="{9D8B030D-6E8A-4147-A177-3AD203B41FA5}">
                      <a16:colId xmlns:a16="http://schemas.microsoft.com/office/drawing/2014/main" val="2189920742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2126827473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3375262858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1180055699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2918472100"/>
                    </a:ext>
                  </a:extLst>
                </a:gridCol>
                <a:gridCol w="698644">
                  <a:extLst>
                    <a:ext uri="{9D8B030D-6E8A-4147-A177-3AD203B41FA5}">
                      <a16:colId xmlns:a16="http://schemas.microsoft.com/office/drawing/2014/main" val="756224257"/>
                    </a:ext>
                  </a:extLst>
                </a:gridCol>
                <a:gridCol w="698644">
                  <a:extLst>
                    <a:ext uri="{9D8B030D-6E8A-4147-A177-3AD203B41FA5}">
                      <a16:colId xmlns:a16="http://schemas.microsoft.com/office/drawing/2014/main" val="1702819806"/>
                    </a:ext>
                  </a:extLst>
                </a:gridCol>
              </a:tblGrid>
              <a:tr h="136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143806"/>
                  </a:ext>
                </a:extLst>
              </a:tr>
              <a:tr h="4182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514951"/>
                  </a:ext>
                </a:extLst>
              </a:tr>
              <a:tr h="145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226.090.550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239.282.378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13.191.828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175.405.213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949331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59.125.237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784.817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48.483.405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358969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20.441.447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-280.549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13.141.233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499300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871.556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926.035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98096,9%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258585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127.436.612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12.414.721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92.677.990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346009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720761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3.818.916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1.738.215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537675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939805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5.051.878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3.228.376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925224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15.153.468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9.650.792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900866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7.354.824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7.352.984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7.339.166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398867,7%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125300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396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0428" y="1124744"/>
            <a:ext cx="79345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0428" y="1685059"/>
            <a:ext cx="7934512" cy="303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096DE91-0C88-499F-BC01-FD810A5BA0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407998"/>
              </p:ext>
            </p:extLst>
          </p:nvPr>
        </p:nvGraphicFramePr>
        <p:xfrm>
          <a:off x="500443" y="1988840"/>
          <a:ext cx="7934497" cy="1674417"/>
        </p:xfrm>
        <a:graphic>
          <a:graphicData uri="http://schemas.openxmlformats.org/drawingml/2006/table">
            <a:tbl>
              <a:tblPr/>
              <a:tblGrid>
                <a:gridCol w="275121">
                  <a:extLst>
                    <a:ext uri="{9D8B030D-6E8A-4147-A177-3AD203B41FA5}">
                      <a16:colId xmlns:a16="http://schemas.microsoft.com/office/drawing/2014/main" val="3267101730"/>
                    </a:ext>
                  </a:extLst>
                </a:gridCol>
                <a:gridCol w="275121">
                  <a:extLst>
                    <a:ext uri="{9D8B030D-6E8A-4147-A177-3AD203B41FA5}">
                      <a16:colId xmlns:a16="http://schemas.microsoft.com/office/drawing/2014/main" val="1610496037"/>
                    </a:ext>
                  </a:extLst>
                </a:gridCol>
                <a:gridCol w="3103368">
                  <a:extLst>
                    <a:ext uri="{9D8B030D-6E8A-4147-A177-3AD203B41FA5}">
                      <a16:colId xmlns:a16="http://schemas.microsoft.com/office/drawing/2014/main" val="3896830122"/>
                    </a:ext>
                  </a:extLst>
                </a:gridCol>
                <a:gridCol w="737325">
                  <a:extLst>
                    <a:ext uri="{9D8B030D-6E8A-4147-A177-3AD203B41FA5}">
                      <a16:colId xmlns:a16="http://schemas.microsoft.com/office/drawing/2014/main" val="2206881548"/>
                    </a:ext>
                  </a:extLst>
                </a:gridCol>
                <a:gridCol w="737325">
                  <a:extLst>
                    <a:ext uri="{9D8B030D-6E8A-4147-A177-3AD203B41FA5}">
                      <a16:colId xmlns:a16="http://schemas.microsoft.com/office/drawing/2014/main" val="3767915310"/>
                    </a:ext>
                  </a:extLst>
                </a:gridCol>
                <a:gridCol w="737325">
                  <a:extLst>
                    <a:ext uri="{9D8B030D-6E8A-4147-A177-3AD203B41FA5}">
                      <a16:colId xmlns:a16="http://schemas.microsoft.com/office/drawing/2014/main" val="414777087"/>
                    </a:ext>
                  </a:extLst>
                </a:gridCol>
                <a:gridCol w="737325">
                  <a:extLst>
                    <a:ext uri="{9D8B030D-6E8A-4147-A177-3AD203B41FA5}">
                      <a16:colId xmlns:a16="http://schemas.microsoft.com/office/drawing/2014/main" val="1449466219"/>
                    </a:ext>
                  </a:extLst>
                </a:gridCol>
                <a:gridCol w="671296">
                  <a:extLst>
                    <a:ext uri="{9D8B030D-6E8A-4147-A177-3AD203B41FA5}">
                      <a16:colId xmlns:a16="http://schemas.microsoft.com/office/drawing/2014/main" val="3954132853"/>
                    </a:ext>
                  </a:extLst>
                </a:gridCol>
                <a:gridCol w="660291">
                  <a:extLst>
                    <a:ext uri="{9D8B030D-6E8A-4147-A177-3AD203B41FA5}">
                      <a16:colId xmlns:a16="http://schemas.microsoft.com/office/drawing/2014/main" val="2432735560"/>
                    </a:ext>
                  </a:extLst>
                </a:gridCol>
              </a:tblGrid>
              <a:tr h="1299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9524"/>
                  </a:ext>
                </a:extLst>
              </a:tr>
              <a:tr h="398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22017"/>
                  </a:ext>
                </a:extLst>
              </a:tr>
              <a:tr h="170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138.517.457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-6.432.969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96.163.590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50950"/>
                  </a:ext>
                </a:extLst>
              </a:tr>
              <a:tr h="129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93.714.160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-7.419.358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63.117.484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724963"/>
                  </a:ext>
                </a:extLst>
              </a:tr>
              <a:tr h="129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44.803.297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986.389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33.046.106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839856"/>
                  </a:ext>
                </a:extLst>
              </a:tr>
              <a:tr h="162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2.336.729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1.695.218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380890"/>
                  </a:ext>
                </a:extLst>
              </a:tr>
              <a:tr h="162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78.322.787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-640.160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61.492.321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749136"/>
                  </a:ext>
                </a:extLst>
              </a:tr>
              <a:tr h="129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64.850.636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-1.508.491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51.521.590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090977"/>
                  </a:ext>
                </a:extLst>
              </a:tr>
              <a:tr h="129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7.048.788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606.396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5.502.140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957856"/>
                  </a:ext>
                </a:extLst>
              </a:tr>
              <a:tr h="129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6.423.363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4.468.591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217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95443" y="1140133"/>
            <a:ext cx="78866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95442" y="1727819"/>
            <a:ext cx="788669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68B9039-22CD-459F-B398-88BBF1219A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479550"/>
              </p:ext>
            </p:extLst>
          </p:nvPr>
        </p:nvGraphicFramePr>
        <p:xfrm>
          <a:off x="495442" y="2056942"/>
          <a:ext cx="7886698" cy="1132141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521687453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657556118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92410773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39193185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63890313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86742721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9919413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2742171282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894499038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230882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37107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12.720.527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8729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12.720.527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23083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3.333.557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14666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3.333.557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00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8525" y="1085895"/>
            <a:ext cx="798018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8525" y="1668063"/>
            <a:ext cx="7980181" cy="2873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056E1DE-299D-489E-8A30-766B4BE7B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846595"/>
              </p:ext>
            </p:extLst>
          </p:nvPr>
        </p:nvGraphicFramePr>
        <p:xfrm>
          <a:off x="538525" y="1977219"/>
          <a:ext cx="7980182" cy="4381438"/>
        </p:xfrm>
        <a:graphic>
          <a:graphicData uri="http://schemas.openxmlformats.org/drawingml/2006/table">
            <a:tbl>
              <a:tblPr/>
              <a:tblGrid>
                <a:gridCol w="267432">
                  <a:extLst>
                    <a:ext uri="{9D8B030D-6E8A-4147-A177-3AD203B41FA5}">
                      <a16:colId xmlns:a16="http://schemas.microsoft.com/office/drawing/2014/main" val="654949970"/>
                    </a:ext>
                  </a:extLst>
                </a:gridCol>
                <a:gridCol w="267432">
                  <a:extLst>
                    <a:ext uri="{9D8B030D-6E8A-4147-A177-3AD203B41FA5}">
                      <a16:colId xmlns:a16="http://schemas.microsoft.com/office/drawing/2014/main" val="2105852800"/>
                    </a:ext>
                  </a:extLst>
                </a:gridCol>
                <a:gridCol w="267432">
                  <a:extLst>
                    <a:ext uri="{9D8B030D-6E8A-4147-A177-3AD203B41FA5}">
                      <a16:colId xmlns:a16="http://schemas.microsoft.com/office/drawing/2014/main" val="2852722880"/>
                    </a:ext>
                  </a:extLst>
                </a:gridCol>
                <a:gridCol w="3016637">
                  <a:extLst>
                    <a:ext uri="{9D8B030D-6E8A-4147-A177-3AD203B41FA5}">
                      <a16:colId xmlns:a16="http://schemas.microsoft.com/office/drawing/2014/main" val="3402763998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1325034066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591694907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1970067253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15042304"/>
                    </a:ext>
                  </a:extLst>
                </a:gridCol>
                <a:gridCol w="652535">
                  <a:extLst>
                    <a:ext uri="{9D8B030D-6E8A-4147-A177-3AD203B41FA5}">
                      <a16:colId xmlns:a16="http://schemas.microsoft.com/office/drawing/2014/main" val="3074821746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2166891169"/>
                    </a:ext>
                  </a:extLst>
                </a:gridCol>
              </a:tblGrid>
              <a:tr h="1274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244780"/>
                  </a:ext>
                </a:extLst>
              </a:tr>
              <a:tr h="3903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63529"/>
                  </a:ext>
                </a:extLst>
              </a:tr>
              <a:tr h="1672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93.714.160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-7.419.358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63.117.484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76713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19.585.626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15.959.107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529783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4.612.175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-86.088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2.515.172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247338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76.957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13823,3%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577184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76.957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13823,3%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80717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61.787.203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40.428.480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480695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18.904.698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708990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466510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568710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231842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514298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3.168.543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778267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84809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402084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943326"/>
                  </a:ext>
                </a:extLst>
              </a:tr>
              <a:tr h="254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Instituciones Colaboradoras de las Artes y las Culturas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743156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8.982.840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517041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Gobierno-Consejo Nacional de Televisión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557994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795.103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806313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Educación-Programa 01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821292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31.421.124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12.475.060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78681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9.778.922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-237.745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4.613.691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839834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3.354.803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2.239.571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101201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826.495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870482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1.428.492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161356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1.405.411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464790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350.484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42580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774.537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538659"/>
                  </a:ext>
                </a:extLst>
              </a:tr>
              <a:tr h="12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222.376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897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00084" y="1179406"/>
            <a:ext cx="79858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84" y="1827084"/>
            <a:ext cx="7985814" cy="2651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EA37ECD-2703-4E94-A490-19D02F177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098654"/>
              </p:ext>
            </p:extLst>
          </p:nvPr>
        </p:nvGraphicFramePr>
        <p:xfrm>
          <a:off x="500084" y="2179586"/>
          <a:ext cx="7983502" cy="3288940"/>
        </p:xfrm>
        <a:graphic>
          <a:graphicData uri="http://schemas.openxmlformats.org/drawingml/2006/table">
            <a:tbl>
              <a:tblPr/>
              <a:tblGrid>
                <a:gridCol w="267544">
                  <a:extLst>
                    <a:ext uri="{9D8B030D-6E8A-4147-A177-3AD203B41FA5}">
                      <a16:colId xmlns:a16="http://schemas.microsoft.com/office/drawing/2014/main" val="1204039873"/>
                    </a:ext>
                  </a:extLst>
                </a:gridCol>
                <a:gridCol w="267544">
                  <a:extLst>
                    <a:ext uri="{9D8B030D-6E8A-4147-A177-3AD203B41FA5}">
                      <a16:colId xmlns:a16="http://schemas.microsoft.com/office/drawing/2014/main" val="454496690"/>
                    </a:ext>
                  </a:extLst>
                </a:gridCol>
                <a:gridCol w="267544">
                  <a:extLst>
                    <a:ext uri="{9D8B030D-6E8A-4147-A177-3AD203B41FA5}">
                      <a16:colId xmlns:a16="http://schemas.microsoft.com/office/drawing/2014/main" val="1359266110"/>
                    </a:ext>
                  </a:extLst>
                </a:gridCol>
                <a:gridCol w="3017891">
                  <a:extLst>
                    <a:ext uri="{9D8B030D-6E8A-4147-A177-3AD203B41FA5}">
                      <a16:colId xmlns:a16="http://schemas.microsoft.com/office/drawing/2014/main" val="1151839167"/>
                    </a:ext>
                  </a:extLst>
                </a:gridCol>
                <a:gridCol w="717017">
                  <a:extLst>
                    <a:ext uri="{9D8B030D-6E8A-4147-A177-3AD203B41FA5}">
                      <a16:colId xmlns:a16="http://schemas.microsoft.com/office/drawing/2014/main" val="2520950885"/>
                    </a:ext>
                  </a:extLst>
                </a:gridCol>
                <a:gridCol w="717017">
                  <a:extLst>
                    <a:ext uri="{9D8B030D-6E8A-4147-A177-3AD203B41FA5}">
                      <a16:colId xmlns:a16="http://schemas.microsoft.com/office/drawing/2014/main" val="2535325540"/>
                    </a:ext>
                  </a:extLst>
                </a:gridCol>
                <a:gridCol w="717017">
                  <a:extLst>
                    <a:ext uri="{9D8B030D-6E8A-4147-A177-3AD203B41FA5}">
                      <a16:colId xmlns:a16="http://schemas.microsoft.com/office/drawing/2014/main" val="4252129688"/>
                    </a:ext>
                  </a:extLst>
                </a:gridCol>
                <a:gridCol w="717017">
                  <a:extLst>
                    <a:ext uri="{9D8B030D-6E8A-4147-A177-3AD203B41FA5}">
                      <a16:colId xmlns:a16="http://schemas.microsoft.com/office/drawing/2014/main" val="1622975902"/>
                    </a:ext>
                  </a:extLst>
                </a:gridCol>
                <a:gridCol w="652806">
                  <a:extLst>
                    <a:ext uri="{9D8B030D-6E8A-4147-A177-3AD203B41FA5}">
                      <a16:colId xmlns:a16="http://schemas.microsoft.com/office/drawing/2014/main" val="3263037744"/>
                    </a:ext>
                  </a:extLst>
                </a:gridCol>
                <a:gridCol w="642105">
                  <a:extLst>
                    <a:ext uri="{9D8B030D-6E8A-4147-A177-3AD203B41FA5}">
                      <a16:colId xmlns:a16="http://schemas.microsoft.com/office/drawing/2014/main" val="2044269173"/>
                    </a:ext>
                  </a:extLst>
                </a:gridCol>
              </a:tblGrid>
              <a:tr h="1252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624437"/>
                  </a:ext>
                </a:extLst>
              </a:tr>
              <a:tr h="375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789841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022033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829502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56349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486384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922550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583.159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3132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788213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713090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341766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619643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424993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993117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12951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391668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893075"/>
                  </a:ext>
                </a:extLst>
              </a:tr>
              <a:tr h="15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082659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643299"/>
                  </a:ext>
                </a:extLst>
              </a:tr>
              <a:tr h="25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351579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078481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365657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46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4000</Words>
  <Application>Microsoft Office PowerPoint</Application>
  <PresentationFormat>Presentación en pantalla (4:3)</PresentationFormat>
  <Paragraphs>2266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Times New Roman</vt:lpstr>
      <vt:lpstr>Verdana</vt:lpstr>
      <vt:lpstr>1_Tema de Office</vt:lpstr>
      <vt:lpstr>EJECUCIÓN ACUMULADA DE GASTOS PRESUPUESTARIOS AL MES DE OCTUBRE DE 2021 PARTIDA 29: MINISTERIO DE LAS CULTURAS, LAS ARTES Y EL PATRIMONIO</vt:lpstr>
      <vt:lpstr>EJECUCIÓN ACUMULADA DE GASTOS A OCTUBRE DE 2021  PARTIDA 29 MINISTERIO DE LAS CULTURAS, LAS ARTES Y EL PATRIMONIO</vt:lpstr>
      <vt:lpstr>EJECUCIÓN MENSUAL DE GASTOS A OCTUBRE DE 2021  PARTIDA 29 MINISTERIO DE LAS CULTURAS, LAS ARTES Y EL PATRIMONIO</vt:lpstr>
      <vt:lpstr>EJECUCIÓN ACUMULADA DE GASTOS A OCTUBRE DE 2021  PARTIDA 29 MINISTERIO DE LAS CULTURAS, LAS ARTES Y EL PATRIMONIO</vt:lpstr>
      <vt:lpstr>EJECUCIÓN ACUMULADA DE GASTOS A OCTUBRE DE 2021  PARTIDA 29 MINISTERIO DE LAS CULTURAS, LAS ARTES Y EL PATRIMONIO</vt:lpstr>
      <vt:lpstr>EJECUCIÓN ACUMULADA DE GASTOS A OCTUBRE DE 2021  PARTIDA 29 RESUMEN POR CAPÍTULOS</vt:lpstr>
      <vt:lpstr>EJECUCIÓN ACUMULADA DE GASTOS A OCTUBRE DE 2021  PARTIDA 29 RESUMEN FET – Covid - 19</vt:lpstr>
      <vt:lpstr>EJECUCIÓN ACUMULADA DE GASTOS A OCTUBRE DE 2021  PARTIDA 29. CAPÍTUO 01. PROGRAMA 01: SUBSECRETARÍA DE LAS CULTURAS Y LAS ARTES</vt:lpstr>
      <vt:lpstr>EJECUCIÓN ACUMULADA DE GASTOS A OCTUBRE DE 2021  PARTIDA 29. CAPÍTUO 01. PROGRAMA 01: SUBSECRETARÍA DE LAS CULTURAS Y LAS ARTES</vt:lpstr>
      <vt:lpstr>EJECUCIÓN ACUMULADA DE GASTOS A OCTUBRE DE 2021  PARTIDA 29. CAPÍTUO 01. PROGRAMA 01: SUBSECRETARÍA DE LAS CULTURAS Y LAS ARTES FET – Covid - 19</vt:lpstr>
      <vt:lpstr>EJECUCIÓN ACUMULADA DE GASTOS A OCTUBRE DE 2021  PARTIDA 29. CAPÍTUO 01. PROGRAMA 02: FONDOS CULTURALES Y ARTÍSTICOS</vt:lpstr>
      <vt:lpstr>EJECUCIÓN ACUMULADA DE GASTOS A OCTUBRE DE 2021  PARTIDA 29. CAPÍTUO 02. PROGRAMA 01: SUBSECRETARÍA DEL PATRIMONIO CULTURAL</vt:lpstr>
      <vt:lpstr>EJECUCIÓN ACUMULADA DE GASTOS A OCTUBRE DE 2021  PARTIDA 29. CAPÍTUO 03. PROGRAMA 01: SERVICIO NACIONAL DEL PATRIMONIO CULTURAL</vt:lpstr>
      <vt:lpstr>EJECUCIÓN ACUMULADA DE GASTOS A OCTUBRE DE 2021  PARTIDA 29. CAPÍTUO 03. PROGRAMA 01: SERVICIO NACIONAL DEL PATRIMONIO CULTURAL</vt:lpstr>
      <vt:lpstr>EJECUCIÓN ACUMULADA DE GASTOS A OCTUBRE DE 2021  PARTIDA 29. CAPÍTUO 03. PROGRAMA 01: SERVICIO NACIONAL DEL PATRIMONIO CULTURAL FET – Covid - 19</vt:lpstr>
      <vt:lpstr>EJECUCIÓN ACUMULADA DE GASTOS A OCTUBRE DE 2021  PARTIDA 29. CAPÍTUO 03. PROGRAMA 02: RED DE BIBLIOTECAS PÚBLICAS</vt:lpstr>
      <vt:lpstr>EJECUCIÓN ACUMULADA DE GASTOS A OCTUBRE DE 2021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EDIAZ</cp:lastModifiedBy>
  <cp:revision>71</cp:revision>
  <dcterms:created xsi:type="dcterms:W3CDTF">2020-01-02T20:22:07Z</dcterms:created>
  <dcterms:modified xsi:type="dcterms:W3CDTF">2021-12-29T12:18:54Z</dcterms:modified>
</cp:coreProperties>
</file>