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A-4F1E-AED7-9A76A9EB21CD}"/>
            </c:ext>
          </c:extLst>
        </c:ser>
        <c:ser>
          <c:idx val="0"/>
          <c:order val="1"/>
          <c:tx>
            <c:strRef>
              <c:f>'Partida 28'!$C$31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28'!$D$31:$O$31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A-4F1E-AED7-9A76A9EB21CD}"/>
            </c:ext>
          </c:extLst>
        </c:ser>
        <c:ser>
          <c:idx val="1"/>
          <c:order val="2"/>
          <c:tx>
            <c:strRef>
              <c:f>'Partida 28'!$C$32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3A-4F1E-AED7-9A76A9EB21CD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3A-4F1E-AED7-9A76A9EB21CD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3A-4F1E-AED7-9A76A9EB21CD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3A-4F1E-AED7-9A76A9EB21CD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3A-4F1E-AED7-9A76A9EB21CD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3A-4F1E-AED7-9A76A9EB21CD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3A-4F1E-AED7-9A76A9EB21CD}"/>
                </c:ext>
              </c:extLst>
            </c:dLbl>
            <c:dLbl>
              <c:idx val="7"/>
              <c:layout>
                <c:manualLayout>
                  <c:x val="6.5146579804559466E-3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3A-4F1E-AED7-9A76A9EB21CD}"/>
                </c:ext>
              </c:extLst>
            </c:dLbl>
            <c:dLbl>
              <c:idx val="8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3A-4F1E-AED7-9A76A9EB21CD}"/>
                </c:ext>
              </c:extLst>
            </c:dLbl>
            <c:dLbl>
              <c:idx val="9"/>
              <c:layout>
                <c:manualLayout>
                  <c:x val="1.08577633007598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3A-4F1E-AED7-9A76A9EB21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28'!$D$32:$M$32</c:f>
              <c:numCache>
                <c:formatCode>0.0%</c:formatCode>
                <c:ptCount val="10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  <c:pt idx="3">
                  <c:v>4.5542211090241508E-2</c:v>
                </c:pt>
                <c:pt idx="4">
                  <c:v>7.5308768121490385E-2</c:v>
                </c:pt>
                <c:pt idx="5">
                  <c:v>8.6324407478459667E-2</c:v>
                </c:pt>
                <c:pt idx="6">
                  <c:v>0.14047287427636126</c:v>
                </c:pt>
                <c:pt idx="7">
                  <c:v>6.8770087021120627E-2</c:v>
                </c:pt>
                <c:pt idx="8">
                  <c:v>5.5792668371428378E-2</c:v>
                </c:pt>
                <c:pt idx="9">
                  <c:v>1.6015828086187973E-2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3A-4F1E-AED7-9A76A9EB21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5A-4BAD-93A2-EC3A55C3698C}"/>
            </c:ext>
          </c:extLst>
        </c:ser>
        <c:ser>
          <c:idx val="0"/>
          <c:order val="1"/>
          <c:tx>
            <c:strRef>
              <c:f>'Partida 28'!$C$25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28'!$D$25:$O$25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5A-4BAD-93A2-EC3A55C3698C}"/>
            </c:ext>
          </c:extLst>
        </c:ser>
        <c:ser>
          <c:idx val="1"/>
          <c:order val="2"/>
          <c:tx>
            <c:strRef>
              <c:f>'Partida 28'!$C$26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5A-4BAD-93A2-EC3A55C3698C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5A-4BAD-93A2-EC3A55C3698C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5A-4BAD-93A2-EC3A55C3698C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5A-4BAD-93A2-EC3A55C3698C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5A-4BAD-93A2-EC3A55C3698C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5A-4BAD-93A2-EC3A55C3698C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5A-4BAD-93A2-EC3A55C3698C}"/>
                </c:ext>
              </c:extLst>
            </c:dLbl>
            <c:dLbl>
              <c:idx val="7"/>
              <c:layout>
                <c:manualLayout>
                  <c:x val="-3.2948929159802305E-2"/>
                  <c:y val="-1.7474872646705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5A-4BAD-93A2-EC3A55C3698C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15A-4BAD-93A2-EC3A55C3698C}"/>
                </c:ext>
              </c:extLst>
            </c:dLbl>
            <c:dLbl>
              <c:idx val="9"/>
              <c:layout>
                <c:manualLayout>
                  <c:x val="-2.416254805052169E-2"/>
                  <c:y val="-2.7959796234729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5A-4BAD-93A2-EC3A55C3698C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15A-4BAD-93A2-EC3A55C369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28'!$D$26:$M$26</c:f>
              <c:numCache>
                <c:formatCode>0.0%</c:formatCode>
                <c:ptCount val="10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  <c:pt idx="3">
                  <c:v>0.18646708061976111</c:v>
                </c:pt>
                <c:pt idx="4">
                  <c:v>0.2557658709853618</c:v>
                </c:pt>
                <c:pt idx="5">
                  <c:v>0.29205433383471302</c:v>
                </c:pt>
                <c:pt idx="6">
                  <c:v>0.43252720811107431</c:v>
                </c:pt>
                <c:pt idx="7">
                  <c:v>0.41713580692436708</c:v>
                </c:pt>
                <c:pt idx="8">
                  <c:v>0.47276098052685966</c:v>
                </c:pt>
                <c:pt idx="9">
                  <c:v>0.48877680861304768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15A-4BAD-93A2-EC3A55C36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29-12-2021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29-12-2021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124744"/>
            <a:ext cx="7740859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834106"/>
              </p:ext>
            </p:extLst>
          </p:nvPr>
        </p:nvGraphicFramePr>
        <p:xfrm>
          <a:off x="719572" y="1939680"/>
          <a:ext cx="7740859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9318" y="1124744"/>
            <a:ext cx="796835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20596"/>
              </p:ext>
            </p:extLst>
          </p:nvPr>
        </p:nvGraphicFramePr>
        <p:xfrm>
          <a:off x="569318" y="2276872"/>
          <a:ext cx="796835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5544" y="1275058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484695"/>
              </p:ext>
            </p:extLst>
          </p:nvPr>
        </p:nvGraphicFramePr>
        <p:xfrm>
          <a:off x="605543" y="2348880"/>
          <a:ext cx="7848873" cy="3644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49242" y="1186979"/>
            <a:ext cx="79275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52297" y="1821571"/>
            <a:ext cx="7880142" cy="2962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B757EA-E661-4AC5-9834-650ABD617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44196"/>
              </p:ext>
            </p:extLst>
          </p:nvPr>
        </p:nvGraphicFramePr>
        <p:xfrm>
          <a:off x="645739" y="2171870"/>
          <a:ext cx="7927564" cy="1710219"/>
        </p:xfrm>
        <a:graphic>
          <a:graphicData uri="http://schemas.openxmlformats.org/drawingml/2006/table">
            <a:tbl>
              <a:tblPr/>
              <a:tblGrid>
                <a:gridCol w="750207">
                  <a:extLst>
                    <a:ext uri="{9D8B030D-6E8A-4147-A177-3AD203B41FA5}">
                      <a16:colId xmlns:a16="http://schemas.microsoft.com/office/drawing/2014/main" val="603121760"/>
                    </a:ext>
                  </a:extLst>
                </a:gridCol>
                <a:gridCol w="2810479">
                  <a:extLst>
                    <a:ext uri="{9D8B030D-6E8A-4147-A177-3AD203B41FA5}">
                      <a16:colId xmlns:a16="http://schemas.microsoft.com/office/drawing/2014/main" val="3519220580"/>
                    </a:ext>
                  </a:extLst>
                </a:gridCol>
                <a:gridCol w="750207">
                  <a:extLst>
                    <a:ext uri="{9D8B030D-6E8A-4147-A177-3AD203B41FA5}">
                      <a16:colId xmlns:a16="http://schemas.microsoft.com/office/drawing/2014/main" val="738467640"/>
                    </a:ext>
                  </a:extLst>
                </a:gridCol>
                <a:gridCol w="750207">
                  <a:extLst>
                    <a:ext uri="{9D8B030D-6E8A-4147-A177-3AD203B41FA5}">
                      <a16:colId xmlns:a16="http://schemas.microsoft.com/office/drawing/2014/main" val="2486839788"/>
                    </a:ext>
                  </a:extLst>
                </a:gridCol>
                <a:gridCol w="750207">
                  <a:extLst>
                    <a:ext uri="{9D8B030D-6E8A-4147-A177-3AD203B41FA5}">
                      <a16:colId xmlns:a16="http://schemas.microsoft.com/office/drawing/2014/main" val="3633518065"/>
                    </a:ext>
                  </a:extLst>
                </a:gridCol>
                <a:gridCol w="750207">
                  <a:extLst>
                    <a:ext uri="{9D8B030D-6E8A-4147-A177-3AD203B41FA5}">
                      <a16:colId xmlns:a16="http://schemas.microsoft.com/office/drawing/2014/main" val="1393879265"/>
                    </a:ext>
                  </a:extLst>
                </a:gridCol>
                <a:gridCol w="683025">
                  <a:extLst>
                    <a:ext uri="{9D8B030D-6E8A-4147-A177-3AD203B41FA5}">
                      <a16:colId xmlns:a16="http://schemas.microsoft.com/office/drawing/2014/main" val="2188065253"/>
                    </a:ext>
                  </a:extLst>
                </a:gridCol>
                <a:gridCol w="683025">
                  <a:extLst>
                    <a:ext uri="{9D8B030D-6E8A-4147-A177-3AD203B41FA5}">
                      <a16:colId xmlns:a16="http://schemas.microsoft.com/office/drawing/2014/main" val="572945990"/>
                    </a:ext>
                  </a:extLst>
                </a:gridCol>
              </a:tblGrid>
              <a:tr h="14104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250920"/>
                  </a:ext>
                </a:extLst>
              </a:tr>
              <a:tr h="4319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979723"/>
                  </a:ext>
                </a:extLst>
              </a:tr>
              <a:tr h="149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162.792.644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68.788.720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79.569.269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596900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11.866.567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-364.261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9.850.469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368240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4.899.846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3.011.450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09151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7433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58.210.420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88605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83401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723878"/>
                  </a:ext>
                </a:extLst>
              </a:tr>
              <a:tr h="141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542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8615" y="1138757"/>
            <a:ext cx="79738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8614" y="1837699"/>
            <a:ext cx="7973824" cy="288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F18405D-3D2B-4CBD-B391-48EE7DD85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03498"/>
              </p:ext>
            </p:extLst>
          </p:nvPr>
        </p:nvGraphicFramePr>
        <p:xfrm>
          <a:off x="558611" y="2207305"/>
          <a:ext cx="7973826" cy="3183073"/>
        </p:xfrm>
        <a:graphic>
          <a:graphicData uri="http://schemas.openxmlformats.org/drawingml/2006/table">
            <a:tbl>
              <a:tblPr/>
              <a:tblGrid>
                <a:gridCol w="267220">
                  <a:extLst>
                    <a:ext uri="{9D8B030D-6E8A-4147-A177-3AD203B41FA5}">
                      <a16:colId xmlns:a16="http://schemas.microsoft.com/office/drawing/2014/main" val="259562473"/>
                    </a:ext>
                  </a:extLst>
                </a:gridCol>
                <a:gridCol w="267220">
                  <a:extLst>
                    <a:ext uri="{9D8B030D-6E8A-4147-A177-3AD203B41FA5}">
                      <a16:colId xmlns:a16="http://schemas.microsoft.com/office/drawing/2014/main" val="2190875475"/>
                    </a:ext>
                  </a:extLst>
                </a:gridCol>
                <a:gridCol w="267220">
                  <a:extLst>
                    <a:ext uri="{9D8B030D-6E8A-4147-A177-3AD203B41FA5}">
                      <a16:colId xmlns:a16="http://schemas.microsoft.com/office/drawing/2014/main" val="648306329"/>
                    </a:ext>
                  </a:extLst>
                </a:gridCol>
                <a:gridCol w="3014233">
                  <a:extLst>
                    <a:ext uri="{9D8B030D-6E8A-4147-A177-3AD203B41FA5}">
                      <a16:colId xmlns:a16="http://schemas.microsoft.com/office/drawing/2014/main" val="1576909723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4034255802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2392398629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2119889263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464594367"/>
                    </a:ext>
                  </a:extLst>
                </a:gridCol>
                <a:gridCol w="652015">
                  <a:extLst>
                    <a:ext uri="{9D8B030D-6E8A-4147-A177-3AD203B41FA5}">
                      <a16:colId xmlns:a16="http://schemas.microsoft.com/office/drawing/2014/main" val="3293551245"/>
                    </a:ext>
                  </a:extLst>
                </a:gridCol>
                <a:gridCol w="641326">
                  <a:extLst>
                    <a:ext uri="{9D8B030D-6E8A-4147-A177-3AD203B41FA5}">
                      <a16:colId xmlns:a16="http://schemas.microsoft.com/office/drawing/2014/main" val="1454968533"/>
                    </a:ext>
                  </a:extLst>
                </a:gridCol>
              </a:tblGrid>
              <a:tr h="1310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534098"/>
                  </a:ext>
                </a:extLst>
              </a:tr>
              <a:tr h="4012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55554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162.792.644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68.788.720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79.569.269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83816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11.866.567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-364.261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9.850.469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443994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904095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906296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92272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418119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58.210.420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316548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58.210.420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055372"/>
                  </a:ext>
                </a:extLst>
              </a:tr>
              <a:tr h="135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51.318.432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20.210.945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42.295.453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58094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86.065.188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40.481.212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15.914.967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724552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706211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5225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91340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33321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16867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396146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185604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041267"/>
                  </a:ext>
                </a:extLst>
              </a:tr>
              <a:tr h="131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234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3470</TotalTime>
  <Words>554</Words>
  <Application>Microsoft Office PowerPoint</Application>
  <PresentationFormat>Presentación en pantalla (4:3)</PresentationFormat>
  <Paragraphs>296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Verdana</vt:lpstr>
      <vt:lpstr>1_Tema de Office</vt:lpstr>
      <vt:lpstr>EJECUCIÓN ACUMULADA DE GASTOS PRESUPUESTARIOS AL MES DE OCTUBRE DE 2021 PARTIDA 28: SERVICIO ELECTORAL</vt:lpstr>
      <vt:lpstr>Presentación de PowerPoint</vt:lpstr>
      <vt:lpstr>Presentación de PowerPoint</vt:lpstr>
      <vt:lpstr>Presentación de PowerPoint</vt:lpstr>
      <vt:lpstr>EJECUCIÓN ACUMULADA DE GASTOS A OCTUBRE DE 2021  PARTIDA 28 SERVICIO ELECTORAL</vt:lpstr>
      <vt:lpstr>EJECUCIÓN ACUMULADA DE GASTOS A OCTUBRE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239</cp:revision>
  <cp:lastPrinted>2019-10-09T11:55:36Z</cp:lastPrinted>
  <dcterms:created xsi:type="dcterms:W3CDTF">2016-06-23T13:38:47Z</dcterms:created>
  <dcterms:modified xsi:type="dcterms:W3CDTF">2021-12-29T12:18:19Z</dcterms:modified>
</cp:coreProperties>
</file>