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484-4F2C-99F0-0C206958DF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484-4F2C-99F0-0C206958DF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484-4F2C-99F0-0C206958DF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484-4F2C-99F0-0C206958DF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484-4F2C-99F0-0C206958DFAD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484-4F2C-99F0-0C206958DFA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484-4F2C-99F0-0C206958DFA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484-4F2C-99F0-0C206958DFA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484-4F2C-99F0-0C206958DFA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484-4F2C-99F0-0C206958DFA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26'!$D$66:$D$70</c:f>
              <c:numCache>
                <c:formatCode>#,##0</c:formatCode>
                <c:ptCount val="5"/>
                <c:pt idx="0">
                  <c:v>28295538</c:v>
                </c:pt>
                <c:pt idx="1">
                  <c:v>350265</c:v>
                </c:pt>
                <c:pt idx="2">
                  <c:v>10639578</c:v>
                </c:pt>
                <c:pt idx="3">
                  <c:v>10393772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484-4F2C-99F0-0C206958DF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Acumulada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007799872473566"/>
          <c:y val="0.13091479418731194"/>
          <c:w val="0.87732313121876715"/>
          <c:h val="0.61461558158888674"/>
        </c:manualLayout>
      </c:layout>
      <c:lineChart>
        <c:grouping val="standard"/>
        <c:varyColors val="0"/>
        <c:ser>
          <c:idx val="0"/>
          <c:order val="0"/>
          <c:tx>
            <c:strRef>
              <c:f>'[26.xlsx]Partida 26'!$C$32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26'!$D$32:$O$32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26'!$D$33:$O$33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  <c:pt idx="4">
                  <c:v>0.28732687163416315</c:v>
                </c:pt>
                <c:pt idx="5">
                  <c:v>0.33271759603879386</c:v>
                </c:pt>
                <c:pt idx="6">
                  <c:v>0.40845395408978818</c:v>
                </c:pt>
                <c:pt idx="7">
                  <c:v>0.44948148161324525</c:v>
                </c:pt>
                <c:pt idx="8">
                  <c:v>0.50668992585908479</c:v>
                </c:pt>
                <c:pt idx="9">
                  <c:v>0.59656015200295542</c:v>
                </c:pt>
                <c:pt idx="10">
                  <c:v>0.68805170873688482</c:v>
                </c:pt>
                <c:pt idx="11">
                  <c:v>0.98214189481496639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7752667922159447E-2"/>
                  <c:y val="3.8109916138531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A9-4455-BA00-9D414EE5C9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7F8-42D5-80C5-A5BF2ED3BF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1A-4909-89BA-17854EDF47C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31-429E-8512-C963A3D40E3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2E-4E19-B8A2-D1033A48DC2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DBD-4960-940F-3DE5153C9F4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8291170759671688E-2"/>
                  <c:y val="5.3248299792086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DBD-4960-940F-3DE5153C9F4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2.8345064834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'[26.xlsx]Partida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26'!$D$34:$M$34</c:f>
              <c:numCache>
                <c:formatCode>0.0%</c:formatCode>
                <c:ptCount val="10"/>
                <c:pt idx="0">
                  <c:v>2.6235690408051508E-2</c:v>
                </c:pt>
                <c:pt idx="1">
                  <c:v>5.6912892581924737E-2</c:v>
                </c:pt>
                <c:pt idx="2">
                  <c:v>0.12184754748535986</c:v>
                </c:pt>
                <c:pt idx="3">
                  <c:v>0.24872585187725849</c:v>
                </c:pt>
                <c:pt idx="4">
                  <c:v>0.31910181797222142</c:v>
                </c:pt>
                <c:pt idx="5">
                  <c:v>0.37475341917083194</c:v>
                </c:pt>
                <c:pt idx="6">
                  <c:v>0.44304186812195123</c:v>
                </c:pt>
                <c:pt idx="7">
                  <c:v>0.50068575541453997</c:v>
                </c:pt>
                <c:pt idx="8">
                  <c:v>0.56706483492533655</c:v>
                </c:pt>
                <c:pt idx="9">
                  <c:v>0.6366879002069612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0296584"/>
        <c:axId val="320296976"/>
      </c:lineChart>
      <c:catAx>
        <c:axId val="320296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20296976"/>
        <c:crosses val="autoZero"/>
        <c:auto val="1"/>
        <c:lblAlgn val="ctr"/>
        <c:lblOffset val="100"/>
        <c:tickLblSkip val="1"/>
        <c:noMultiLvlLbl val="0"/>
      </c:catAx>
      <c:valAx>
        <c:axId val="32029697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202965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26'!$D$36:$O$36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4A-4844-8AD6-05202BAC0EE4}"/>
            </c:ext>
          </c:extLst>
        </c:ser>
        <c:ser>
          <c:idx val="1"/>
          <c:order val="1"/>
          <c:tx>
            <c:strRef>
              <c:f>'[26.xlsx]Partida 26'!$C$37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26'!$D$37:$O$37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  <c:pt idx="4">
                  <c:v>4.8492397414654997E-2</c:v>
                </c:pt>
                <c:pt idx="5">
                  <c:v>4.5407878742522313E-2</c:v>
                </c:pt>
                <c:pt idx="6">
                  <c:v>7.5736358050994323E-2</c:v>
                </c:pt>
                <c:pt idx="7">
                  <c:v>4.1027527523457064E-2</c:v>
                </c:pt>
                <c:pt idx="8">
                  <c:v>5.7807991406737612E-2</c:v>
                </c:pt>
                <c:pt idx="9">
                  <c:v>8.9952213801069811E-2</c:v>
                </c:pt>
                <c:pt idx="10">
                  <c:v>9.1491556733929363E-2</c:v>
                </c:pt>
                <c:pt idx="11">
                  <c:v>0.18903270235804862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4A-4844-8AD6-05202BAC0EE4}"/>
            </c:ext>
          </c:extLst>
        </c:ser>
        <c:ser>
          <c:idx val="2"/>
          <c:order val="2"/>
          <c:tx>
            <c:strRef>
              <c:f>'[26.xlsx]Partida 26'!$C$38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26'!$D$38:$M$38</c:f>
              <c:numCache>
                <c:formatCode>0.0%</c:formatCode>
                <c:ptCount val="10"/>
                <c:pt idx="0">
                  <c:v>2.6235690408051508E-2</c:v>
                </c:pt>
                <c:pt idx="1">
                  <c:v>3.0677202173873229E-2</c:v>
                </c:pt>
                <c:pt idx="2">
                  <c:v>6.7158074472833743E-2</c:v>
                </c:pt>
                <c:pt idx="3">
                  <c:v>0.12687830439189862</c:v>
                </c:pt>
                <c:pt idx="4">
                  <c:v>7.0375966094962938E-2</c:v>
                </c:pt>
                <c:pt idx="5">
                  <c:v>5.6025503134112496E-2</c:v>
                </c:pt>
                <c:pt idx="6">
                  <c:v>6.8288448951119282E-2</c:v>
                </c:pt>
                <c:pt idx="7">
                  <c:v>5.7643887292588715E-2</c:v>
                </c:pt>
                <c:pt idx="8">
                  <c:v>6.6485936655105632E-2</c:v>
                </c:pt>
                <c:pt idx="9">
                  <c:v>6.9503136411799352E-2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4A-4844-8AD6-05202BAC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320294624"/>
        <c:axId val="424077064"/>
      </c:barChart>
      <c:catAx>
        <c:axId val="32029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4077064"/>
        <c:crosses val="autoZero"/>
        <c:auto val="0"/>
        <c:lblAlgn val="ctr"/>
        <c:lblOffset val="100"/>
        <c:noMultiLvlLbl val="0"/>
      </c:catAx>
      <c:valAx>
        <c:axId val="42407706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202946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61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noviembre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9705" y="636608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62929" y="1367514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512" y="234888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299648"/>
              </p:ext>
            </p:extLst>
          </p:nvPr>
        </p:nvGraphicFramePr>
        <p:xfrm>
          <a:off x="562925" y="2677319"/>
          <a:ext cx="7941571" cy="3543457"/>
        </p:xfrm>
        <a:graphic>
          <a:graphicData uri="http://schemas.openxmlformats.org/drawingml/2006/table">
            <a:tbl>
              <a:tblPr/>
              <a:tblGrid>
                <a:gridCol w="666425"/>
                <a:gridCol w="323413"/>
                <a:gridCol w="323413"/>
                <a:gridCol w="2695103"/>
                <a:gridCol w="692560"/>
                <a:gridCol w="692560"/>
                <a:gridCol w="875500"/>
                <a:gridCol w="875500"/>
                <a:gridCol w="797097"/>
              </a:tblGrid>
              <a:tr h="2223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16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17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2.615.123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2.527.441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2.699.316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2.316.347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916.342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791.857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819.681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685.054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077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66077" y="1559486"/>
            <a:ext cx="794156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PROGRAMA:  INSTITUTO NACIONAL DEL DEPORTE FET COVID-19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075" y="226982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64636"/>
              </p:ext>
            </p:extLst>
          </p:nvPr>
        </p:nvGraphicFramePr>
        <p:xfrm>
          <a:off x="566075" y="2678048"/>
          <a:ext cx="7941570" cy="2551151"/>
        </p:xfrm>
        <a:graphic>
          <a:graphicData uri="http://schemas.openxmlformats.org/drawingml/2006/table">
            <a:tbl>
              <a:tblPr/>
              <a:tblGrid>
                <a:gridCol w="666425"/>
                <a:gridCol w="323413"/>
                <a:gridCol w="323413"/>
                <a:gridCol w="2695104"/>
                <a:gridCol w="692559"/>
                <a:gridCol w="692559"/>
                <a:gridCol w="875500"/>
                <a:gridCol w="875500"/>
                <a:gridCol w="797097"/>
              </a:tblGrid>
              <a:tr h="2665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52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98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6.450.521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3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09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7746" y="143383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7746" y="1791369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335813"/>
              </p:ext>
            </p:extLst>
          </p:nvPr>
        </p:nvGraphicFramePr>
        <p:xfrm>
          <a:off x="534896" y="2270459"/>
          <a:ext cx="7932256" cy="401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58" y="133227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305471"/>
              </p:ext>
            </p:extLst>
          </p:nvPr>
        </p:nvGraphicFramePr>
        <p:xfrm>
          <a:off x="488558" y="1988840"/>
          <a:ext cx="8210797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34076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8741380"/>
              </p:ext>
            </p:extLst>
          </p:nvPr>
        </p:nvGraphicFramePr>
        <p:xfrm>
          <a:off x="476002" y="2060848"/>
          <a:ext cx="821079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6314" y="1502276"/>
            <a:ext cx="777686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5697" y="6294221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5697" y="2185561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568943"/>
              </p:ext>
            </p:extLst>
          </p:nvPr>
        </p:nvGraphicFramePr>
        <p:xfrm>
          <a:off x="606314" y="2553271"/>
          <a:ext cx="7776861" cy="3422592"/>
        </p:xfrm>
        <a:graphic>
          <a:graphicData uri="http://schemas.openxmlformats.org/drawingml/2006/table">
            <a:tbl>
              <a:tblPr/>
              <a:tblGrid>
                <a:gridCol w="811021"/>
                <a:gridCol w="3000088"/>
                <a:gridCol w="804147"/>
                <a:gridCol w="756035"/>
                <a:gridCol w="811021"/>
                <a:gridCol w="811021"/>
                <a:gridCol w="783528"/>
              </a:tblGrid>
              <a:tr h="24051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8241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152.994.754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159.401.900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101.489.261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28.297.886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24.392.931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4.445.242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69.583.051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69.331.805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46.717.225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25.381.773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-5.144.098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9.132.203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13.787.984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10.916.111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6.373.034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6.360.845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1622" y="1510030"/>
            <a:ext cx="78028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60446" y="608314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3895" y="2192734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3176"/>
              </p:ext>
            </p:extLst>
          </p:nvPr>
        </p:nvGraphicFramePr>
        <p:xfrm>
          <a:off x="583895" y="2651701"/>
          <a:ext cx="7820551" cy="2649506"/>
        </p:xfrm>
        <a:graphic>
          <a:graphicData uri="http://schemas.openxmlformats.org/drawingml/2006/table">
            <a:tbl>
              <a:tblPr/>
              <a:tblGrid>
                <a:gridCol w="750880"/>
                <a:gridCol w="331862"/>
                <a:gridCol w="2695123"/>
                <a:gridCol w="744176"/>
                <a:gridCol w="831332"/>
                <a:gridCol w="831332"/>
                <a:gridCol w="817923"/>
                <a:gridCol w="817923"/>
              </a:tblGrid>
              <a:tr h="263305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06371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5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6.985.073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5.623.983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1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146.145.209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143.772.941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-2.372.268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89.414.757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6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140.673.652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-2.372.268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86.799.634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2.615.123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 FET-Covid 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6.450.521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6833" y="621339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79695" y="1386790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55609" y="2049363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902900"/>
              </p:ext>
            </p:extLst>
          </p:nvPr>
        </p:nvGraphicFramePr>
        <p:xfrm>
          <a:off x="579693" y="2385727"/>
          <a:ext cx="7860250" cy="3684702"/>
        </p:xfrm>
        <a:graphic>
          <a:graphicData uri="http://schemas.openxmlformats.org/drawingml/2006/table">
            <a:tbl>
              <a:tblPr/>
              <a:tblGrid>
                <a:gridCol w="796486"/>
                <a:gridCol w="334120"/>
                <a:gridCol w="334120"/>
                <a:gridCol w="2455573"/>
                <a:gridCol w="794500"/>
                <a:gridCol w="715489"/>
                <a:gridCol w="782988"/>
                <a:gridCol w="823487"/>
                <a:gridCol w="823487"/>
              </a:tblGrid>
              <a:tr h="1926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00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47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6.985.073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5.623.983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4.878.691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4.111.647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-33.712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863.408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602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44033" y="129177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87533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082773"/>
              </p:ext>
            </p:extLst>
          </p:nvPr>
        </p:nvGraphicFramePr>
        <p:xfrm>
          <a:off x="444032" y="2124825"/>
          <a:ext cx="8210802" cy="4250189"/>
        </p:xfrm>
        <a:graphic>
          <a:graphicData uri="http://schemas.openxmlformats.org/drawingml/2006/table">
            <a:tbl>
              <a:tblPr/>
              <a:tblGrid>
                <a:gridCol w="768061"/>
                <a:gridCol w="283725"/>
                <a:gridCol w="283725"/>
                <a:gridCol w="3232734"/>
                <a:gridCol w="765195"/>
                <a:gridCol w="641961"/>
                <a:gridCol w="768061"/>
                <a:gridCol w="768061"/>
                <a:gridCol w="699279"/>
              </a:tblGrid>
              <a:tr h="1399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9" marR="8599" marT="85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9" marR="8599" marT="85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81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7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140.673.652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-2.372.268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86.799.634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23.395.750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23.419.195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23.445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20.281.284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2.249.004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321.764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321.764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321.762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50.532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50.532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50.531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271.232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271.232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271.231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66.049.052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65.797.806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-251.246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43.792.536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52.643.085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53.395.639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752.554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35.082.903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14.580.387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290.321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1.608.962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544.089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4.375.421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-3.202.546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1.509.123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857.686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1.167.486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707.117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109.500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393.159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485.842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92.683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133.792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8.550.722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8.447.539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-103.183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6.025.721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4.625.847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2.956.205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10.359.365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3.905.800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6.453.543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164.143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13.405.967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12.402.167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-1.003.800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8.709.633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6.084.691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5.719.891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-364.800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3.928.641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186.363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186363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186.363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7.134.913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6495913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-639.000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4.594.629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2" y="6315145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2" y="144273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1174" y="2074089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…2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459386"/>
              </p:ext>
            </p:extLst>
          </p:nvPr>
        </p:nvGraphicFramePr>
        <p:xfrm>
          <a:off x="405024" y="2360277"/>
          <a:ext cx="8210799" cy="3954878"/>
        </p:xfrm>
        <a:graphic>
          <a:graphicData uri="http://schemas.openxmlformats.org/drawingml/2006/table">
            <a:tbl>
              <a:tblPr/>
              <a:tblGrid>
                <a:gridCol w="768060"/>
                <a:gridCol w="283725"/>
                <a:gridCol w="283725"/>
                <a:gridCol w="3232733"/>
                <a:gridCol w="765195"/>
                <a:gridCol w="641962"/>
                <a:gridCol w="768060"/>
                <a:gridCol w="768060"/>
                <a:gridCol w="699279"/>
              </a:tblGrid>
              <a:tr h="2166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12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149325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-200.940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22.319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149325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-200.940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22.319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153949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153.949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153949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153.949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390.785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401.285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201.151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191.061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8.861.811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8.861.811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6.201.957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6.201.957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3872</TotalTime>
  <Words>1646</Words>
  <Application>Microsoft Office PowerPoint</Application>
  <PresentationFormat>Presentación en pantalla (4:3)</PresentationFormat>
  <Paragraphs>956</Paragraphs>
  <Slides>11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OCTUBRE DE 2021 PARTIDA 26: MINISTERIO DEL DEPORTE</vt:lpstr>
      <vt:lpstr>EJECUCIÓN ACUMULADA DE GASTOS A OCTUBRE DE 2021  PARTIDA 26 MINISTERIO DEL DEPORTE</vt:lpstr>
      <vt:lpstr>EJECUCIÓN ACUMULADA DE GASTOS A OCTUBRE DE 2021  PARTIDA 26 MINISTERIO DEL DEPORTE</vt:lpstr>
      <vt:lpstr>EJECUCIÓN ACUMULADA DE GASTOS A OCTUBRE DE 2021  PARTIDA 26 MINISTERIO DEL DEPORTE</vt:lpstr>
      <vt:lpstr>EJECUCIÓN ACUMULADA DE GASTOS A OCTUBRE DE 2021 PARTIDA 26 MINISTERIO DEL DEPORTE</vt:lpstr>
      <vt:lpstr>EJECUCIÓN ACUMULADA DE GASTOS A OCTUBRE DE 2021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319</cp:revision>
  <cp:lastPrinted>2019-06-03T14:10:49Z</cp:lastPrinted>
  <dcterms:created xsi:type="dcterms:W3CDTF">2016-06-23T13:38:47Z</dcterms:created>
  <dcterms:modified xsi:type="dcterms:W3CDTF">2022-01-09T01:30:28Z</dcterms:modified>
</cp:coreProperties>
</file>