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310" r:id="rId12"/>
    <p:sldId id="299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B5-4F41-B1B7-D9EAD0C7F2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7B5-4F41-B1B7-D9EAD0C7F2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7B5-4F41-B1B7-D9EAD0C7F2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7B5-4F41-B1B7-D9EAD0C7F2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25'!$C$57:$C$60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25'!$D$57:$D$60</c:f>
              <c:numCache>
                <c:formatCode>#,##0</c:formatCode>
                <c:ptCount val="4"/>
                <c:pt idx="0">
                  <c:v>36512849</c:v>
                </c:pt>
                <c:pt idx="1">
                  <c:v>6266418</c:v>
                </c:pt>
                <c:pt idx="2">
                  <c:v>647340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7B5-4F41-B1B7-D9EAD0C7F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Acumulada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'[25.xlsx]Partida 25'!$C$31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25'!$D$31:$O$31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DB1-4049-8D79-96A1FF94CCC4}"/>
            </c:ext>
          </c:extLst>
        </c:ser>
        <c:ser>
          <c:idx val="1"/>
          <c:order val="1"/>
          <c:tx>
            <c:strRef>
              <c:f>'[25.xlsx]Partida 25'!$C$32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25'!$D$32:$O$32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0.11999447678509106</c:v>
                </c:pt>
                <c:pt idx="2">
                  <c:v>0.20324800229138301</c:v>
                </c:pt>
                <c:pt idx="3">
                  <c:v>0.27105588264735025</c:v>
                </c:pt>
                <c:pt idx="4">
                  <c:v>0.34807716664696398</c:v>
                </c:pt>
                <c:pt idx="5">
                  <c:v>0.43636729415205017</c:v>
                </c:pt>
                <c:pt idx="6">
                  <c:v>0.50083265109069897</c:v>
                </c:pt>
                <c:pt idx="7">
                  <c:v>0.57145686835128362</c:v>
                </c:pt>
                <c:pt idx="8">
                  <c:v>0.66545965425717968</c:v>
                </c:pt>
                <c:pt idx="9">
                  <c:v>0.74669243299070387</c:v>
                </c:pt>
                <c:pt idx="10">
                  <c:v>0.83680553061033014</c:v>
                </c:pt>
                <c:pt idx="11">
                  <c:v>0.98497931292190677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DB1-4049-8D79-96A1FF94CCC4}"/>
            </c:ext>
          </c:extLst>
        </c:ser>
        <c:ser>
          <c:idx val="2"/>
          <c:order val="2"/>
          <c:tx>
            <c:strRef>
              <c:f>'[25.xlsx]Partida 25'!$C$33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C9-4FE1-8CC1-219B06FF6C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6036036036036126E-2"/>
                  <c:y val="-4.457953394123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38-4FEC-AD12-EC964ED692D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0840840840840838E-2"/>
                  <c:y val="-3.647416413373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38-4FEC-AD12-EC964ED692D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7657657657657659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38-4FEC-AD12-EC964ED692D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2072072072072155E-2"/>
                  <c:y val="-1.62107396149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978-4461-A49C-12A882CFD90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6.966966966966967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56E-4031-A898-9FCC263C77C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25'!$D$33:$M$33</c:f>
              <c:numCache>
                <c:formatCode>0.0%</c:formatCode>
                <c:ptCount val="10"/>
                <c:pt idx="0">
                  <c:v>6.3848132222956183E-2</c:v>
                </c:pt>
                <c:pt idx="1">
                  <c:v>0.13565779982251658</c:v>
                </c:pt>
                <c:pt idx="2">
                  <c:v>0.23028067173319614</c:v>
                </c:pt>
                <c:pt idx="3">
                  <c:v>0.29889960150086942</c:v>
                </c:pt>
                <c:pt idx="4">
                  <c:v>0.36029716708988652</c:v>
                </c:pt>
                <c:pt idx="5">
                  <c:v>0.45905571943948531</c:v>
                </c:pt>
                <c:pt idx="6">
                  <c:v>0.51887533738505032</c:v>
                </c:pt>
                <c:pt idx="7">
                  <c:v>0.58716016777573543</c:v>
                </c:pt>
                <c:pt idx="8">
                  <c:v>0.6919855442450592</c:v>
                </c:pt>
                <c:pt idx="9">
                  <c:v>0.76129530606758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DB1-4049-8D79-96A1FF94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1634296"/>
        <c:axId val="521632336"/>
      </c:lineChart>
      <c:catAx>
        <c:axId val="521634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21632336"/>
        <c:crosses val="autoZero"/>
        <c:auto val="1"/>
        <c:lblAlgn val="ctr"/>
        <c:lblOffset val="100"/>
        <c:tickLblSkip val="1"/>
        <c:noMultiLvlLbl val="0"/>
      </c:catAx>
      <c:valAx>
        <c:axId val="52163233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21634296"/>
        <c:crosses val="autoZero"/>
        <c:crossBetween val="between"/>
      </c:valAx>
      <c:spPr>
        <a:ln>
          <a:solidFill>
            <a:srgbClr val="4F81BD">
              <a:alpha val="50000"/>
            </a:srgbClr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'[25.xlsx]Partida 25'!$C$35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25'!$D$35:$O$35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0-4A12-BA41-2E7FCA0FAA5B}"/>
            </c:ext>
          </c:extLst>
        </c:ser>
        <c:ser>
          <c:idx val="1"/>
          <c:order val="1"/>
          <c:tx>
            <c:strRef>
              <c:f>'[25.xlsx]Partida 25'!$C$36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25'!$D$36:$O$36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7.0657576245443193E-2</c:v>
                </c:pt>
                <c:pt idx="2">
                  <c:v>8.3339101526710591E-2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  <c:pt idx="8">
                  <c:v>0.11780805758023258</c:v>
                </c:pt>
                <c:pt idx="9">
                  <c:v>8.064190539980319E-2</c:v>
                </c:pt>
                <c:pt idx="10">
                  <c:v>9.011309761962627E-2</c:v>
                </c:pt>
                <c:pt idx="11">
                  <c:v>0.22091987010996827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0-4A12-BA41-2E7FCA0FAA5B}"/>
            </c:ext>
          </c:extLst>
        </c:ser>
        <c:ser>
          <c:idx val="2"/>
          <c:order val="2"/>
          <c:tx>
            <c:strRef>
              <c:f>'[25.xlsx]Partida 25'!$C$37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25'!$D$37:$M$37</c:f>
              <c:numCache>
                <c:formatCode>0.0%</c:formatCode>
                <c:ptCount val="10"/>
                <c:pt idx="0">
                  <c:v>6.3848132222956183E-2</c:v>
                </c:pt>
                <c:pt idx="1">
                  <c:v>7.1809667599560395E-2</c:v>
                </c:pt>
                <c:pt idx="2">
                  <c:v>0.1018822539613161</c:v>
                </c:pt>
                <c:pt idx="3">
                  <c:v>6.8618929767673267E-2</c:v>
                </c:pt>
                <c:pt idx="4">
                  <c:v>6.1397565589017093E-2</c:v>
                </c:pt>
                <c:pt idx="5">
                  <c:v>9.9497274329159585E-2</c:v>
                </c:pt>
                <c:pt idx="6">
                  <c:v>6.5439026847269183E-2</c:v>
                </c:pt>
                <c:pt idx="7">
                  <c:v>6.8284830390685156E-2</c:v>
                </c:pt>
                <c:pt idx="8">
                  <c:v>0.10482537646932373</c:v>
                </c:pt>
                <c:pt idx="9">
                  <c:v>7.0298818058162862E-2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0-4A12-BA41-2E7FCA0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517119688"/>
        <c:axId val="517118512"/>
      </c:barChart>
      <c:catAx>
        <c:axId val="51711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17118512"/>
        <c:crosses val="autoZero"/>
        <c:auto val="0"/>
        <c:lblAlgn val="ctr"/>
        <c:lblOffset val="100"/>
        <c:noMultiLvlLbl val="0"/>
      </c:catAx>
      <c:valAx>
        <c:axId val="51711851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171196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742950" y="404664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80876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2610" y="134231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903" y="195986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749983"/>
              </p:ext>
            </p:extLst>
          </p:nvPr>
        </p:nvGraphicFramePr>
        <p:xfrm>
          <a:off x="582941" y="2236921"/>
          <a:ext cx="7860248" cy="3898759"/>
        </p:xfrm>
        <a:graphic>
          <a:graphicData uri="http://schemas.openxmlformats.org/drawingml/2006/table">
            <a:tbl>
              <a:tblPr/>
              <a:tblGrid>
                <a:gridCol w="357122"/>
                <a:gridCol w="357122"/>
                <a:gridCol w="357122"/>
                <a:gridCol w="3028392"/>
                <a:gridCol w="799953"/>
                <a:gridCol w="771382"/>
                <a:gridCol w="589251"/>
                <a:gridCol w="728528"/>
                <a:gridCol w="871376"/>
              </a:tblGrid>
              <a:tr h="1742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36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86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13.030.063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11.075.647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11.113.012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9.573.743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1.654.584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1.257.344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1.581.624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1.581.624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1.409.201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1.138.214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4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4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4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42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35" y="620962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1456827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6551" y="2194641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080007"/>
              </p:ext>
            </p:extLst>
          </p:nvPr>
        </p:nvGraphicFramePr>
        <p:xfrm>
          <a:off x="597544" y="2422313"/>
          <a:ext cx="7869563" cy="3640595"/>
        </p:xfrm>
        <a:graphic>
          <a:graphicData uri="http://schemas.openxmlformats.org/drawingml/2006/table">
            <a:tbl>
              <a:tblPr/>
              <a:tblGrid>
                <a:gridCol w="369463"/>
                <a:gridCol w="369463"/>
                <a:gridCol w="369463"/>
                <a:gridCol w="2541905"/>
                <a:gridCol w="857154"/>
                <a:gridCol w="786957"/>
                <a:gridCol w="831292"/>
                <a:gridCol w="842376"/>
                <a:gridCol w="901490"/>
              </a:tblGrid>
              <a:tr h="2182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80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65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12.482.140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11.142.048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8.854.306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8.231.514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1.586.035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804.301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6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2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194" y="139602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9793" y="1705893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=""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AB6191F5-74D7-40CE-9B21-B539E13229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881342"/>
              </p:ext>
            </p:extLst>
          </p:nvPr>
        </p:nvGraphicFramePr>
        <p:xfrm>
          <a:off x="421821" y="2268339"/>
          <a:ext cx="8038611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971599" y="1473587"/>
            <a:ext cx="74888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8821657"/>
              </p:ext>
            </p:extLst>
          </p:nvPr>
        </p:nvGraphicFramePr>
        <p:xfrm>
          <a:off x="971600" y="2348880"/>
          <a:ext cx="74888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6" y="1268760"/>
            <a:ext cx="798071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569556"/>
              </p:ext>
            </p:extLst>
          </p:nvPr>
        </p:nvGraphicFramePr>
        <p:xfrm>
          <a:off x="479716" y="1988840"/>
          <a:ext cx="7980716" cy="4367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3283" y="1368480"/>
            <a:ext cx="74168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13283" y="6309320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3283" y="2064134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885086"/>
              </p:ext>
            </p:extLst>
          </p:nvPr>
        </p:nvGraphicFramePr>
        <p:xfrm>
          <a:off x="713284" y="2396367"/>
          <a:ext cx="7416824" cy="3846032"/>
        </p:xfrm>
        <a:graphic>
          <a:graphicData uri="http://schemas.openxmlformats.org/drawingml/2006/table">
            <a:tbl>
              <a:tblPr/>
              <a:tblGrid>
                <a:gridCol w="387706"/>
                <a:gridCol w="2884535"/>
                <a:gridCol w="852954"/>
                <a:gridCol w="872340"/>
                <a:gridCol w="728888"/>
                <a:gridCol w="883971"/>
                <a:gridCol w="806430"/>
              </a:tblGrid>
              <a:tr h="336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30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60.866.526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65.331.895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4.465.369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36.512.849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37.136.407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32.335.791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6.483.197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4.947.455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13.048.430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13.001.987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8.147.512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86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3.432.302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86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621" y="1461489"/>
            <a:ext cx="820051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24621" y="2530691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24621" y="5991225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328221"/>
              </p:ext>
            </p:extLst>
          </p:nvPr>
        </p:nvGraphicFramePr>
        <p:xfrm>
          <a:off x="424621" y="2943183"/>
          <a:ext cx="8201586" cy="2790074"/>
        </p:xfrm>
        <a:graphic>
          <a:graphicData uri="http://schemas.openxmlformats.org/drawingml/2006/table">
            <a:tbl>
              <a:tblPr/>
              <a:tblGrid>
                <a:gridCol w="418449"/>
                <a:gridCol w="418449"/>
                <a:gridCol w="2661331"/>
                <a:gridCol w="920586"/>
                <a:gridCol w="903848"/>
                <a:gridCol w="870373"/>
                <a:gridCol w="987537"/>
                <a:gridCol w="1021013"/>
              </a:tblGrid>
              <a:tr h="37554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4506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1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594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36.582.873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2.614.933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25.180.020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206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15.468.282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407.673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13.030.063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98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12.482.140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11.142.048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0924" y="6603982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60924" y="1312811"/>
            <a:ext cx="818223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5919" y="187084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5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2F1D480C-4E1A-4104-B7A1-AB92466C81DA}"/>
              </a:ext>
            </a:extLst>
          </p:cNvPr>
          <p:cNvSpPr txBox="1"/>
          <p:nvPr/>
        </p:nvSpPr>
        <p:spPr>
          <a:xfrm>
            <a:off x="6261587" y="1905315"/>
            <a:ext cx="21328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000" b="1" dirty="0"/>
              <a:t>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838785"/>
              </p:ext>
            </p:extLst>
          </p:nvPr>
        </p:nvGraphicFramePr>
        <p:xfrm>
          <a:off x="460925" y="2151537"/>
          <a:ext cx="8182238" cy="4374156"/>
        </p:xfrm>
        <a:graphic>
          <a:graphicData uri="http://schemas.openxmlformats.org/drawingml/2006/table">
            <a:tbl>
              <a:tblPr/>
              <a:tblGrid>
                <a:gridCol w="298186"/>
                <a:gridCol w="298186"/>
                <a:gridCol w="298186"/>
                <a:gridCol w="3363545"/>
                <a:gridCol w="799140"/>
                <a:gridCol w="799140"/>
                <a:gridCol w="799140"/>
                <a:gridCol w="799140"/>
                <a:gridCol w="727575"/>
              </a:tblGrid>
              <a:tr h="1541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21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23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36.582.873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2.614.933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25.180.020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16.564.327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16.670.489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106.162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14.250.759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2.983.578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-14.074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2.422.785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9.754.712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9.751.779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5.761.587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9.499.014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9.496.081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5.507.395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544.987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543.855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459.442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90.670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3.011.541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198.358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343.432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1.745.915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1.742.982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784.443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61.817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59.213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393.886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120.446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229.562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8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03745" y="1281152"/>
            <a:ext cx="825443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405" y="6604060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412563" y="19110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5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E39F8613-7524-4FCA-861D-7FBE0C683BA5}"/>
              </a:ext>
            </a:extLst>
          </p:cNvPr>
          <p:cNvSpPr txBox="1"/>
          <p:nvPr/>
        </p:nvSpPr>
        <p:spPr>
          <a:xfrm>
            <a:off x="6228184" y="1872245"/>
            <a:ext cx="21328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050" b="1" dirty="0"/>
              <a:t>2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472846"/>
              </p:ext>
            </p:extLst>
          </p:nvPr>
        </p:nvGraphicFramePr>
        <p:xfrm>
          <a:off x="412561" y="2154825"/>
          <a:ext cx="8245617" cy="4449234"/>
        </p:xfrm>
        <a:graphic>
          <a:graphicData uri="http://schemas.openxmlformats.org/drawingml/2006/table">
            <a:tbl>
              <a:tblPr/>
              <a:tblGrid>
                <a:gridCol w="300496"/>
                <a:gridCol w="300496"/>
                <a:gridCol w="300496"/>
                <a:gridCol w="3389598"/>
                <a:gridCol w="805330"/>
                <a:gridCol w="805330"/>
                <a:gridCol w="805330"/>
                <a:gridCol w="805330"/>
                <a:gridCol w="733211"/>
              </a:tblGrid>
              <a:tr h="1486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70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7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7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78.945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135.599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135.599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264.693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223.992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221.255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(Programa 05) - Residuos Sólidos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2.383.625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2.383.625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48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25504" y="1419772"/>
            <a:ext cx="786024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AMBIENTAL FET COVID-19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4314" y="242395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630757"/>
              </p:ext>
            </p:extLst>
          </p:nvPr>
        </p:nvGraphicFramePr>
        <p:xfrm>
          <a:off x="525505" y="2793234"/>
          <a:ext cx="7860248" cy="3040827"/>
        </p:xfrm>
        <a:graphic>
          <a:graphicData uri="http://schemas.openxmlformats.org/drawingml/2006/table">
            <a:tbl>
              <a:tblPr/>
              <a:tblGrid>
                <a:gridCol w="357122"/>
                <a:gridCol w="357122"/>
                <a:gridCol w="357122"/>
                <a:gridCol w="3028392"/>
                <a:gridCol w="799952"/>
                <a:gridCol w="771382"/>
                <a:gridCol w="589251"/>
                <a:gridCol w="728528"/>
                <a:gridCol w="871377"/>
              </a:tblGrid>
              <a:tr h="27666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72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41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L" sz="9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931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92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2695</TotalTime>
  <Words>1644</Words>
  <Application>Microsoft Office PowerPoint</Application>
  <PresentationFormat>Presentación en pantalla (4:3)</PresentationFormat>
  <Paragraphs>957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ACUMULADA DE GASTOS PRESUPUESTARIOS OCTUBRE DE 2021 PARTIDA 25: MINISTERIO DE MEDIO AMBIENTE</vt:lpstr>
      <vt:lpstr>EJECUCIÓN PRESUPUESTARIA DE GASTOS ACUMULADA A OCTUBRE DE 2021 PARTIDA 25 MINISTERIO DEL MEDIO AMBIENTE</vt:lpstr>
      <vt:lpstr>EJECUCIÓN PRESUPUESTARIA DE GASTOS ACUMULADA A OCTUBRE DE 2021 PARTIDA 25 MINISTERIO DEL MEDIO AMBIENTE</vt:lpstr>
      <vt:lpstr>COMPORTAMIENTO DE LA EJECUCIÓN ACUMULADA DE GASTOS A OCTUBRE DE 2021 PARTIDA 25 MINISTERIO DE MEDIO AMBIENTE</vt:lpstr>
      <vt:lpstr>EJECUCIÓN ACUMULADA DE GASTOS A OCTUBRE DE 2021 PARTIDA 25 MINISTERIO DEL MEDIO AMBIENTE</vt:lpstr>
      <vt:lpstr>EJECUCIÓN PRESUPUESTARIA DE GASTOS ACUMULADA A OCTUBRE DE 2021 PARTIDA 25 MINISTERIO DEL MEDIO AMBIENTE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280</cp:revision>
  <cp:lastPrinted>2019-06-06T21:54:24Z</cp:lastPrinted>
  <dcterms:created xsi:type="dcterms:W3CDTF">2016-06-23T13:38:47Z</dcterms:created>
  <dcterms:modified xsi:type="dcterms:W3CDTF">2022-01-09T00:58:23Z</dcterms:modified>
</cp:coreProperties>
</file>