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Distribución</a:t>
            </a:r>
            <a:r>
              <a:rPr lang="es-CL" sz="1100" b="1" baseline="0"/>
              <a:t> de Presupuesto Inicial por Subtítulo de Gastos</a:t>
            </a:r>
            <a:endParaRPr lang="es-CL" sz="1100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8A6-4AA0-8962-7D368A83339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8A6-4AA0-8962-7D368A83339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8A6-4AA0-8962-7D368A83339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C8A6-4AA0-8962-7D368A83339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C8A6-4AA0-8962-7D368A833393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C8A6-4AA0-8962-7D368A833393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C8A6-4AA0-8962-7D368A833393}"/>
              </c:ext>
            </c:extLst>
          </c:dPt>
          <c:dLbls>
            <c:dLbl>
              <c:idx val="0"/>
              <c:layout>
                <c:manualLayout>
                  <c:x val="-6.636777341995749E-2"/>
                  <c:y val="-0.1554634987590727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C8A6-4AA0-8962-7D368A83339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'Partida 22'!$C$63:$C$66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ADQUISICIÓN DE ACTIVOS NO FINANCIEROS                                           </c:v>
                </c:pt>
              </c:strCache>
            </c:strRef>
          </c:cat>
          <c:val>
            <c:numRef>
              <c:f>'Partida 22'!$D$63:$D$66</c:f>
              <c:numCache>
                <c:formatCode>_-* #,##0_-;\-* #,##0_-;_-* "-"??_-;_-@_-</c:formatCode>
                <c:ptCount val="4"/>
                <c:pt idx="0">
                  <c:v>15649360</c:v>
                </c:pt>
                <c:pt idx="1">
                  <c:v>3228414</c:v>
                </c:pt>
                <c:pt idx="2">
                  <c:v>171900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C8A6-4AA0-8962-7D368A8333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100"/>
              <a:t>% de Ejecución Acumulada 2019 - 2020 -2021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9.8391326815142274E-2"/>
          <c:y val="0.12704157542437372"/>
          <c:w val="0.87301867968258351"/>
          <c:h val="0.62601748745903807"/>
        </c:manualLayout>
      </c:layout>
      <c:lineChart>
        <c:grouping val="standard"/>
        <c:varyColors val="0"/>
        <c:ser>
          <c:idx val="0"/>
          <c:order val="0"/>
          <c:tx>
            <c:strRef>
              <c:f>'[22.xlsx]Partida 22'!$C$30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'[22.xlsx]Partida 22'!$D$29:$O$29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'[22.xlsx]Partida 22'!$D$30:$O$30</c:f>
              <c:numCache>
                <c:formatCode>0.0%</c:formatCode>
                <c:ptCount val="12"/>
                <c:pt idx="0">
                  <c:v>4.8788274364109742E-2</c:v>
                </c:pt>
                <c:pt idx="1">
                  <c:v>9.5017883832777872E-2</c:v>
                </c:pt>
                <c:pt idx="2">
                  <c:v>0.16697491048839322</c:v>
                </c:pt>
                <c:pt idx="3">
                  <c:v>0.25227534328439871</c:v>
                </c:pt>
                <c:pt idx="4">
                  <c:v>0.32092817521624584</c:v>
                </c:pt>
                <c:pt idx="5">
                  <c:v>0.39553694863259564</c:v>
                </c:pt>
                <c:pt idx="6">
                  <c:v>0.45159121966379406</c:v>
                </c:pt>
                <c:pt idx="7">
                  <c:v>0.51217391328155604</c:v>
                </c:pt>
                <c:pt idx="8">
                  <c:v>0.59324757059730737</c:v>
                </c:pt>
                <c:pt idx="9">
                  <c:v>0.65077717887845421</c:v>
                </c:pt>
                <c:pt idx="10">
                  <c:v>0.73564453197190594</c:v>
                </c:pt>
                <c:pt idx="11">
                  <c:v>0.84674093125431615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F4BA-4EFC-A0C4-7067C7D40CFC}"/>
            </c:ext>
          </c:extLst>
        </c:ser>
        <c:ser>
          <c:idx val="1"/>
          <c:order val="1"/>
          <c:tx>
            <c:strRef>
              <c:f>'[22.xlsx]Partida 22'!$C$31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4F81BD"/>
              </a:solidFill>
            </a:ln>
          </c:spPr>
          <c:marker>
            <c:symbol val="none"/>
          </c:marker>
          <c:cat>
            <c:strRef>
              <c:f>'[22.xlsx]Partida 22'!$D$29:$O$29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'[22.xlsx]Partida 22'!$D$31:$O$31</c:f>
              <c:numCache>
                <c:formatCode>0.0%</c:formatCode>
                <c:ptCount val="12"/>
                <c:pt idx="0">
                  <c:v>5.1245710971010237E-2</c:v>
                </c:pt>
                <c:pt idx="1">
                  <c:v>0.12708940516152498</c:v>
                </c:pt>
                <c:pt idx="2">
                  <c:v>0.2068343897424193</c:v>
                </c:pt>
                <c:pt idx="3">
                  <c:v>0.27796543315930206</c:v>
                </c:pt>
                <c:pt idx="4">
                  <c:v>0.36590023767308416</c:v>
                </c:pt>
                <c:pt idx="5">
                  <c:v>0.45483567417761234</c:v>
                </c:pt>
                <c:pt idx="6">
                  <c:v>0.51898831414800917</c:v>
                </c:pt>
                <c:pt idx="7">
                  <c:v>0.5857922832201945</c:v>
                </c:pt>
                <c:pt idx="8">
                  <c:v>0.66416725490043982</c:v>
                </c:pt>
                <c:pt idx="9">
                  <c:v>0.74387574951325275</c:v>
                </c:pt>
                <c:pt idx="10">
                  <c:v>0.81732502307686339</c:v>
                </c:pt>
                <c:pt idx="11">
                  <c:v>0.96551232917278684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F4BA-4EFC-A0C4-7067C7D40CFC}"/>
            </c:ext>
          </c:extLst>
        </c:ser>
        <c:ser>
          <c:idx val="2"/>
          <c:order val="2"/>
          <c:tx>
            <c:strRef>
              <c:f>'[22.xlsx]Partida 22'!$C$32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5.0253308979652411E-2"/>
                  <c:y val="-2.94954107067977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F4BA-4EFC-A0C4-7067C7D40CF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6.770855397461284E-2"/>
                  <c:y val="-2.58876516175123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F4BA-4EFC-A0C4-7067C7D40CF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7.5065207492338318E-2"/>
                  <c:y val="-1.77760176427652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F4BA-4EFC-A0C4-7067C7D40CF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7.7752503159327357E-2"/>
                  <c:y val="-4.56115174952243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F4BA-4EFC-A0C4-7067C7D40CF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7.4801000752098973E-2"/>
                  <c:y val="-4.88906490239015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F4BA-4EFC-A0C4-7067C7D40CF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9.3567251461988299E-2"/>
                  <c:y val="-6.31163708086785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A6DF-4F39-99BD-FBEDA570F80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8.8369070825211268E-2"/>
                  <c:y val="-7.88954635108481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D933-4B13-A4DB-3FF376FD535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8.057179987004548E-2"/>
                  <c:y val="-8.28402366863905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A66E-4D91-AABA-94B872BCBC8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6.757634827810266E-2"/>
                  <c:y val="-8.67850098619330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A66E-4D91-AABA-94B872BCBC8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7.5373619233268449E-2"/>
                  <c:y val="-8.28402366863905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A66E-4D91-AABA-94B872BCBC8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5.1981806367771277E-2"/>
                  <c:y val="-1.18343195266272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DA89-43CF-BB25-07B7D3F4B9BD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'[22.xlsx]Partida 22'!$D$29:$O$29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'[22.xlsx]Partida 22'!$D$32:$M$32</c:f>
              <c:numCache>
                <c:formatCode>0.0%</c:formatCode>
                <c:ptCount val="10"/>
                <c:pt idx="0">
                  <c:v>6.1999081205697477E-2</c:v>
                </c:pt>
                <c:pt idx="1">
                  <c:v>0.14344221939829116</c:v>
                </c:pt>
                <c:pt idx="2">
                  <c:v>0.19725156944478328</c:v>
                </c:pt>
                <c:pt idx="3">
                  <c:v>0.2398769986059624</c:v>
                </c:pt>
                <c:pt idx="4">
                  <c:v>0.28359388221856474</c:v>
                </c:pt>
                <c:pt idx="5">
                  <c:v>0.33583250007134663</c:v>
                </c:pt>
                <c:pt idx="6">
                  <c:v>0.38987561095824375</c:v>
                </c:pt>
                <c:pt idx="7">
                  <c:v>0.46750019263771914</c:v>
                </c:pt>
                <c:pt idx="8">
                  <c:v>0.55012148407497041</c:v>
                </c:pt>
                <c:pt idx="9">
                  <c:v>0.62160604037065659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F4BA-4EFC-A0C4-7067C7D40C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18302176"/>
        <c:axId val="518307664"/>
      </c:lineChart>
      <c:catAx>
        <c:axId val="518302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518307664"/>
        <c:crosses val="autoZero"/>
        <c:auto val="1"/>
        <c:lblAlgn val="ctr"/>
        <c:lblOffset val="100"/>
        <c:tickLblSkip val="1"/>
        <c:noMultiLvlLbl val="0"/>
      </c:catAx>
      <c:valAx>
        <c:axId val="518307664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51830217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100"/>
              <a:t>% de Ejecución Mensual 2019 - 2020 - 2021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'[22.xlsx]Partida 22'!$C$34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'[22.xlsx]Partida 22'!$D$33:$O$33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'[22.xlsx]Partida 22'!$D$34:$O$34</c:f>
              <c:numCache>
                <c:formatCode>0.0%</c:formatCode>
                <c:ptCount val="12"/>
                <c:pt idx="0">
                  <c:v>4.8788274364109742E-2</c:v>
                </c:pt>
                <c:pt idx="1">
                  <c:v>4.8525247205986388E-2</c:v>
                </c:pt>
                <c:pt idx="2">
                  <c:v>7.2051120895765514E-2</c:v>
                </c:pt>
                <c:pt idx="3">
                  <c:v>8.8094419060687712E-2</c:v>
                </c:pt>
                <c:pt idx="4">
                  <c:v>6.8652831931847069E-2</c:v>
                </c:pt>
                <c:pt idx="5">
                  <c:v>7.4608773416349833E-2</c:v>
                </c:pt>
                <c:pt idx="6">
                  <c:v>6.4312162034176543E-2</c:v>
                </c:pt>
                <c:pt idx="7">
                  <c:v>5.9825949276114246E-2</c:v>
                </c:pt>
                <c:pt idx="8">
                  <c:v>8.1073657315751307E-2</c:v>
                </c:pt>
                <c:pt idx="9">
                  <c:v>5.7529608281146775E-2</c:v>
                </c:pt>
                <c:pt idx="10">
                  <c:v>8.4867353093451753E-2</c:v>
                </c:pt>
                <c:pt idx="11">
                  <c:v>9.5903175427645468E-2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E96-4250-BD41-E542AEF4BF33}"/>
            </c:ext>
          </c:extLst>
        </c:ser>
        <c:ser>
          <c:idx val="1"/>
          <c:order val="1"/>
          <c:tx>
            <c:strRef>
              <c:f>'[22.xlsx]Partida 22'!$C$35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4F81B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'[22.xlsx]Partida 22'!$D$33:$O$33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'[22.xlsx]Partida 22'!$D$35:$O$35</c:f>
              <c:numCache>
                <c:formatCode>0.0%</c:formatCode>
                <c:ptCount val="12"/>
                <c:pt idx="0">
                  <c:v>5.1245710971010237E-2</c:v>
                </c:pt>
                <c:pt idx="1">
                  <c:v>7.6302225169117582E-2</c:v>
                </c:pt>
                <c:pt idx="2">
                  <c:v>7.9870314693903724E-2</c:v>
                </c:pt>
                <c:pt idx="3">
                  <c:v>6.5930604734010037E-2</c:v>
                </c:pt>
                <c:pt idx="4">
                  <c:v>7.7902313588928365E-2</c:v>
                </c:pt>
                <c:pt idx="5">
                  <c:v>8.8935436504528148E-2</c:v>
                </c:pt>
                <c:pt idx="6">
                  <c:v>6.4070539505987942E-2</c:v>
                </c:pt>
                <c:pt idx="7">
                  <c:v>6.6803969072185318E-2</c:v>
                </c:pt>
                <c:pt idx="8">
                  <c:v>8.9206155898756564E-2</c:v>
                </c:pt>
                <c:pt idx="9">
                  <c:v>7.9708494612812889E-2</c:v>
                </c:pt>
                <c:pt idx="10">
                  <c:v>7.3449273563610695E-2</c:v>
                </c:pt>
                <c:pt idx="11">
                  <c:v>0.16625981058929226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E96-4250-BD41-E542AEF4BF33}"/>
            </c:ext>
          </c:extLst>
        </c:ser>
        <c:ser>
          <c:idx val="2"/>
          <c:order val="2"/>
          <c:tx>
            <c:strRef>
              <c:f>'[22.xlsx]Partida 22'!$C$36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900" b="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'[22.xlsx]Partida 22'!$D$33:$O$33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'[22.xlsx]Partida 22'!$D$36:$M$36</c:f>
              <c:numCache>
                <c:formatCode>0.0%</c:formatCode>
                <c:ptCount val="10"/>
                <c:pt idx="0">
                  <c:v>6.1999081205697477E-2</c:v>
                </c:pt>
                <c:pt idx="1">
                  <c:v>8.1661448837097778E-2</c:v>
                </c:pt>
                <c:pt idx="2">
                  <c:v>5.9179964113436366E-2</c:v>
                </c:pt>
                <c:pt idx="3">
                  <c:v>5.1368375621824516E-2</c:v>
                </c:pt>
                <c:pt idx="4">
                  <c:v>4.2535059938520789E-2</c:v>
                </c:pt>
                <c:pt idx="5">
                  <c:v>6.1078229510951598E-2</c:v>
                </c:pt>
                <c:pt idx="6">
                  <c:v>6.0103168824329395E-2</c:v>
                </c:pt>
                <c:pt idx="7">
                  <c:v>7.7624581679475377E-2</c:v>
                </c:pt>
                <c:pt idx="8">
                  <c:v>9.69265191669368E-2</c:v>
                </c:pt>
                <c:pt idx="9">
                  <c:v>9.1089867105594011E-2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E96-4250-BD41-E542AEF4BF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518291592"/>
        <c:axId val="518292768"/>
      </c:barChart>
      <c:catAx>
        <c:axId val="518291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518292768"/>
        <c:crosses val="autoZero"/>
        <c:auto val="0"/>
        <c:lblAlgn val="ctr"/>
        <c:lblOffset val="100"/>
        <c:noMultiLvlLbl val="0"/>
      </c:catAx>
      <c:valAx>
        <c:axId val="518292768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51829159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A5450F-4677-43BE-9C7E-B4400C2E49DE}" type="datetimeFigureOut">
              <a:rPr lang="es-CL" smtClean="0"/>
              <a:t>08-01-2022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0EA340-DFCA-43BB-B9A6-C85ED8D89B4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25220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39385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210113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3334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7064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089350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484643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74591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90913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08-01-2022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934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08-01-2022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80860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08-01-2022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21423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08-01-2022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61479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08-01-2022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88295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08-01-2022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51213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B0A40-DE7D-4E11-90D7-C0210F1DAF2D}" type="datetimeFigureOut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  <p:sp>
        <p:nvSpPr>
          <p:cNvPr id="8" name="Cuadro de texto 2"/>
          <p:cNvSpPr txBox="1">
            <a:spLocks noChangeArrowheads="1"/>
          </p:cNvSpPr>
          <p:nvPr userDrawn="1"/>
        </p:nvSpPr>
        <p:spPr bwMode="auto">
          <a:xfrm>
            <a:off x="457200" y="451644"/>
            <a:ext cx="1562100" cy="1057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" name="Imagen 6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12" y="501889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8306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5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OCTUBRE </a:t>
            </a:r>
            <a:r>
              <a:rPr lang="es-CL" sz="2000" b="1" dirty="0">
                <a:latin typeface="+mn-lt"/>
              </a:rPr>
              <a:t>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22: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SECRETARÍA DE LA PRESIDENCIA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55005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noviembre </a:t>
            </a:r>
            <a:r>
              <a:rPr lang="es-CL" sz="1200" dirty="0"/>
              <a:t>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81811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48438" y="5688031"/>
            <a:ext cx="7742591" cy="437133"/>
          </a:xfrm>
        </p:spPr>
        <p:txBody>
          <a:bodyPr/>
          <a:lstStyle/>
          <a:p>
            <a:pPr algn="l"/>
            <a:r>
              <a:rPr lang="es-CL" sz="1050" b="1" dirty="0">
                <a:solidFill>
                  <a:schemeClr val="tx1"/>
                </a:solidFill>
              </a:rPr>
              <a:t>Fuente</a:t>
            </a:r>
            <a:r>
              <a:rPr lang="es-CL" sz="1050" dirty="0">
                <a:solidFill>
                  <a:schemeClr val="tx1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48438" y="1513125"/>
            <a:ext cx="7860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22. CAPÍTULO 01. PROGRAMA: LABORATORIO DE GOBIERNO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48438" y="2324374"/>
            <a:ext cx="7860248" cy="29967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7154449"/>
              </p:ext>
            </p:extLst>
          </p:nvPr>
        </p:nvGraphicFramePr>
        <p:xfrm>
          <a:off x="648438" y="2780930"/>
          <a:ext cx="7742590" cy="2736301"/>
        </p:xfrm>
        <a:graphic>
          <a:graphicData uri="http://schemas.openxmlformats.org/drawingml/2006/table">
            <a:tbl>
              <a:tblPr/>
              <a:tblGrid>
                <a:gridCol w="830670"/>
                <a:gridCol w="306852"/>
                <a:gridCol w="306852"/>
                <a:gridCol w="2231652"/>
                <a:gridCol w="830670"/>
                <a:gridCol w="830670"/>
                <a:gridCol w="830670"/>
                <a:gridCol w="830670"/>
                <a:gridCol w="743884"/>
              </a:tblGrid>
              <a:tr h="38291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1914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50257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1.434.724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1.434.724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858.267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829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1.094.075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1.094.075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713.875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829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338.093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338.093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144.392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829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829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8111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48438" y="5929736"/>
            <a:ext cx="7742591" cy="437133"/>
          </a:xfrm>
        </p:spPr>
        <p:txBody>
          <a:bodyPr/>
          <a:lstStyle/>
          <a:p>
            <a:pPr algn="l"/>
            <a:r>
              <a:rPr lang="es-CL" sz="1050" b="1" dirty="0">
                <a:solidFill>
                  <a:schemeClr val="tx1"/>
                </a:solidFill>
              </a:rPr>
              <a:t>Fuente</a:t>
            </a:r>
            <a:r>
              <a:rPr lang="es-CL" sz="1050" dirty="0">
                <a:solidFill>
                  <a:schemeClr val="tx1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40506" y="1568046"/>
            <a:ext cx="7860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22. CAPÍTULO 01. PROGRAMA: CONVENCIÓN CONSTITUCIONAL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3042" y="2332913"/>
            <a:ext cx="7860248" cy="29967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7901758"/>
              </p:ext>
            </p:extLst>
          </p:nvPr>
        </p:nvGraphicFramePr>
        <p:xfrm>
          <a:off x="613041" y="2609393"/>
          <a:ext cx="7887713" cy="3262048"/>
        </p:xfrm>
        <a:graphic>
          <a:graphicData uri="http://schemas.openxmlformats.org/drawingml/2006/table">
            <a:tbl>
              <a:tblPr/>
              <a:tblGrid>
                <a:gridCol w="846240"/>
                <a:gridCol w="312603"/>
                <a:gridCol w="312603"/>
                <a:gridCol w="2273480"/>
                <a:gridCol w="846240"/>
                <a:gridCol w="846240"/>
                <a:gridCol w="846240"/>
                <a:gridCol w="846240"/>
                <a:gridCol w="757827"/>
              </a:tblGrid>
              <a:tr h="19278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1007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5302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6.708.253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10.584.592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3.876.339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4.665.636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3.753.328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3.499.202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-254.126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1.978.451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192.800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3.025.943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2.833.143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1.339.136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1.907.464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3.138.561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1.231.097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524.658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1.907.464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3.138.561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1.231.097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524.658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Asignaciones Art. 134, inc. Final, CPR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1.407.464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2.638.561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1.231.097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524.658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Participación ciudadana y Difusión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66.225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66.225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30.258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30.258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33.230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33.230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854.661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854.661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805.000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854.661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854.661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805.000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Sede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854.661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854.661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805.000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3608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985BDD69-CFCD-4AD8-8AC8-777786FF0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>
            <a:extLst>
              <a:ext uri="{FF2B5EF4-FFF2-40B4-BE49-F238E27FC236}">
                <a16:creationId xmlns="" xmlns:a16="http://schemas.microsoft.com/office/drawing/2014/main" id="{C23BC3B4-D605-44B1-A8BB-F6F5BFC88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002" y="146975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</a:p>
        </p:txBody>
      </p:sp>
      <p:graphicFrame>
        <p:nvGraphicFramePr>
          <p:cNvPr id="7" name="Marcador de contenido 6">
            <a:extLst>
              <a:ext uri="{FF2B5EF4-FFF2-40B4-BE49-F238E27FC236}">
                <a16:creationId xmlns="" xmlns:a16="http://schemas.microsoft.com/office/drawing/2014/main" id="{2F366E96-78ED-4890-9B92-28711AB155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0043163"/>
              </p:ext>
            </p:extLst>
          </p:nvPr>
        </p:nvGraphicFramePr>
        <p:xfrm>
          <a:off x="457200" y="2060848"/>
          <a:ext cx="8229600" cy="40653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73732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57200" y="1469755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graphicFrame>
        <p:nvGraphicFramePr>
          <p:cNvPr id="7" name="1 Gráfico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942481"/>
              </p:ext>
            </p:extLst>
          </p:nvPr>
        </p:nvGraphicFramePr>
        <p:xfrm>
          <a:off x="457200" y="2276872"/>
          <a:ext cx="8229599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9475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30892" y="1355852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</a:p>
        </p:txBody>
      </p:sp>
      <p:graphicFrame>
        <p:nvGraphicFramePr>
          <p:cNvPr id="8" name="2 Gráfico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9867490"/>
              </p:ext>
            </p:extLst>
          </p:nvPr>
        </p:nvGraphicFramePr>
        <p:xfrm>
          <a:off x="430892" y="2204864"/>
          <a:ext cx="8229599" cy="41514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26929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7004" y="1327386"/>
            <a:ext cx="77643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2116" y="5868387"/>
            <a:ext cx="7848872" cy="365125"/>
          </a:xfrm>
        </p:spPr>
        <p:txBody>
          <a:bodyPr/>
          <a:lstStyle/>
          <a:p>
            <a:pPr algn="l"/>
            <a:r>
              <a:rPr lang="es-CL" sz="1050" b="1" dirty="0">
                <a:solidFill>
                  <a:schemeClr val="tx1"/>
                </a:solidFill>
              </a:rPr>
              <a:t>Fuente</a:t>
            </a:r>
            <a:r>
              <a:rPr lang="es-CL" sz="1050" dirty="0">
                <a:solidFill>
                  <a:schemeClr val="tx1"/>
                </a:solidFill>
              </a:rPr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80010" y="1964931"/>
            <a:ext cx="7848872" cy="3186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1756344"/>
              </p:ext>
            </p:extLst>
          </p:nvPr>
        </p:nvGraphicFramePr>
        <p:xfrm>
          <a:off x="507004" y="2359413"/>
          <a:ext cx="7764399" cy="3301835"/>
        </p:xfrm>
        <a:graphic>
          <a:graphicData uri="http://schemas.openxmlformats.org/drawingml/2006/table">
            <a:tbl>
              <a:tblPr/>
              <a:tblGrid>
                <a:gridCol w="831063"/>
                <a:gridCol w="2523346"/>
                <a:gridCol w="898083"/>
                <a:gridCol w="898083"/>
                <a:gridCol w="898083"/>
                <a:gridCol w="898083"/>
                <a:gridCol w="817658"/>
              </a:tblGrid>
              <a:tr h="313823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57813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33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21.859.082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26.681.409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4.822.327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16.585.325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38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15.649.360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15.665.744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11.431.527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38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3.228.414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6.010.816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2.782.402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3.176.531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38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38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1.953.697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3.184.794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1.231.097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570.891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38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171.900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430.106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258.206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66.092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38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854.661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854.661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38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474.800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473.750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474.797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831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0511" y="1694789"/>
            <a:ext cx="760998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22,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766375" y="5963761"/>
            <a:ext cx="705678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801664" y="2515820"/>
            <a:ext cx="7488833" cy="33341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6044199"/>
              </p:ext>
            </p:extLst>
          </p:nvPr>
        </p:nvGraphicFramePr>
        <p:xfrm>
          <a:off x="680512" y="2849237"/>
          <a:ext cx="7707914" cy="2943756"/>
        </p:xfrm>
        <a:graphic>
          <a:graphicData uri="http://schemas.openxmlformats.org/drawingml/2006/table">
            <a:tbl>
              <a:tblPr/>
              <a:tblGrid>
                <a:gridCol w="816168"/>
                <a:gridCol w="301495"/>
                <a:gridCol w="2594683"/>
                <a:gridCol w="816168"/>
                <a:gridCol w="816168"/>
                <a:gridCol w="816168"/>
                <a:gridCol w="816168"/>
                <a:gridCol w="730896"/>
              </a:tblGrid>
              <a:tr h="263410"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75501">
                <a:tc gridSpan="3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457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Gral de la Presidencia de la República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21.859.082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26.681.409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4.822.327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16.585.325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445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General de la Presidencia de la República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8.744.381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9.031.811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287.430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7.104.642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786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Digital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3.608.946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4.254.893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645.947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2.852.534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786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de Auditoría Interna General de Gobierno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1.362.778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1.375.389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1.104.246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786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Laboratorio de Gobierno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1.434.724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1.434.724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858.267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786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Convención Constitucional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6.708.253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10.584.592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3.876.339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4.665.636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1561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83773" y="6281910"/>
            <a:ext cx="7833675" cy="365125"/>
          </a:xfrm>
        </p:spPr>
        <p:txBody>
          <a:bodyPr/>
          <a:lstStyle/>
          <a:p>
            <a:pPr algn="l"/>
            <a:r>
              <a:rPr lang="es-CL" sz="1050" b="1" dirty="0">
                <a:solidFill>
                  <a:schemeClr val="tx1"/>
                </a:solidFill>
              </a:rPr>
              <a:t>Fuente</a:t>
            </a:r>
            <a:r>
              <a:rPr lang="es-CL" sz="1050" dirty="0">
                <a:solidFill>
                  <a:schemeClr val="tx1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83773" y="1258903"/>
            <a:ext cx="8229600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22. CAPÍTULO 01. PROGRAMA 01: SECRETARÍA GENERAL DE LA PRESIDENCIA DE LA REPÚBLICA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57200" y="2104638"/>
            <a:ext cx="7860248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247534"/>
              </p:ext>
            </p:extLst>
          </p:nvPr>
        </p:nvGraphicFramePr>
        <p:xfrm>
          <a:off x="483772" y="2387976"/>
          <a:ext cx="8203029" cy="3893936"/>
        </p:xfrm>
        <a:graphic>
          <a:graphicData uri="http://schemas.openxmlformats.org/drawingml/2006/table">
            <a:tbl>
              <a:tblPr/>
              <a:tblGrid>
                <a:gridCol w="752366"/>
                <a:gridCol w="277926"/>
                <a:gridCol w="277926"/>
                <a:gridCol w="3211588"/>
                <a:gridCol w="752366"/>
                <a:gridCol w="752366"/>
                <a:gridCol w="752366"/>
                <a:gridCol w="752366"/>
                <a:gridCol w="673759"/>
              </a:tblGrid>
              <a:tr h="16577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2142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75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8.744.381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9.031.811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287.430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7.104.642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78,7%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7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7.526.593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7.613.013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86.420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6.211.566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81,6%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7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1.155.596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1.101.435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-54.161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616.885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7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60.488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60.488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60.487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7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60.488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60.488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60.487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7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46.233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46.233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46.233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7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46.233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46.233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46.233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79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Latinoamericano de Administración para el Desarrollo (CLAD)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25.776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25.776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25.776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7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las Naciones Unidas para las democracias (UNDEF)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6.819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6.819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6.819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8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Mecanismo de Seguimiento de la Implementación de la Convención Interamericana contra la Corrupción (MESICIC)                                                                                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6.819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6.819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6.819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7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Academia Internacional Contra la Corrupción (IACA)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6.819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6.819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6.819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7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14.929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70.896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55.967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29.726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41,9%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7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27.447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27.447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26.123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95,2%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7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5.440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5.440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7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3.040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3.040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7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1.023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21.063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20.040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994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57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13.906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13.906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2.609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18,8%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57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139.746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138.716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139.745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7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139.746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138.716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139.745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66860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1394" y="6007189"/>
            <a:ext cx="7964776" cy="365125"/>
          </a:xfrm>
        </p:spPr>
        <p:txBody>
          <a:bodyPr/>
          <a:lstStyle/>
          <a:p>
            <a:pPr algn="l"/>
            <a:r>
              <a:rPr lang="es-CL" sz="1050" b="1" dirty="0">
                <a:solidFill>
                  <a:schemeClr val="tx1"/>
                </a:solidFill>
              </a:rPr>
              <a:t>Fuente</a:t>
            </a:r>
            <a:r>
              <a:rPr lang="es-CL" sz="1050" dirty="0">
                <a:solidFill>
                  <a:schemeClr val="tx1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31392" y="1605702"/>
            <a:ext cx="784887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22. CAPÍTULO 01. PROGRAMA 04: GOBIERNO DIGITAL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31392" y="2371376"/>
            <a:ext cx="7806951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4899006"/>
              </p:ext>
            </p:extLst>
          </p:nvPr>
        </p:nvGraphicFramePr>
        <p:xfrm>
          <a:off x="631392" y="2684096"/>
          <a:ext cx="7848869" cy="3121169"/>
        </p:xfrm>
        <a:graphic>
          <a:graphicData uri="http://schemas.openxmlformats.org/drawingml/2006/table">
            <a:tbl>
              <a:tblPr/>
              <a:tblGrid>
                <a:gridCol w="821037"/>
                <a:gridCol w="303293"/>
                <a:gridCol w="303293"/>
                <a:gridCol w="2401840"/>
                <a:gridCol w="821037"/>
                <a:gridCol w="821037"/>
                <a:gridCol w="821037"/>
                <a:gridCol w="821037"/>
                <a:gridCol w="735258"/>
              </a:tblGrid>
              <a:tr h="33603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2792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44103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3.608.946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4.254.893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645.947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2.852.534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6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2.036.726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2.232.940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196.214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1.510.100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6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1.423.419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1.426.679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1.014.931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6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148.791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284.805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136.014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6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6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148.791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272.805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124.014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6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310.469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310.459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310.468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0612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3052" y="5889278"/>
            <a:ext cx="7742591" cy="437133"/>
          </a:xfrm>
        </p:spPr>
        <p:txBody>
          <a:bodyPr/>
          <a:lstStyle/>
          <a:p>
            <a:pPr algn="l"/>
            <a:r>
              <a:rPr lang="es-CL" sz="1050" b="1" dirty="0">
                <a:solidFill>
                  <a:schemeClr val="tx1"/>
                </a:solidFill>
              </a:rPr>
              <a:t>Fuente</a:t>
            </a:r>
            <a:r>
              <a:rPr lang="es-CL" sz="1050" dirty="0">
                <a:solidFill>
                  <a:schemeClr val="tx1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9611" y="1474213"/>
            <a:ext cx="7860248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22. CAPÍTULO 01. PROGRAMA 05: CONSEJO DE AUDITORÍA INTERNA GENERAL DE GOBIERNO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57485" y="2578527"/>
            <a:ext cx="7860248" cy="29967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8577675"/>
              </p:ext>
            </p:extLst>
          </p:nvPr>
        </p:nvGraphicFramePr>
        <p:xfrm>
          <a:off x="589611" y="2878205"/>
          <a:ext cx="7860247" cy="2855052"/>
        </p:xfrm>
        <a:graphic>
          <a:graphicData uri="http://schemas.openxmlformats.org/drawingml/2006/table">
            <a:tbl>
              <a:tblPr/>
              <a:tblGrid>
                <a:gridCol w="843293"/>
                <a:gridCol w="311515"/>
                <a:gridCol w="311515"/>
                <a:gridCol w="2265564"/>
                <a:gridCol w="843293"/>
                <a:gridCol w="843293"/>
                <a:gridCol w="843293"/>
                <a:gridCol w="843293"/>
                <a:gridCol w="755188"/>
              </a:tblGrid>
              <a:tr h="26798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5940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517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1.362.778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1.375.389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1.104.246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79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1.238.638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1.226.514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-12.124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1.017.535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79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118.506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118.666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61.187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79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79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79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79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79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69940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1224</Words>
  <Application>Microsoft Office PowerPoint</Application>
  <PresentationFormat>Presentación en pantalla (4:3)</PresentationFormat>
  <Paragraphs>690</Paragraphs>
  <Slides>11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7" baseType="lpstr">
      <vt:lpstr>Arial</vt:lpstr>
      <vt:lpstr>Arial Black</vt:lpstr>
      <vt:lpstr>Calibri</vt:lpstr>
      <vt:lpstr>Times New Roman</vt:lpstr>
      <vt:lpstr>Verdana</vt:lpstr>
      <vt:lpstr>Tema de Office</vt:lpstr>
      <vt:lpstr>EJECUCIÓN ACUMULADA DE GASTOS PRESUPUESTARIOS AL MES DE OCTUBRE DE 2021 PARTIDA 22: MINISTERIO SECRETARÍA DE LA PRESIDENCIA</vt:lpstr>
      <vt:lpstr>EJECUCIÓN ACUMULADA DE GASTOS A OCTUBRE DE 2021  PARTIDA 22 MINISTERIO SECRETARÍA GENERAL DE LA PRESIDENCIA</vt:lpstr>
      <vt:lpstr>EJECUCIÓN ACUMULADA DE GASTOS A OCTUBRE DE 2021  PARTIDA 22 MINISTERIO SECRETARÍA GENERAL DE LA PRESIDENCIA</vt:lpstr>
      <vt:lpstr>COMPORTAMIENTO DE LA EJECUCIÓN ACUMULADA DE GASTOS A OCTUBRE DE 2021  PARTIDA 22 MINISTERIO SECRETARÍA GENERAL DE LA PRESIDENCIA</vt:lpstr>
      <vt:lpstr>EJECUCIÓN ACUMULADA DE GASTOS A OCTUBRE DE 2021  PARTIDA 22 MINISTERIO SECRETARÍA GENERAL DE LA PRESIDENCIA</vt:lpstr>
      <vt:lpstr>EJECUCIÓN ACUMULADA DE GASTOS A OCTUBRE DE 2021  PARTIDA 22,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EJECUCIÓN ACUMULADA DE GASTOS PRESUPUESTARIOS AL MES DE JULIO 2019 PARTIDA 22: MINISTERIO SECRETARÍA DE LA PRESIDENCIA</dc:title>
  <dc:creator>Claudia Soto</dc:creator>
  <cp:lastModifiedBy>claudia mora</cp:lastModifiedBy>
  <cp:revision>29</cp:revision>
  <dcterms:created xsi:type="dcterms:W3CDTF">2019-11-13T19:07:15Z</dcterms:created>
  <dcterms:modified xsi:type="dcterms:W3CDTF">2022-01-09T00:35:14Z</dcterms:modified>
</cp:coreProperties>
</file>