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9" r:id="rId3"/>
    <p:sldId id="307" r:id="rId4"/>
    <p:sldId id="301" r:id="rId5"/>
    <p:sldId id="264" r:id="rId6"/>
    <p:sldId id="263" r:id="rId7"/>
    <p:sldId id="316" r:id="rId8"/>
    <p:sldId id="265" r:id="rId9"/>
    <p:sldId id="317" r:id="rId10"/>
    <p:sldId id="267" r:id="rId11"/>
    <p:sldId id="311" r:id="rId12"/>
    <p:sldId id="269" r:id="rId13"/>
    <p:sldId id="314" r:id="rId14"/>
    <p:sldId id="275" r:id="rId15"/>
    <p:sldId id="276" r:id="rId16"/>
    <p:sldId id="300" r:id="rId17"/>
    <p:sldId id="277" r:id="rId18"/>
    <p:sldId id="278" r:id="rId19"/>
    <p:sldId id="306" r:id="rId20"/>
    <p:sldId id="272" r:id="rId21"/>
    <p:sldId id="305" r:id="rId22"/>
    <p:sldId id="308" r:id="rId23"/>
    <p:sldId id="315" r:id="rId24"/>
    <p:sldId id="318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033" autoAdjust="0"/>
  </p:normalViewPr>
  <p:slideViewPr>
    <p:cSldViewPr>
      <p:cViewPr varScale="1">
        <p:scale>
          <a:sx n="105" d="100"/>
          <a:sy n="105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Distribución Presupuesto Inicial por Subtítulos de Gasto</a:t>
            </a:r>
            <a:endParaRPr lang="es-CL" sz="5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'Partida 21'!$D$68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94-490F-B142-3B98EC6C41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94-490F-B142-3B98EC6C41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94-490F-B142-3B98EC6C41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94-490F-B142-3B98EC6C41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94-490F-B142-3B98EC6C41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21'!$C$69:$C$73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21'!$D$69:$D$73</c:f>
              <c:numCache>
                <c:formatCode>#,##0</c:formatCode>
                <c:ptCount val="5"/>
                <c:pt idx="0">
                  <c:v>79679012</c:v>
                </c:pt>
                <c:pt idx="1">
                  <c:v>14534111</c:v>
                </c:pt>
                <c:pt idx="2">
                  <c:v>537891693</c:v>
                </c:pt>
                <c:pt idx="3">
                  <c:v>118826427</c:v>
                </c:pt>
                <c:pt idx="4">
                  <c:v>8152601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94-490F-B142-3B98EC6C41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657630267778117E-2"/>
          <c:y val="0.78769208901884336"/>
          <c:w val="0.96122163145174166"/>
          <c:h val="0.19578541260558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Distribución Presupuesto Inicial por Capítulo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b="0" i="0" baseline="0" dirty="0">
                <a:effectLst/>
              </a:rPr>
              <a:t>(en Millones de $)</a:t>
            </a:r>
            <a:endParaRPr lang="es-CL" sz="5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21'!$M$67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21'!$L$68:$L$76</c:f>
              <c:strCache>
                <c:ptCount val="9"/>
                <c:pt idx="0">
                  <c:v>Sub.de Ser.Sociales</c:v>
                </c:pt>
                <c:pt idx="1">
                  <c:v>FOSIS</c:v>
                </c:pt>
                <c:pt idx="2">
                  <c:v>INJUV</c:v>
                </c:pt>
                <c:pt idx="3">
                  <c:v>CONADI</c:v>
                </c:pt>
                <c:pt idx="4">
                  <c:v>SENADIS</c:v>
                </c:pt>
                <c:pt idx="5">
                  <c:v>SENAMA</c:v>
                </c:pt>
                <c:pt idx="6">
                  <c:v>Sub. de Eva. Social</c:v>
                </c:pt>
                <c:pt idx="7">
                  <c:v>Sub.de la Niñez</c:v>
                </c:pt>
                <c:pt idx="8">
                  <c:v>Sis.Prot.Integral a la Infancia</c:v>
                </c:pt>
              </c:strCache>
            </c:strRef>
          </c:cat>
          <c:val>
            <c:numRef>
              <c:f>'Partida 21'!$M$68:$M$76</c:f>
              <c:numCache>
                <c:formatCode>#,##0</c:formatCode>
                <c:ptCount val="9"/>
                <c:pt idx="0">
                  <c:v>421754917000</c:v>
                </c:pt>
                <c:pt idx="1">
                  <c:v>84660469000</c:v>
                </c:pt>
                <c:pt idx="2">
                  <c:v>7708934000</c:v>
                </c:pt>
                <c:pt idx="3">
                  <c:v>114569365000</c:v>
                </c:pt>
                <c:pt idx="4">
                  <c:v>29220013000</c:v>
                </c:pt>
                <c:pt idx="5">
                  <c:v>41903386000</c:v>
                </c:pt>
                <c:pt idx="6">
                  <c:v>21688801000</c:v>
                </c:pt>
                <c:pt idx="7">
                  <c:v>6001950000</c:v>
                </c:pt>
                <c:pt idx="8">
                  <c:v>49726961000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0-463F-86EC-00445B0FF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708416"/>
        <c:axId val="219718400"/>
      </c:barChart>
      <c:catAx>
        <c:axId val="21970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18400"/>
        <c:crosses val="autoZero"/>
        <c:auto val="1"/>
        <c:lblAlgn val="ctr"/>
        <c:lblOffset val="100"/>
        <c:noMultiLvlLbl val="0"/>
      </c:catAx>
      <c:valAx>
        <c:axId val="219718400"/>
        <c:scaling>
          <c:orientation val="minMax"/>
          <c:max val="3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70841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Mensual 2019- 2020 - 2021</a:t>
            </a:r>
            <a:endParaRPr lang="es-CL" sz="400">
              <a:effectLst/>
            </a:endParaRPr>
          </a:p>
        </c:rich>
      </c:tx>
      <c:layout>
        <c:manualLayout>
          <c:xMode val="edge"/>
          <c:yMode val="edge"/>
          <c:x val="0.34818027029226561"/>
          <c:y val="3.9526329235917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113204596087529E-2"/>
          <c:y val="0.12512129654885573"/>
          <c:w val="0.90268140074872072"/>
          <c:h val="0.630072096738840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'Partida 21'!$C$33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21'!$D$32:$O$32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21'!$D$33:$O$33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2.6790190808916901E-2</c:v>
                </c:pt>
                <c:pt idx="2">
                  <c:v>0.1088173099335632</c:v>
                </c:pt>
                <c:pt idx="3">
                  <c:v>0.12295192533533698</c:v>
                </c:pt>
                <c:pt idx="4">
                  <c:v>5.1229723898354604E-2</c:v>
                </c:pt>
                <c:pt idx="5">
                  <c:v>5.7806136080718773E-2</c:v>
                </c:pt>
                <c:pt idx="6">
                  <c:v>6.4378703033053875E-2</c:v>
                </c:pt>
                <c:pt idx="7">
                  <c:v>9.0163887995490771E-2</c:v>
                </c:pt>
                <c:pt idx="8">
                  <c:v>5.4288838558250188E-2</c:v>
                </c:pt>
                <c:pt idx="9">
                  <c:v>5.0409095929547953E-2</c:v>
                </c:pt>
                <c:pt idx="10">
                  <c:v>0.12840258790968745</c:v>
                </c:pt>
                <c:pt idx="11">
                  <c:v>0.11082638126043161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E-4725-9BB1-D7521879BEBE}"/>
            </c:ext>
          </c:extLst>
        </c:ser>
        <c:ser>
          <c:idx val="0"/>
          <c:order val="1"/>
          <c:tx>
            <c:strRef>
              <c:f>'Partida 21'!$C$34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21'!$D$32:$O$32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21'!$D$34:$O$34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9.8407249973095551E-2</c:v>
                </c:pt>
                <c:pt idx="2">
                  <c:v>0.10623642392751623</c:v>
                </c:pt>
                <c:pt idx="3">
                  <c:v>0.12139726043365417</c:v>
                </c:pt>
                <c:pt idx="4">
                  <c:v>3.1267957022966655E-2</c:v>
                </c:pt>
                <c:pt idx="5">
                  <c:v>7.3227634467798591E-2</c:v>
                </c:pt>
                <c:pt idx="6">
                  <c:v>2.9048515434754077E-2</c:v>
                </c:pt>
                <c:pt idx="7">
                  <c:v>4.4743820421543429E-2</c:v>
                </c:pt>
                <c:pt idx="8">
                  <c:v>4.4102459743099967E-2</c:v>
                </c:pt>
                <c:pt idx="9">
                  <c:v>8.3325599623644234E-2</c:v>
                </c:pt>
                <c:pt idx="10">
                  <c:v>0.14437076722136294</c:v>
                </c:pt>
                <c:pt idx="11">
                  <c:v>0.17345231782341503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E-4725-9BB1-D7521879BEBE}"/>
            </c:ext>
          </c:extLst>
        </c:ser>
        <c:ser>
          <c:idx val="1"/>
          <c:order val="2"/>
          <c:tx>
            <c:strRef>
              <c:f>'Partida 21'!$C$35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373444827621289E-3"/>
                  <c:y val="-3.65797843981746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6E-4725-9BB1-D7521879BEBE}"/>
                </c:ext>
              </c:extLst>
            </c:dLbl>
            <c:dLbl>
              <c:idx val="1"/>
              <c:layout>
                <c:manualLayout>
                  <c:x val="8.074688965524257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7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6E-4725-9BB1-D7521879BEBE}"/>
                </c:ext>
              </c:extLst>
            </c:dLbl>
            <c:dLbl>
              <c:idx val="2"/>
              <c:layout>
                <c:manualLayout>
                  <c:x val="6.0560167241431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6E-4725-9BB1-D7521879BEBE}"/>
                </c:ext>
              </c:extLst>
            </c:dLbl>
            <c:dLbl>
              <c:idx val="3"/>
              <c:layout>
                <c:manualLayout>
                  <c:x val="1.21120334482863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6E-4725-9BB1-D7521879BEBE}"/>
                </c:ext>
              </c:extLst>
            </c:dLbl>
            <c:dLbl>
              <c:idx val="4"/>
              <c:layout>
                <c:manualLayout>
                  <c:x val="8.07468896552425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6E-4725-9BB1-D7521879BEBE}"/>
                </c:ext>
              </c:extLst>
            </c:dLbl>
            <c:dLbl>
              <c:idx val="5"/>
              <c:layout>
                <c:manualLayout>
                  <c:x val="4.03734448276212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6E-4725-9BB1-D7521879BEBE}"/>
                </c:ext>
              </c:extLst>
            </c:dLbl>
            <c:dLbl>
              <c:idx val="6"/>
              <c:layout>
                <c:manualLayout>
                  <c:x val="6.05601672414319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6E-4725-9BB1-D7521879BEBE}"/>
                </c:ext>
              </c:extLst>
            </c:dLbl>
            <c:dLbl>
              <c:idx val="9"/>
              <c:layout>
                <c:manualLayout>
                  <c:x val="6.0560167241431925E-3"/>
                  <c:y val="-1.341243267109731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6E-4725-9BB1-D7521879B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21'!$D$32:$O$32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21'!$D$35:$M$35</c:f>
              <c:numCache>
                <c:formatCode>0.0%</c:formatCode>
                <c:ptCount val="10"/>
                <c:pt idx="0">
                  <c:v>0.10561795463532485</c:v>
                </c:pt>
                <c:pt idx="1">
                  <c:v>6.8710200565739871E-2</c:v>
                </c:pt>
                <c:pt idx="2">
                  <c:v>7.2714618679196416E-2</c:v>
                </c:pt>
                <c:pt idx="3">
                  <c:v>8.4394239322953896E-2</c:v>
                </c:pt>
                <c:pt idx="4">
                  <c:v>9.4509912645405106E-2</c:v>
                </c:pt>
                <c:pt idx="5">
                  <c:v>8.6211588221456512E-2</c:v>
                </c:pt>
                <c:pt idx="6">
                  <c:v>7.6370940851611085E-2</c:v>
                </c:pt>
                <c:pt idx="7">
                  <c:v>7.9419532008582538E-2</c:v>
                </c:pt>
                <c:pt idx="8">
                  <c:v>7.7621993791049726E-2</c:v>
                </c:pt>
                <c:pt idx="9">
                  <c:v>5.8009501334077646E-2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E-4725-9BB1-D7521879BE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912960"/>
        <c:axId val="219484160"/>
      </c:barChart>
      <c:catAx>
        <c:axId val="1479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484160"/>
        <c:crosses val="autoZero"/>
        <c:auto val="1"/>
        <c:lblAlgn val="ctr"/>
        <c:lblOffset val="100"/>
        <c:noMultiLvlLbl val="0"/>
      </c:catAx>
      <c:valAx>
        <c:axId val="219484160"/>
        <c:scaling>
          <c:orientation val="minMax"/>
          <c:max val="0.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79129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 i="0" baseline="0">
                <a:effectLst/>
              </a:rPr>
              <a:t>% Ejecución Acumulada  2019 - 2020 - 2021</a:t>
            </a:r>
            <a:endParaRPr lang="es-CL" sz="1000">
              <a:effectLst/>
            </a:endParaRPr>
          </a:p>
        </c:rich>
      </c:tx>
      <c:layout>
        <c:manualLayout>
          <c:xMode val="edge"/>
          <c:yMode val="edge"/>
          <c:x val="0.30808112324492981"/>
          <c:y val="4.48807788051994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21'!$C$26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21'!$D$26:$O$26</c:f>
              <c:numCache>
                <c:formatCode>0.0%</c:formatCode>
                <c:ptCount val="12"/>
                <c:pt idx="0">
                  <c:v>0.14173455713243191</c:v>
                </c:pt>
                <c:pt idx="1">
                  <c:v>0.16809918043233985</c:v>
                </c:pt>
                <c:pt idx="2">
                  <c:v>0.26653305862701659</c:v>
                </c:pt>
                <c:pt idx="3">
                  <c:v>0.37754740694656347</c:v>
                </c:pt>
                <c:pt idx="4">
                  <c:v>0.42877713084491809</c:v>
                </c:pt>
                <c:pt idx="5">
                  <c:v>0.48655661597238709</c:v>
                </c:pt>
                <c:pt idx="6">
                  <c:v>0.55035810061647039</c:v>
                </c:pt>
                <c:pt idx="7">
                  <c:v>0.63897870235337106</c:v>
                </c:pt>
                <c:pt idx="8">
                  <c:v>0.69173509617061735</c:v>
                </c:pt>
                <c:pt idx="9">
                  <c:v>0.74214419210016525</c:v>
                </c:pt>
                <c:pt idx="10">
                  <c:v>0.87022861357971271</c:v>
                </c:pt>
                <c:pt idx="11">
                  <c:v>0.97861926818656408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2C-4911-840D-1D1BEFA017A7}"/>
            </c:ext>
          </c:extLst>
        </c:ser>
        <c:ser>
          <c:idx val="0"/>
          <c:order val="1"/>
          <c:tx>
            <c:strRef>
              <c:f>'Partida 21'!$C$27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21'!$D$25:$O$25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21'!$D$27:$O$27</c:f>
              <c:numCache>
                <c:formatCode>0.0%</c:formatCode>
                <c:ptCount val="12"/>
                <c:pt idx="0">
                  <c:v>5.1202352557555356E-2</c:v>
                </c:pt>
                <c:pt idx="1">
                  <c:v>0.14956426516803251</c:v>
                </c:pt>
                <c:pt idx="2">
                  <c:v>0.25351168392428625</c:v>
                </c:pt>
                <c:pt idx="3">
                  <c:v>0.3686002240432758</c:v>
                </c:pt>
                <c:pt idx="4">
                  <c:v>0.4081326282775149</c:v>
                </c:pt>
                <c:pt idx="5">
                  <c:v>0.4808975900235119</c:v>
                </c:pt>
                <c:pt idx="6">
                  <c:v>0.39544549731199929</c:v>
                </c:pt>
                <c:pt idx="7">
                  <c:v>0.43836495415073456</c:v>
                </c:pt>
                <c:pt idx="8">
                  <c:v>0.48246498159720663</c:v>
                </c:pt>
                <c:pt idx="9">
                  <c:v>0.59711683943279947</c:v>
                </c:pt>
                <c:pt idx="10">
                  <c:v>0.7420726133695188</c:v>
                </c:pt>
                <c:pt idx="11">
                  <c:v>0.98071207509815472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2C-4911-840D-1D1BEFA017A7}"/>
            </c:ext>
          </c:extLst>
        </c:ser>
        <c:ser>
          <c:idx val="1"/>
          <c:order val="2"/>
          <c:tx>
            <c:strRef>
              <c:f>'Partida 21'!$C$28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F12C-4911-840D-1D1BEFA017A7}"/>
              </c:ext>
            </c:extLst>
          </c:dPt>
          <c:dLbls>
            <c:dLbl>
              <c:idx val="0"/>
              <c:layout>
                <c:manualLayout>
                  <c:x val="-2.7722317569285532E-2"/>
                  <c:y val="6.570591474781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2C-4911-840D-1D1BEFA017A7}"/>
                </c:ext>
              </c:extLst>
            </c:dLbl>
            <c:dLbl>
              <c:idx val="1"/>
              <c:layout>
                <c:manualLayout>
                  <c:x val="-3.1944126620900112E-2"/>
                  <c:y val="3.974522043490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2C-4911-840D-1D1BEFA017A7}"/>
                </c:ext>
              </c:extLst>
            </c:dLbl>
            <c:dLbl>
              <c:idx val="2"/>
              <c:layout>
                <c:manualLayout>
                  <c:x val="-4.2035024154589373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2C-4911-840D-1D1BEFA017A7}"/>
                </c:ext>
              </c:extLst>
            </c:dLbl>
            <c:dLbl>
              <c:idx val="3"/>
              <c:layout>
                <c:manualLayout>
                  <c:x val="-3.3058415967454867E-2"/>
                  <c:y val="4.3895728634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2C-4911-840D-1D1BEFA017A7}"/>
                </c:ext>
              </c:extLst>
            </c:dLbl>
            <c:dLbl>
              <c:idx val="4"/>
              <c:layout>
                <c:manualLayout>
                  <c:x val="-3.4309051614543604E-2"/>
                  <c:y val="2.56058417034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2C-4911-840D-1D1BEFA017A7}"/>
                </c:ext>
              </c:extLst>
            </c:dLbl>
            <c:dLbl>
              <c:idx val="5"/>
              <c:layout>
                <c:manualLayout>
                  <c:x val="-4.1354087210780571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2C-4911-840D-1D1BEFA017A7}"/>
                </c:ext>
              </c:extLst>
            </c:dLbl>
            <c:dLbl>
              <c:idx val="6"/>
              <c:layout>
                <c:manualLayout>
                  <c:x val="-2.9121164846593939E-2"/>
                  <c:y val="4.02377512483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2C-4911-840D-1D1BEFA017A7}"/>
                </c:ext>
              </c:extLst>
            </c:dLbl>
            <c:dLbl>
              <c:idx val="7"/>
              <c:layout>
                <c:manualLayout>
                  <c:x val="-3.7441497659906474E-2"/>
                  <c:y val="4.02377512483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2C-4911-840D-1D1BEFA017A7}"/>
                </c:ext>
              </c:extLst>
            </c:dLbl>
            <c:dLbl>
              <c:idx val="8"/>
              <c:layout>
                <c:manualLayout>
                  <c:x val="-3.1185031185031187E-2"/>
                  <c:y val="4.066541070609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2C-4911-840D-1D1BEFA017A7}"/>
                </c:ext>
              </c:extLst>
            </c:dLbl>
            <c:dLbl>
              <c:idx val="9"/>
              <c:layout>
                <c:manualLayout>
                  <c:x val="-3.1185005085176711E-2"/>
                  <c:y val="1.883426309325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2C-4911-840D-1D1BEFA017A7}"/>
                </c:ext>
              </c:extLst>
            </c:dLbl>
            <c:dLbl>
              <c:idx val="10"/>
              <c:layout>
                <c:manualLayout>
                  <c:x val="-2.098652428171879E-2"/>
                  <c:y val="1.463190954484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2C-4911-840D-1D1BEFA017A7}"/>
                </c:ext>
              </c:extLst>
            </c:dLbl>
            <c:dLbl>
              <c:idx val="11"/>
              <c:layout>
                <c:manualLayout>
                  <c:x val="-1.6640605136028625E-2"/>
                  <c:y val="2.194786431726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2C-4911-840D-1D1BEFA01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21'!$D$25:$O$25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21'!$D$28:$M$28</c:f>
              <c:numCache>
                <c:formatCode>0.0%</c:formatCode>
                <c:ptCount val="10"/>
                <c:pt idx="0">
                  <c:v>0.10561795463532485</c:v>
                </c:pt>
                <c:pt idx="1">
                  <c:v>0.17416044379263856</c:v>
                </c:pt>
                <c:pt idx="2">
                  <c:v>0.23340493284582653</c:v>
                </c:pt>
                <c:pt idx="3">
                  <c:v>0.3177991721687804</c:v>
                </c:pt>
                <c:pt idx="4">
                  <c:v>0.39931810205801449</c:v>
                </c:pt>
                <c:pt idx="5">
                  <c:v>0.48511592718250446</c:v>
                </c:pt>
                <c:pt idx="6">
                  <c:v>0.55865822565990597</c:v>
                </c:pt>
                <c:pt idx="7">
                  <c:v>0.62825044379820083</c:v>
                </c:pt>
                <c:pt idx="8">
                  <c:v>0.70483263391507189</c:v>
                </c:pt>
                <c:pt idx="9">
                  <c:v>0.71839284340586174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12C-4911-840D-1D1BEFA01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611904"/>
        <c:axId val="219613440"/>
      </c:lineChart>
      <c:catAx>
        <c:axId val="2196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3440"/>
        <c:crosses val="autoZero"/>
        <c:auto val="1"/>
        <c:lblAlgn val="ctr"/>
        <c:lblOffset val="100"/>
        <c:noMultiLvlLbl val="0"/>
      </c:catAx>
      <c:valAx>
        <c:axId val="219613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9611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29-12-2021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30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23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787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08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68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4912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317790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29-12-2021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24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97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29-12-2021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7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29-12-2021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87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29-12-2021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644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29-12-2021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0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5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7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4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992888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OCTUBRE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21: 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noviembre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65171" y="1124745"/>
            <a:ext cx="8011999" cy="562870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621F824-C89E-4122-AD39-1339A525B12B}"/>
              </a:ext>
            </a:extLst>
          </p:cNvPr>
          <p:cNvSpPr txBox="1">
            <a:spLocks/>
          </p:cNvSpPr>
          <p:nvPr/>
        </p:nvSpPr>
        <p:spPr>
          <a:xfrm>
            <a:off x="533624" y="1725129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6D9FC8-B638-467C-9347-04F6518CF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21044"/>
              </p:ext>
            </p:extLst>
          </p:nvPr>
        </p:nvGraphicFramePr>
        <p:xfrm>
          <a:off x="565168" y="2040816"/>
          <a:ext cx="8024938" cy="3353966"/>
        </p:xfrm>
        <a:graphic>
          <a:graphicData uri="http://schemas.openxmlformats.org/drawingml/2006/table">
            <a:tbl>
              <a:tblPr/>
              <a:tblGrid>
                <a:gridCol w="268933">
                  <a:extLst>
                    <a:ext uri="{9D8B030D-6E8A-4147-A177-3AD203B41FA5}">
                      <a16:colId xmlns:a16="http://schemas.microsoft.com/office/drawing/2014/main" val="3324982731"/>
                    </a:ext>
                  </a:extLst>
                </a:gridCol>
                <a:gridCol w="268933">
                  <a:extLst>
                    <a:ext uri="{9D8B030D-6E8A-4147-A177-3AD203B41FA5}">
                      <a16:colId xmlns:a16="http://schemas.microsoft.com/office/drawing/2014/main" val="1493115896"/>
                    </a:ext>
                  </a:extLst>
                </a:gridCol>
                <a:gridCol w="268933">
                  <a:extLst>
                    <a:ext uri="{9D8B030D-6E8A-4147-A177-3AD203B41FA5}">
                      <a16:colId xmlns:a16="http://schemas.microsoft.com/office/drawing/2014/main" val="3270694434"/>
                    </a:ext>
                  </a:extLst>
                </a:gridCol>
                <a:gridCol w="3033555">
                  <a:extLst>
                    <a:ext uri="{9D8B030D-6E8A-4147-A177-3AD203B41FA5}">
                      <a16:colId xmlns:a16="http://schemas.microsoft.com/office/drawing/2014/main" val="1014707848"/>
                    </a:ext>
                  </a:extLst>
                </a:gridCol>
                <a:gridCol w="720738">
                  <a:extLst>
                    <a:ext uri="{9D8B030D-6E8A-4147-A177-3AD203B41FA5}">
                      <a16:colId xmlns:a16="http://schemas.microsoft.com/office/drawing/2014/main" val="1553745242"/>
                    </a:ext>
                  </a:extLst>
                </a:gridCol>
                <a:gridCol w="720738">
                  <a:extLst>
                    <a:ext uri="{9D8B030D-6E8A-4147-A177-3AD203B41FA5}">
                      <a16:colId xmlns:a16="http://schemas.microsoft.com/office/drawing/2014/main" val="1843047857"/>
                    </a:ext>
                  </a:extLst>
                </a:gridCol>
                <a:gridCol w="720738">
                  <a:extLst>
                    <a:ext uri="{9D8B030D-6E8A-4147-A177-3AD203B41FA5}">
                      <a16:colId xmlns:a16="http://schemas.microsoft.com/office/drawing/2014/main" val="3627038237"/>
                    </a:ext>
                  </a:extLst>
                </a:gridCol>
                <a:gridCol w="720738">
                  <a:extLst>
                    <a:ext uri="{9D8B030D-6E8A-4147-A177-3AD203B41FA5}">
                      <a16:colId xmlns:a16="http://schemas.microsoft.com/office/drawing/2014/main" val="2947748678"/>
                    </a:ext>
                  </a:extLst>
                </a:gridCol>
                <a:gridCol w="656195">
                  <a:extLst>
                    <a:ext uri="{9D8B030D-6E8A-4147-A177-3AD203B41FA5}">
                      <a16:colId xmlns:a16="http://schemas.microsoft.com/office/drawing/2014/main" val="3059478327"/>
                    </a:ext>
                  </a:extLst>
                </a:gridCol>
                <a:gridCol w="645437">
                  <a:extLst>
                    <a:ext uri="{9D8B030D-6E8A-4147-A177-3AD203B41FA5}">
                      <a16:colId xmlns:a16="http://schemas.microsoft.com/office/drawing/2014/main" val="10895220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929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374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222.887.968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252.660.339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29.772.371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178.395.616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5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222.886.968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224.427.086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1.540.118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154.243.119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2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45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PRODEMU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430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74.649.823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84.252.582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9.602.759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80.593.837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514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- JUNAEB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1.072.683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1.072.684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75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Ayudas Técnicas - SENADIS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1.767.223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1.767.223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937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- JUNAEB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4.212.824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2.106.412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38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16.383.729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16.383.729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16.383.730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67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 - Subsecretaría de Educación Parvularia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21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Proempleo - Subsecretaría del Trabajo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3.787.784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029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Media - JUNAEB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77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Empleo a la Mujer, Ley N° 20.595 - SENCE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44.906.400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54.509.159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9.602.759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54.509.159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23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147.522.658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139.460.017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-8.062.641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72.934.795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47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Bonificación Ley N° 20.595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87.000.816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80.880.311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-6.120.505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50.448.456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94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Chile Solidario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1.985.736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69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Identificación Chile Solidario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90483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Bonos Art. 2° Transitorio, Ley N° 19.949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14.320.010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03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Integral al Adulto Mayor Chile Solidario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9.091.148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9.091.148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813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Personas en Situación de Calle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5.030.457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-1.722.741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2.317.303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5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Familias para el Autoconsumo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47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(Ley N° 20.595)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1.843.620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712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545361" y="1169064"/>
            <a:ext cx="803562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05:  INGRESO ÉTICO FAMILIAR Y SISTEMA CHILE SOLIDARIO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01024" y="1687614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00666DB-95DF-41BB-8914-FE8A7392E315}"/>
              </a:ext>
            </a:extLst>
          </p:cNvPr>
          <p:cNvSpPr txBox="1">
            <a:spLocks/>
          </p:cNvSpPr>
          <p:nvPr/>
        </p:nvSpPr>
        <p:spPr>
          <a:xfrm>
            <a:off x="500054" y="1797080"/>
            <a:ext cx="8080932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C70E69-ABD6-49FB-94E8-61EF5E1C3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64399"/>
              </p:ext>
            </p:extLst>
          </p:nvPr>
        </p:nvGraphicFramePr>
        <p:xfrm>
          <a:off x="545361" y="2146118"/>
          <a:ext cx="8035627" cy="1750176"/>
        </p:xfrm>
        <a:graphic>
          <a:graphicData uri="http://schemas.openxmlformats.org/drawingml/2006/table">
            <a:tbl>
              <a:tblPr/>
              <a:tblGrid>
                <a:gridCol w="269291">
                  <a:extLst>
                    <a:ext uri="{9D8B030D-6E8A-4147-A177-3AD203B41FA5}">
                      <a16:colId xmlns:a16="http://schemas.microsoft.com/office/drawing/2014/main" val="4002042134"/>
                    </a:ext>
                  </a:extLst>
                </a:gridCol>
                <a:gridCol w="269291">
                  <a:extLst>
                    <a:ext uri="{9D8B030D-6E8A-4147-A177-3AD203B41FA5}">
                      <a16:colId xmlns:a16="http://schemas.microsoft.com/office/drawing/2014/main" val="3043428748"/>
                    </a:ext>
                  </a:extLst>
                </a:gridCol>
                <a:gridCol w="269291">
                  <a:extLst>
                    <a:ext uri="{9D8B030D-6E8A-4147-A177-3AD203B41FA5}">
                      <a16:colId xmlns:a16="http://schemas.microsoft.com/office/drawing/2014/main" val="3788719417"/>
                    </a:ext>
                  </a:extLst>
                </a:gridCol>
                <a:gridCol w="3037596">
                  <a:extLst>
                    <a:ext uri="{9D8B030D-6E8A-4147-A177-3AD203B41FA5}">
                      <a16:colId xmlns:a16="http://schemas.microsoft.com/office/drawing/2014/main" val="3551768146"/>
                    </a:ext>
                  </a:extLst>
                </a:gridCol>
                <a:gridCol w="721698">
                  <a:extLst>
                    <a:ext uri="{9D8B030D-6E8A-4147-A177-3AD203B41FA5}">
                      <a16:colId xmlns:a16="http://schemas.microsoft.com/office/drawing/2014/main" val="2214687025"/>
                    </a:ext>
                  </a:extLst>
                </a:gridCol>
                <a:gridCol w="721698">
                  <a:extLst>
                    <a:ext uri="{9D8B030D-6E8A-4147-A177-3AD203B41FA5}">
                      <a16:colId xmlns:a16="http://schemas.microsoft.com/office/drawing/2014/main" val="3887059541"/>
                    </a:ext>
                  </a:extLst>
                </a:gridCol>
                <a:gridCol w="721698">
                  <a:extLst>
                    <a:ext uri="{9D8B030D-6E8A-4147-A177-3AD203B41FA5}">
                      <a16:colId xmlns:a16="http://schemas.microsoft.com/office/drawing/2014/main" val="2561385766"/>
                    </a:ext>
                  </a:extLst>
                </a:gridCol>
                <a:gridCol w="721698">
                  <a:extLst>
                    <a:ext uri="{9D8B030D-6E8A-4147-A177-3AD203B41FA5}">
                      <a16:colId xmlns:a16="http://schemas.microsoft.com/office/drawing/2014/main" val="104181458"/>
                    </a:ext>
                  </a:extLst>
                </a:gridCol>
                <a:gridCol w="657069">
                  <a:extLst>
                    <a:ext uri="{9D8B030D-6E8A-4147-A177-3AD203B41FA5}">
                      <a16:colId xmlns:a16="http://schemas.microsoft.com/office/drawing/2014/main" val="3123541981"/>
                    </a:ext>
                  </a:extLst>
                </a:gridCol>
                <a:gridCol w="646297">
                  <a:extLst>
                    <a:ext uri="{9D8B030D-6E8A-4147-A177-3AD203B41FA5}">
                      <a16:colId xmlns:a16="http://schemas.microsoft.com/office/drawing/2014/main" val="4024501315"/>
                    </a:ext>
                  </a:extLst>
                </a:gridCol>
              </a:tblGrid>
              <a:tr h="1255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51360"/>
                  </a:ext>
                </a:extLst>
              </a:tr>
              <a:tr h="3296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54007"/>
                  </a:ext>
                </a:extLst>
              </a:tr>
              <a:tr h="251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Niños(as) y Adolescentes con un Adulto Significativo Privado de Libertad (Ley N° 20.595)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5.827.283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364483"/>
                  </a:ext>
                </a:extLst>
              </a:tr>
              <a:tr h="164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para Niños(as) con Cuidadores Principales Temporeras(os)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9328"/>
                  </a:ext>
                </a:extLst>
              </a:tr>
              <a:tr h="251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Generación de Microemprendimiento Indígena Urbano Chile Solidario - CONADI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08641"/>
                  </a:ext>
                </a:extLst>
              </a:tr>
              <a:tr h="125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415913"/>
                  </a:ext>
                </a:extLst>
              </a:tr>
              <a:tr h="125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56329"/>
                  </a:ext>
                </a:extLst>
              </a:tr>
              <a:tr h="125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23.924.303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2392430,3%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48626"/>
                  </a:ext>
                </a:extLst>
              </a:tr>
              <a:tr h="125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24.031.825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23.924.303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2392430,3%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97398"/>
                  </a:ext>
                </a:extLst>
              </a:tr>
              <a:tr h="1255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10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01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1717" y="1148980"/>
            <a:ext cx="807465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02. PROGRAMA 01:  FONDO DE SOLIDARIDAD E INVERSIÓN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8B584F60-3A47-4FEF-9E9F-524A91DCB05C}"/>
              </a:ext>
            </a:extLst>
          </p:cNvPr>
          <p:cNvSpPr txBox="1">
            <a:spLocks/>
          </p:cNvSpPr>
          <p:nvPr/>
        </p:nvSpPr>
        <p:spPr>
          <a:xfrm>
            <a:off x="452062" y="1764963"/>
            <a:ext cx="8118403" cy="313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A88089-6540-4367-9BE7-5CE131244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386085"/>
              </p:ext>
            </p:extLst>
          </p:nvPr>
        </p:nvGraphicFramePr>
        <p:xfrm>
          <a:off x="501717" y="2078909"/>
          <a:ext cx="8062568" cy="3358117"/>
        </p:xfrm>
        <a:graphic>
          <a:graphicData uri="http://schemas.openxmlformats.org/drawingml/2006/table">
            <a:tbl>
              <a:tblPr/>
              <a:tblGrid>
                <a:gridCol w="270194">
                  <a:extLst>
                    <a:ext uri="{9D8B030D-6E8A-4147-A177-3AD203B41FA5}">
                      <a16:colId xmlns:a16="http://schemas.microsoft.com/office/drawing/2014/main" val="3284664800"/>
                    </a:ext>
                  </a:extLst>
                </a:gridCol>
                <a:gridCol w="270194">
                  <a:extLst>
                    <a:ext uri="{9D8B030D-6E8A-4147-A177-3AD203B41FA5}">
                      <a16:colId xmlns:a16="http://schemas.microsoft.com/office/drawing/2014/main" val="2289136636"/>
                    </a:ext>
                  </a:extLst>
                </a:gridCol>
                <a:gridCol w="270194">
                  <a:extLst>
                    <a:ext uri="{9D8B030D-6E8A-4147-A177-3AD203B41FA5}">
                      <a16:colId xmlns:a16="http://schemas.microsoft.com/office/drawing/2014/main" val="2681069892"/>
                    </a:ext>
                  </a:extLst>
                </a:gridCol>
                <a:gridCol w="3047779">
                  <a:extLst>
                    <a:ext uri="{9D8B030D-6E8A-4147-A177-3AD203B41FA5}">
                      <a16:colId xmlns:a16="http://schemas.microsoft.com/office/drawing/2014/main" val="2372335738"/>
                    </a:ext>
                  </a:extLst>
                </a:gridCol>
                <a:gridCol w="724118">
                  <a:extLst>
                    <a:ext uri="{9D8B030D-6E8A-4147-A177-3AD203B41FA5}">
                      <a16:colId xmlns:a16="http://schemas.microsoft.com/office/drawing/2014/main" val="915894714"/>
                    </a:ext>
                  </a:extLst>
                </a:gridCol>
                <a:gridCol w="724118">
                  <a:extLst>
                    <a:ext uri="{9D8B030D-6E8A-4147-A177-3AD203B41FA5}">
                      <a16:colId xmlns:a16="http://schemas.microsoft.com/office/drawing/2014/main" val="648693935"/>
                    </a:ext>
                  </a:extLst>
                </a:gridCol>
                <a:gridCol w="724118">
                  <a:extLst>
                    <a:ext uri="{9D8B030D-6E8A-4147-A177-3AD203B41FA5}">
                      <a16:colId xmlns:a16="http://schemas.microsoft.com/office/drawing/2014/main" val="2819788543"/>
                    </a:ext>
                  </a:extLst>
                </a:gridCol>
                <a:gridCol w="724118">
                  <a:extLst>
                    <a:ext uri="{9D8B030D-6E8A-4147-A177-3AD203B41FA5}">
                      <a16:colId xmlns:a16="http://schemas.microsoft.com/office/drawing/2014/main" val="4225349125"/>
                    </a:ext>
                  </a:extLst>
                </a:gridCol>
                <a:gridCol w="659271">
                  <a:extLst>
                    <a:ext uri="{9D8B030D-6E8A-4147-A177-3AD203B41FA5}">
                      <a16:colId xmlns:a16="http://schemas.microsoft.com/office/drawing/2014/main" val="1763571413"/>
                    </a:ext>
                  </a:extLst>
                </a:gridCol>
                <a:gridCol w="648464">
                  <a:extLst>
                    <a:ext uri="{9D8B030D-6E8A-4147-A177-3AD203B41FA5}">
                      <a16:colId xmlns:a16="http://schemas.microsoft.com/office/drawing/2014/main" val="151109715"/>
                    </a:ext>
                  </a:extLst>
                </a:gridCol>
              </a:tblGrid>
              <a:tr h="1273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862975"/>
                  </a:ext>
                </a:extLst>
              </a:tr>
              <a:tr h="3899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84592"/>
                  </a:ext>
                </a:extLst>
              </a:tr>
              <a:tr h="167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85.657.694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76.803.030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439998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18.032.187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15.528.523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24477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1.745.601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83980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25.603.107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24.984.609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-618.498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23.391.200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36704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01523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 FOSIS - Compromiso País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0950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24.755.351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24.136.853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-618.498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22.785.226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97206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Acompañamiento Familiar Integral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23.251.990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-165.912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22.001.459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13594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Eje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17587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202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438526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37.918.004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38.145.667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34.766.773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096624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37.023.547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37.251.210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34.025.442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82606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Emprendimiento y Microfinanzas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31.015.869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31.015.869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28.423.372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5228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Social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5.054.957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69135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Empleabilidad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39105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Financiera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441.471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45533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860159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Acción Local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89225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9280390,0%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343698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9280390,0%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80964"/>
                  </a:ext>
                </a:extLst>
              </a:tr>
              <a:tr h="1273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9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7185" y="1196752"/>
            <a:ext cx="7985258" cy="56067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02. PROGRAMA 02:  APOYO A ORGANIZACIONES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449DF461-F268-4197-8E33-32B510BAB298}"/>
              </a:ext>
            </a:extLst>
          </p:cNvPr>
          <p:cNvSpPr txBox="1">
            <a:spLocks/>
          </p:cNvSpPr>
          <p:nvPr/>
        </p:nvSpPr>
        <p:spPr>
          <a:xfrm>
            <a:off x="563278" y="1849753"/>
            <a:ext cx="8017443" cy="278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DF25E96-9906-43BE-A550-F84DC2A50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53099"/>
              </p:ext>
            </p:extLst>
          </p:nvPr>
        </p:nvGraphicFramePr>
        <p:xfrm>
          <a:off x="546192" y="2127926"/>
          <a:ext cx="7986251" cy="1342141"/>
        </p:xfrm>
        <a:graphic>
          <a:graphicData uri="http://schemas.openxmlformats.org/drawingml/2006/table">
            <a:tbl>
              <a:tblPr/>
              <a:tblGrid>
                <a:gridCol w="267636">
                  <a:extLst>
                    <a:ext uri="{9D8B030D-6E8A-4147-A177-3AD203B41FA5}">
                      <a16:colId xmlns:a16="http://schemas.microsoft.com/office/drawing/2014/main" val="3719342920"/>
                    </a:ext>
                  </a:extLst>
                </a:gridCol>
                <a:gridCol w="267636">
                  <a:extLst>
                    <a:ext uri="{9D8B030D-6E8A-4147-A177-3AD203B41FA5}">
                      <a16:colId xmlns:a16="http://schemas.microsoft.com/office/drawing/2014/main" val="584883343"/>
                    </a:ext>
                  </a:extLst>
                </a:gridCol>
                <a:gridCol w="267636">
                  <a:extLst>
                    <a:ext uri="{9D8B030D-6E8A-4147-A177-3AD203B41FA5}">
                      <a16:colId xmlns:a16="http://schemas.microsoft.com/office/drawing/2014/main" val="987524096"/>
                    </a:ext>
                  </a:extLst>
                </a:gridCol>
                <a:gridCol w="3018930">
                  <a:extLst>
                    <a:ext uri="{9D8B030D-6E8A-4147-A177-3AD203B41FA5}">
                      <a16:colId xmlns:a16="http://schemas.microsoft.com/office/drawing/2014/main" val="1785650626"/>
                    </a:ext>
                  </a:extLst>
                </a:gridCol>
                <a:gridCol w="717264">
                  <a:extLst>
                    <a:ext uri="{9D8B030D-6E8A-4147-A177-3AD203B41FA5}">
                      <a16:colId xmlns:a16="http://schemas.microsoft.com/office/drawing/2014/main" val="3226047293"/>
                    </a:ext>
                  </a:extLst>
                </a:gridCol>
                <a:gridCol w="717264">
                  <a:extLst>
                    <a:ext uri="{9D8B030D-6E8A-4147-A177-3AD203B41FA5}">
                      <a16:colId xmlns:a16="http://schemas.microsoft.com/office/drawing/2014/main" val="3598799741"/>
                    </a:ext>
                  </a:extLst>
                </a:gridCol>
                <a:gridCol w="717264">
                  <a:extLst>
                    <a:ext uri="{9D8B030D-6E8A-4147-A177-3AD203B41FA5}">
                      <a16:colId xmlns:a16="http://schemas.microsoft.com/office/drawing/2014/main" val="1054942330"/>
                    </a:ext>
                  </a:extLst>
                </a:gridCol>
                <a:gridCol w="717264">
                  <a:extLst>
                    <a:ext uri="{9D8B030D-6E8A-4147-A177-3AD203B41FA5}">
                      <a16:colId xmlns:a16="http://schemas.microsoft.com/office/drawing/2014/main" val="3917642927"/>
                    </a:ext>
                  </a:extLst>
                </a:gridCol>
                <a:gridCol w="653031">
                  <a:extLst>
                    <a:ext uri="{9D8B030D-6E8A-4147-A177-3AD203B41FA5}">
                      <a16:colId xmlns:a16="http://schemas.microsoft.com/office/drawing/2014/main" val="4075881277"/>
                    </a:ext>
                  </a:extLst>
                </a:gridCol>
                <a:gridCol w="642326">
                  <a:extLst>
                    <a:ext uri="{9D8B030D-6E8A-4147-A177-3AD203B41FA5}">
                      <a16:colId xmlns:a16="http://schemas.microsoft.com/office/drawing/2014/main" val="3565055918"/>
                    </a:ext>
                  </a:extLst>
                </a:gridCol>
              </a:tblGrid>
              <a:tr h="129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639363"/>
                  </a:ext>
                </a:extLst>
              </a:tr>
              <a:tr h="3961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57584"/>
                  </a:ext>
                </a:extLst>
              </a:tr>
              <a:tr h="1697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752477"/>
                  </a:ext>
                </a:extLst>
              </a:tr>
              <a:tr h="129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4195"/>
                  </a:ext>
                </a:extLst>
              </a:tr>
              <a:tr h="129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797547"/>
                  </a:ext>
                </a:extLst>
              </a:tr>
              <a:tr h="129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496296"/>
                  </a:ext>
                </a:extLst>
              </a:tr>
              <a:tr h="129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60682"/>
                  </a:ext>
                </a:extLst>
              </a:tr>
              <a:tr h="129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Organizaciones Productivas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1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32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113" y="1124744"/>
            <a:ext cx="7986762" cy="56067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05. PROGRAMA 01:  INSTITUTO NACIONAL DE LA JUVENTUD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64C02CEF-6D0C-46E5-A8A2-8BD23EE56E20}"/>
              </a:ext>
            </a:extLst>
          </p:cNvPr>
          <p:cNvSpPr txBox="1">
            <a:spLocks/>
          </p:cNvSpPr>
          <p:nvPr/>
        </p:nvSpPr>
        <p:spPr>
          <a:xfrm>
            <a:off x="580658" y="1759859"/>
            <a:ext cx="8069112" cy="228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62B6B3-7582-40B8-BDDC-85E5B720B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71599"/>
              </p:ext>
            </p:extLst>
          </p:nvPr>
        </p:nvGraphicFramePr>
        <p:xfrm>
          <a:off x="571109" y="2063280"/>
          <a:ext cx="7986761" cy="2840640"/>
        </p:xfrm>
        <a:graphic>
          <a:graphicData uri="http://schemas.openxmlformats.org/drawingml/2006/table">
            <a:tbl>
              <a:tblPr/>
              <a:tblGrid>
                <a:gridCol w="265782">
                  <a:extLst>
                    <a:ext uri="{9D8B030D-6E8A-4147-A177-3AD203B41FA5}">
                      <a16:colId xmlns:a16="http://schemas.microsoft.com/office/drawing/2014/main" val="971742362"/>
                    </a:ext>
                  </a:extLst>
                </a:gridCol>
                <a:gridCol w="265782">
                  <a:extLst>
                    <a:ext uri="{9D8B030D-6E8A-4147-A177-3AD203B41FA5}">
                      <a16:colId xmlns:a16="http://schemas.microsoft.com/office/drawing/2014/main" val="2659579130"/>
                    </a:ext>
                  </a:extLst>
                </a:gridCol>
                <a:gridCol w="265782">
                  <a:extLst>
                    <a:ext uri="{9D8B030D-6E8A-4147-A177-3AD203B41FA5}">
                      <a16:colId xmlns:a16="http://schemas.microsoft.com/office/drawing/2014/main" val="721133962"/>
                    </a:ext>
                  </a:extLst>
                </a:gridCol>
                <a:gridCol w="3053841">
                  <a:extLst>
                    <a:ext uri="{9D8B030D-6E8A-4147-A177-3AD203B41FA5}">
                      <a16:colId xmlns:a16="http://schemas.microsoft.com/office/drawing/2014/main" val="2089052535"/>
                    </a:ext>
                  </a:extLst>
                </a:gridCol>
                <a:gridCol w="712297">
                  <a:extLst>
                    <a:ext uri="{9D8B030D-6E8A-4147-A177-3AD203B41FA5}">
                      <a16:colId xmlns:a16="http://schemas.microsoft.com/office/drawing/2014/main" val="711804401"/>
                    </a:ext>
                  </a:extLst>
                </a:gridCol>
                <a:gridCol w="712297">
                  <a:extLst>
                    <a:ext uri="{9D8B030D-6E8A-4147-A177-3AD203B41FA5}">
                      <a16:colId xmlns:a16="http://schemas.microsoft.com/office/drawing/2014/main" val="679626493"/>
                    </a:ext>
                  </a:extLst>
                </a:gridCol>
                <a:gridCol w="712297">
                  <a:extLst>
                    <a:ext uri="{9D8B030D-6E8A-4147-A177-3AD203B41FA5}">
                      <a16:colId xmlns:a16="http://schemas.microsoft.com/office/drawing/2014/main" val="2103368766"/>
                    </a:ext>
                  </a:extLst>
                </a:gridCol>
                <a:gridCol w="712297">
                  <a:extLst>
                    <a:ext uri="{9D8B030D-6E8A-4147-A177-3AD203B41FA5}">
                      <a16:colId xmlns:a16="http://schemas.microsoft.com/office/drawing/2014/main" val="2151631094"/>
                    </a:ext>
                  </a:extLst>
                </a:gridCol>
                <a:gridCol w="648509">
                  <a:extLst>
                    <a:ext uri="{9D8B030D-6E8A-4147-A177-3AD203B41FA5}">
                      <a16:colId xmlns:a16="http://schemas.microsoft.com/office/drawing/2014/main" val="3190950681"/>
                    </a:ext>
                  </a:extLst>
                </a:gridCol>
                <a:gridCol w="637877">
                  <a:extLst>
                    <a:ext uri="{9D8B030D-6E8A-4147-A177-3AD203B41FA5}">
                      <a16:colId xmlns:a16="http://schemas.microsoft.com/office/drawing/2014/main" val="1755893108"/>
                    </a:ext>
                  </a:extLst>
                </a:gridCol>
              </a:tblGrid>
              <a:tr h="1269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16590"/>
                  </a:ext>
                </a:extLst>
              </a:tr>
              <a:tr h="3888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14590"/>
                  </a:ext>
                </a:extLst>
              </a:tr>
              <a:tr h="1666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7.708.934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7.979.209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270.275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6.725.568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77275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4.496.762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4.490.215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-6.547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3.534.771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18315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724.277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814.466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634.748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060070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6266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22332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2.375.074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2.246.506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05956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2.470.074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2.375.074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2.246.506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95638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Físico y Mental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597.073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597.073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555.404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60940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Vocacional y Laboral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408.729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408.729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400.768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94195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Juvenil Cívico y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1.233.116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1.230.127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1.163.384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15571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Observatorio de Juventud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231.156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139.145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-92.011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126.950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57496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33.842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022879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1205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08797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247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909175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13280,6%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619820"/>
                  </a:ext>
                </a:extLst>
              </a:tr>
              <a:tr h="126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263.612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265.612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13280,6%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41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9327" y="1139239"/>
            <a:ext cx="809499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1897" y="1759676"/>
            <a:ext cx="8094996" cy="2562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D36CA3-EAAC-4516-93A6-196367DE7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86359"/>
              </p:ext>
            </p:extLst>
          </p:nvPr>
        </p:nvGraphicFramePr>
        <p:xfrm>
          <a:off x="509327" y="2015896"/>
          <a:ext cx="8082523" cy="4369424"/>
        </p:xfrm>
        <a:graphic>
          <a:graphicData uri="http://schemas.openxmlformats.org/drawingml/2006/table">
            <a:tbl>
              <a:tblPr/>
              <a:tblGrid>
                <a:gridCol w="266223">
                  <a:extLst>
                    <a:ext uri="{9D8B030D-6E8A-4147-A177-3AD203B41FA5}">
                      <a16:colId xmlns:a16="http://schemas.microsoft.com/office/drawing/2014/main" val="1114924599"/>
                    </a:ext>
                  </a:extLst>
                </a:gridCol>
                <a:gridCol w="266223">
                  <a:extLst>
                    <a:ext uri="{9D8B030D-6E8A-4147-A177-3AD203B41FA5}">
                      <a16:colId xmlns:a16="http://schemas.microsoft.com/office/drawing/2014/main" val="592947768"/>
                    </a:ext>
                  </a:extLst>
                </a:gridCol>
                <a:gridCol w="266223">
                  <a:extLst>
                    <a:ext uri="{9D8B030D-6E8A-4147-A177-3AD203B41FA5}">
                      <a16:colId xmlns:a16="http://schemas.microsoft.com/office/drawing/2014/main" val="1942847743"/>
                    </a:ext>
                  </a:extLst>
                </a:gridCol>
                <a:gridCol w="3141428">
                  <a:extLst>
                    <a:ext uri="{9D8B030D-6E8A-4147-A177-3AD203B41FA5}">
                      <a16:colId xmlns:a16="http://schemas.microsoft.com/office/drawing/2014/main" val="2399487691"/>
                    </a:ext>
                  </a:extLst>
                </a:gridCol>
                <a:gridCol w="713477">
                  <a:extLst>
                    <a:ext uri="{9D8B030D-6E8A-4147-A177-3AD203B41FA5}">
                      <a16:colId xmlns:a16="http://schemas.microsoft.com/office/drawing/2014/main" val="2639046683"/>
                    </a:ext>
                  </a:extLst>
                </a:gridCol>
                <a:gridCol w="713477">
                  <a:extLst>
                    <a:ext uri="{9D8B030D-6E8A-4147-A177-3AD203B41FA5}">
                      <a16:colId xmlns:a16="http://schemas.microsoft.com/office/drawing/2014/main" val="1700883324"/>
                    </a:ext>
                  </a:extLst>
                </a:gridCol>
                <a:gridCol w="713477">
                  <a:extLst>
                    <a:ext uri="{9D8B030D-6E8A-4147-A177-3AD203B41FA5}">
                      <a16:colId xmlns:a16="http://schemas.microsoft.com/office/drawing/2014/main" val="1912164867"/>
                    </a:ext>
                  </a:extLst>
                </a:gridCol>
                <a:gridCol w="713477">
                  <a:extLst>
                    <a:ext uri="{9D8B030D-6E8A-4147-A177-3AD203B41FA5}">
                      <a16:colId xmlns:a16="http://schemas.microsoft.com/office/drawing/2014/main" val="2810075304"/>
                    </a:ext>
                  </a:extLst>
                </a:gridCol>
                <a:gridCol w="649583">
                  <a:extLst>
                    <a:ext uri="{9D8B030D-6E8A-4147-A177-3AD203B41FA5}">
                      <a16:colId xmlns:a16="http://schemas.microsoft.com/office/drawing/2014/main" val="3913280424"/>
                    </a:ext>
                  </a:extLst>
                </a:gridCol>
                <a:gridCol w="638935">
                  <a:extLst>
                    <a:ext uri="{9D8B030D-6E8A-4147-A177-3AD203B41FA5}">
                      <a16:colId xmlns:a16="http://schemas.microsoft.com/office/drawing/2014/main" val="3549095004"/>
                    </a:ext>
                  </a:extLst>
                </a:gridCol>
              </a:tblGrid>
              <a:tr h="118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88" marR="7388" marT="7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763984"/>
                  </a:ext>
                </a:extLst>
              </a:tr>
              <a:tr h="363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500440"/>
                  </a:ext>
                </a:extLst>
              </a:tr>
              <a:tr h="1557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114.569.365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147.209.033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32.639.668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99.875.720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90675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11.246.469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11.471.909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225.440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9.732.833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6379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1.396.888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1.380.262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-16.626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1.159.028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6626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16.939.494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16.791.209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-148.285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12.810.339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71598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9.849.931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9.836.646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-13.285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6.365.036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50212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Indígena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6.330.995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6.330.995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4.203.641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950336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Cultura y Educación Indígena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2.063.179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2.063.179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1.305.898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346215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Protección del Medio Ambiente y Recursos Naturales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61.213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61.213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2822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 a los Pueblos Indígenas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989.852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976.567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-13.285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448.910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98330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 y Pueblos Indígenas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404.692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404.692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383.694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94014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5.261.686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5.126.686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-135.000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5.126.686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30840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4.301.046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4.301.046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4.301.046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93470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Bienes Nacionales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551.554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416.554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-135.000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416.554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823308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409.086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409.086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409.086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901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1.827.877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1.827.877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1.318.617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47760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Turismo y Pueblos Indígenas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796.419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796.419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342.315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70241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Protección Ambiental Indígena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202.283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72453"/>
                  </a:ext>
                </a:extLst>
              </a:tr>
              <a:tr h="1557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Instrumentos Cofinanciados de Apoyo al Fondo de Desarrollo Indígena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448.079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448.079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392.923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952888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Cultura y Educación  Indígena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381.096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381.096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381.096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90033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72159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314.873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33658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41.014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01528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41.014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303739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80.908.423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80.908.423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39.920.177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31308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71.317.927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71.317.927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30.404.071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8646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Tierras y Aguas Indígenas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63.128.404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63.128.404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24.785.576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809076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Asociados de Administración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947.314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947.314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761.991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13271"/>
                  </a:ext>
                </a:extLst>
              </a:tr>
              <a:tr h="133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Chile Indígena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7.242.209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7.242.209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4.856.504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23610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82635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3.884.906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120059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5.631.200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65304"/>
                  </a:ext>
                </a:extLst>
              </a:tr>
              <a:tr h="118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Fondo de Tierras y Aguas Indígenas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5.705.590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5.631.200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388" marR="7388" marT="73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79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5184" y="1210655"/>
            <a:ext cx="802725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06. PROGRAMA 01:  CORPORACIÓN NACIONAL DE DESARROLLO INDÍGENA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184" y="1838097"/>
            <a:ext cx="8027255" cy="289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985800-FE74-4CA0-9447-4E53F3AAF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63503"/>
              </p:ext>
            </p:extLst>
          </p:nvPr>
        </p:nvGraphicFramePr>
        <p:xfrm>
          <a:off x="504014" y="2194942"/>
          <a:ext cx="8027255" cy="992852"/>
        </p:xfrm>
        <a:graphic>
          <a:graphicData uri="http://schemas.openxmlformats.org/drawingml/2006/table">
            <a:tbl>
              <a:tblPr/>
              <a:tblGrid>
                <a:gridCol w="264403">
                  <a:extLst>
                    <a:ext uri="{9D8B030D-6E8A-4147-A177-3AD203B41FA5}">
                      <a16:colId xmlns:a16="http://schemas.microsoft.com/office/drawing/2014/main" val="1291884195"/>
                    </a:ext>
                  </a:extLst>
                </a:gridCol>
                <a:gridCol w="264403">
                  <a:extLst>
                    <a:ext uri="{9D8B030D-6E8A-4147-A177-3AD203B41FA5}">
                      <a16:colId xmlns:a16="http://schemas.microsoft.com/office/drawing/2014/main" val="2940559158"/>
                    </a:ext>
                  </a:extLst>
                </a:gridCol>
                <a:gridCol w="264403">
                  <a:extLst>
                    <a:ext uri="{9D8B030D-6E8A-4147-A177-3AD203B41FA5}">
                      <a16:colId xmlns:a16="http://schemas.microsoft.com/office/drawing/2014/main" val="3526465379"/>
                    </a:ext>
                  </a:extLst>
                </a:gridCol>
                <a:gridCol w="3119947">
                  <a:extLst>
                    <a:ext uri="{9D8B030D-6E8A-4147-A177-3AD203B41FA5}">
                      <a16:colId xmlns:a16="http://schemas.microsoft.com/office/drawing/2014/main" val="2004157121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2565577363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2108874915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1192054772"/>
                    </a:ext>
                  </a:extLst>
                </a:gridCol>
                <a:gridCol w="708598">
                  <a:extLst>
                    <a:ext uri="{9D8B030D-6E8A-4147-A177-3AD203B41FA5}">
                      <a16:colId xmlns:a16="http://schemas.microsoft.com/office/drawing/2014/main" val="426044456"/>
                    </a:ext>
                  </a:extLst>
                </a:gridCol>
                <a:gridCol w="645141">
                  <a:extLst>
                    <a:ext uri="{9D8B030D-6E8A-4147-A177-3AD203B41FA5}">
                      <a16:colId xmlns:a16="http://schemas.microsoft.com/office/drawing/2014/main" val="352984662"/>
                    </a:ext>
                  </a:extLst>
                </a:gridCol>
                <a:gridCol w="634566">
                  <a:extLst>
                    <a:ext uri="{9D8B030D-6E8A-4147-A177-3AD203B41FA5}">
                      <a16:colId xmlns:a16="http://schemas.microsoft.com/office/drawing/2014/main" val="2751877606"/>
                    </a:ext>
                  </a:extLst>
                </a:gridCol>
              </a:tblGrid>
              <a:tr h="1200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3265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26509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4.026.698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36.290.964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32.264.266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36.212.329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641436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3.558.696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3.558.696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3.558.696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38377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466.002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466.002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387.447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554210"/>
                  </a:ext>
                </a:extLst>
              </a:tr>
              <a:tr h="1246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32.266.266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32.264.266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32.266.186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1613309,3%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34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2862" y="1115877"/>
            <a:ext cx="801618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07. PROGRAMA 01:  SERVICIO NACIONAL DE LA DISCAPACIDAD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3A875F0-0FC5-438B-A42A-35C1BDA76397}"/>
              </a:ext>
            </a:extLst>
          </p:cNvPr>
          <p:cNvSpPr txBox="1">
            <a:spLocks/>
          </p:cNvSpPr>
          <p:nvPr/>
        </p:nvSpPr>
        <p:spPr>
          <a:xfrm>
            <a:off x="490666" y="1724827"/>
            <a:ext cx="8080569" cy="313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40B9A0B-3FA5-45C8-9B11-5AE71E821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1593"/>
              </p:ext>
            </p:extLst>
          </p:nvPr>
        </p:nvGraphicFramePr>
        <p:xfrm>
          <a:off x="522862" y="1989229"/>
          <a:ext cx="8048377" cy="4367121"/>
        </p:xfrm>
        <a:graphic>
          <a:graphicData uri="http://schemas.openxmlformats.org/drawingml/2006/table">
            <a:tbl>
              <a:tblPr/>
              <a:tblGrid>
                <a:gridCol w="269718">
                  <a:extLst>
                    <a:ext uri="{9D8B030D-6E8A-4147-A177-3AD203B41FA5}">
                      <a16:colId xmlns:a16="http://schemas.microsoft.com/office/drawing/2014/main" val="145152264"/>
                    </a:ext>
                  </a:extLst>
                </a:gridCol>
                <a:gridCol w="269718">
                  <a:extLst>
                    <a:ext uri="{9D8B030D-6E8A-4147-A177-3AD203B41FA5}">
                      <a16:colId xmlns:a16="http://schemas.microsoft.com/office/drawing/2014/main" val="3322671693"/>
                    </a:ext>
                  </a:extLst>
                </a:gridCol>
                <a:gridCol w="269718">
                  <a:extLst>
                    <a:ext uri="{9D8B030D-6E8A-4147-A177-3AD203B41FA5}">
                      <a16:colId xmlns:a16="http://schemas.microsoft.com/office/drawing/2014/main" val="512077519"/>
                    </a:ext>
                  </a:extLst>
                </a:gridCol>
                <a:gridCol w="3042414">
                  <a:extLst>
                    <a:ext uri="{9D8B030D-6E8A-4147-A177-3AD203B41FA5}">
                      <a16:colId xmlns:a16="http://schemas.microsoft.com/office/drawing/2014/main" val="2992820758"/>
                    </a:ext>
                  </a:extLst>
                </a:gridCol>
                <a:gridCol w="722844">
                  <a:extLst>
                    <a:ext uri="{9D8B030D-6E8A-4147-A177-3AD203B41FA5}">
                      <a16:colId xmlns:a16="http://schemas.microsoft.com/office/drawing/2014/main" val="2884222992"/>
                    </a:ext>
                  </a:extLst>
                </a:gridCol>
                <a:gridCol w="722844">
                  <a:extLst>
                    <a:ext uri="{9D8B030D-6E8A-4147-A177-3AD203B41FA5}">
                      <a16:colId xmlns:a16="http://schemas.microsoft.com/office/drawing/2014/main" val="1410199797"/>
                    </a:ext>
                  </a:extLst>
                </a:gridCol>
                <a:gridCol w="722844">
                  <a:extLst>
                    <a:ext uri="{9D8B030D-6E8A-4147-A177-3AD203B41FA5}">
                      <a16:colId xmlns:a16="http://schemas.microsoft.com/office/drawing/2014/main" val="4177280580"/>
                    </a:ext>
                  </a:extLst>
                </a:gridCol>
                <a:gridCol w="722844">
                  <a:extLst>
                    <a:ext uri="{9D8B030D-6E8A-4147-A177-3AD203B41FA5}">
                      <a16:colId xmlns:a16="http://schemas.microsoft.com/office/drawing/2014/main" val="3477838558"/>
                    </a:ext>
                  </a:extLst>
                </a:gridCol>
                <a:gridCol w="658111">
                  <a:extLst>
                    <a:ext uri="{9D8B030D-6E8A-4147-A177-3AD203B41FA5}">
                      <a16:colId xmlns:a16="http://schemas.microsoft.com/office/drawing/2014/main" val="1041567116"/>
                    </a:ext>
                  </a:extLst>
                </a:gridCol>
                <a:gridCol w="647322">
                  <a:extLst>
                    <a:ext uri="{9D8B030D-6E8A-4147-A177-3AD203B41FA5}">
                      <a16:colId xmlns:a16="http://schemas.microsoft.com/office/drawing/2014/main" val="3547568639"/>
                    </a:ext>
                  </a:extLst>
                </a:gridCol>
              </a:tblGrid>
              <a:tr h="2308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18" marR="7718" marT="77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86976"/>
                  </a:ext>
                </a:extLst>
              </a:tr>
              <a:tr h="379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96932"/>
                  </a:ext>
                </a:extLst>
              </a:tr>
              <a:tr h="1626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29.220.013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33.636.247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4.416.234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24.155.279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52575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5.478.156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5.485.405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4.653.858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827301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1.064.120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1.051.454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-12.666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522.000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6612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15.525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21.599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983286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15.514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21.599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778964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43374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22.601.907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22.849.907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14.487.734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694051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22.593.685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22.841.685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14.479.512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159908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20.422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9.246.004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9.494.004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248.000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3.291.926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97437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Ayuda al Niño Limitado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981.369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981.369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981.369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48349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Atención Temprana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904.448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904.448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873.533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50815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la Justicia de las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363.199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363.199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363.199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90681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Inclusiva Territorial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471.994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471.994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97448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Organizaciones Inclusivas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59.089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59.089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38669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Tránsito a la Vida Independiente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2.075.379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2.075.379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1.970.335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26904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Adultos con Discapacidad en Residencias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8.392.791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8.392.791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6.844.342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98936"/>
                  </a:ext>
                </a:extLst>
              </a:tr>
              <a:tr h="247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Cumplimiento a la Ley de Inserción Laboral de Personas en situación de discapacidad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99.412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99.412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66751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86807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CEDDIS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8.222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787644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240.431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87238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240.431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363788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08752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20.718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584945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33.920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9297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78446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59.305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58.724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43877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4.174.631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4.173.631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417501,9%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56936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4.174.631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4.173.631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4.175.019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417501,9%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55869"/>
                  </a:ext>
                </a:extLst>
              </a:tr>
              <a:tr h="123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18" marR="7718" marT="77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18" marR="7718" marT="77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2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1749" y="1158546"/>
            <a:ext cx="796722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MAYOR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03154" y="1802540"/>
            <a:ext cx="7965817" cy="2249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AFB5DA-6665-4D47-BC90-727A34FC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92642"/>
              </p:ext>
            </p:extLst>
          </p:nvPr>
        </p:nvGraphicFramePr>
        <p:xfrm>
          <a:off x="603154" y="2111200"/>
          <a:ext cx="7965817" cy="4005071"/>
        </p:xfrm>
        <a:graphic>
          <a:graphicData uri="http://schemas.openxmlformats.org/drawingml/2006/table">
            <a:tbl>
              <a:tblPr/>
              <a:tblGrid>
                <a:gridCol w="266951">
                  <a:extLst>
                    <a:ext uri="{9D8B030D-6E8A-4147-A177-3AD203B41FA5}">
                      <a16:colId xmlns:a16="http://schemas.microsoft.com/office/drawing/2014/main" val="618354835"/>
                    </a:ext>
                  </a:extLst>
                </a:gridCol>
                <a:gridCol w="266951">
                  <a:extLst>
                    <a:ext uri="{9D8B030D-6E8A-4147-A177-3AD203B41FA5}">
                      <a16:colId xmlns:a16="http://schemas.microsoft.com/office/drawing/2014/main" val="3115550447"/>
                    </a:ext>
                  </a:extLst>
                </a:gridCol>
                <a:gridCol w="266951">
                  <a:extLst>
                    <a:ext uri="{9D8B030D-6E8A-4147-A177-3AD203B41FA5}">
                      <a16:colId xmlns:a16="http://schemas.microsoft.com/office/drawing/2014/main" val="1986213094"/>
                    </a:ext>
                  </a:extLst>
                </a:gridCol>
                <a:gridCol w="3011206">
                  <a:extLst>
                    <a:ext uri="{9D8B030D-6E8A-4147-A177-3AD203B41FA5}">
                      <a16:colId xmlns:a16="http://schemas.microsoft.com/office/drawing/2014/main" val="484097268"/>
                    </a:ext>
                  </a:extLst>
                </a:gridCol>
                <a:gridCol w="715429">
                  <a:extLst>
                    <a:ext uri="{9D8B030D-6E8A-4147-A177-3AD203B41FA5}">
                      <a16:colId xmlns:a16="http://schemas.microsoft.com/office/drawing/2014/main" val="810290536"/>
                    </a:ext>
                  </a:extLst>
                </a:gridCol>
                <a:gridCol w="715429">
                  <a:extLst>
                    <a:ext uri="{9D8B030D-6E8A-4147-A177-3AD203B41FA5}">
                      <a16:colId xmlns:a16="http://schemas.microsoft.com/office/drawing/2014/main" val="105484677"/>
                    </a:ext>
                  </a:extLst>
                </a:gridCol>
                <a:gridCol w="715429">
                  <a:extLst>
                    <a:ext uri="{9D8B030D-6E8A-4147-A177-3AD203B41FA5}">
                      <a16:colId xmlns:a16="http://schemas.microsoft.com/office/drawing/2014/main" val="606989251"/>
                    </a:ext>
                  </a:extLst>
                </a:gridCol>
                <a:gridCol w="715429">
                  <a:extLst>
                    <a:ext uri="{9D8B030D-6E8A-4147-A177-3AD203B41FA5}">
                      <a16:colId xmlns:a16="http://schemas.microsoft.com/office/drawing/2014/main" val="4246987580"/>
                    </a:ext>
                  </a:extLst>
                </a:gridCol>
                <a:gridCol w="651360">
                  <a:extLst>
                    <a:ext uri="{9D8B030D-6E8A-4147-A177-3AD203B41FA5}">
                      <a16:colId xmlns:a16="http://schemas.microsoft.com/office/drawing/2014/main" val="3274997494"/>
                    </a:ext>
                  </a:extLst>
                </a:gridCol>
                <a:gridCol w="640682">
                  <a:extLst>
                    <a:ext uri="{9D8B030D-6E8A-4147-A177-3AD203B41FA5}">
                      <a16:colId xmlns:a16="http://schemas.microsoft.com/office/drawing/2014/main" val="3893759326"/>
                    </a:ext>
                  </a:extLst>
                </a:gridCol>
              </a:tblGrid>
              <a:tr h="127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168779"/>
                  </a:ext>
                </a:extLst>
              </a:tr>
              <a:tr h="390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32308"/>
                  </a:ext>
                </a:extLst>
              </a:tr>
              <a:tr h="1672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41.903.386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57.079.225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15.175.839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46.564.097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02643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6.370.402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6.489.584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5.469.169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595626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983.504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17973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33.602.465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38.608.562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5.006.097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29.735.579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56324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44529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Protección a la Ancianidad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388975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31.911.842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36.917.939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5.006.097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28.045.015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60397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Nacional del Adulto Mayor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5.108.996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8.140.856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5.173.663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463818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Escuelas de Formación para Dirigentes Mayores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2094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Establecimientos de Larga Estadía para Adultos Mayores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9.714.525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9.551.933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7.876.746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27039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Buen Trato al Adulto Mayor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104.752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967954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Condominios de Viviendas Tuteladas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992.326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-134.739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977960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Envejecimiento Activo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2.333.892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1.256.240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5530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Subsidio ELEAM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8.135.740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8.097.291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6.272.999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35630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Cuidados Domiciliarios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1.479.960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21639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Centros Diurnos del Adulto Mayor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5.490.506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5.490.506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4.887.967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66039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de Mayores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7859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Comunas Amigables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392611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52571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Iberoamericana de Seguridad Social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299760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6.052.423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6.052.423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444010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7276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53126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45074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724713"/>
                  </a:ext>
                </a:extLst>
              </a:tr>
              <a:tr h="1353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851405"/>
                  </a:ext>
                </a:extLst>
              </a:tr>
              <a:tr h="1273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580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4734" y="1140133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08. PROGRAMA 01:  SERVICIO NACIONAL DEL ADULTO MAYOR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734" y="1795184"/>
            <a:ext cx="7886701" cy="1936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0F734E-88C9-40AC-9729-077E5C0EE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28260"/>
              </p:ext>
            </p:extLst>
          </p:nvPr>
        </p:nvGraphicFramePr>
        <p:xfrm>
          <a:off x="554733" y="2078710"/>
          <a:ext cx="7886701" cy="114177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314787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307549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481711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552807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805881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81407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724426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12348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6614126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169522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035186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12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0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07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3.795.575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3.794.575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3.776.177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377617,7%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544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3.795.575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3.794.575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3.776.177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377617,7%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808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3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6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102" y="1105725"/>
            <a:ext cx="814922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10001EA-2C44-4899-8247-871C66D30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597024"/>
              </p:ext>
            </p:extLst>
          </p:nvPr>
        </p:nvGraphicFramePr>
        <p:xfrm>
          <a:off x="542134" y="1974711"/>
          <a:ext cx="3944049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594317-D3C6-40BE-B9FC-A00888CBC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341898"/>
              </p:ext>
            </p:extLst>
          </p:nvPr>
        </p:nvGraphicFramePr>
        <p:xfrm>
          <a:off x="4627539" y="1991313"/>
          <a:ext cx="4004518" cy="24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309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5808" y="1124744"/>
            <a:ext cx="7996716" cy="5562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09. PROGRAMA 01:  SUBSECRETARÍA DE EVALUACIÓN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924D701-30F3-4216-8613-28C1B7C50C72}"/>
              </a:ext>
            </a:extLst>
          </p:cNvPr>
          <p:cNvSpPr txBox="1">
            <a:spLocks/>
          </p:cNvSpPr>
          <p:nvPr/>
        </p:nvSpPr>
        <p:spPr>
          <a:xfrm>
            <a:off x="528903" y="1714379"/>
            <a:ext cx="8010526" cy="2384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A293AF-79EA-4987-89D0-E9CF0B31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54087"/>
              </p:ext>
            </p:extLst>
          </p:nvPr>
        </p:nvGraphicFramePr>
        <p:xfrm>
          <a:off x="535808" y="2018306"/>
          <a:ext cx="8010527" cy="3359407"/>
        </p:xfrm>
        <a:graphic>
          <a:graphicData uri="http://schemas.openxmlformats.org/drawingml/2006/table">
            <a:tbl>
              <a:tblPr/>
              <a:tblGrid>
                <a:gridCol w="268450">
                  <a:extLst>
                    <a:ext uri="{9D8B030D-6E8A-4147-A177-3AD203B41FA5}">
                      <a16:colId xmlns:a16="http://schemas.microsoft.com/office/drawing/2014/main" val="764409308"/>
                    </a:ext>
                  </a:extLst>
                </a:gridCol>
                <a:gridCol w="268450">
                  <a:extLst>
                    <a:ext uri="{9D8B030D-6E8A-4147-A177-3AD203B41FA5}">
                      <a16:colId xmlns:a16="http://schemas.microsoft.com/office/drawing/2014/main" val="3686967195"/>
                    </a:ext>
                  </a:extLst>
                </a:gridCol>
                <a:gridCol w="268450">
                  <a:extLst>
                    <a:ext uri="{9D8B030D-6E8A-4147-A177-3AD203B41FA5}">
                      <a16:colId xmlns:a16="http://schemas.microsoft.com/office/drawing/2014/main" val="4032273415"/>
                    </a:ext>
                  </a:extLst>
                </a:gridCol>
                <a:gridCol w="3028107">
                  <a:extLst>
                    <a:ext uri="{9D8B030D-6E8A-4147-A177-3AD203B41FA5}">
                      <a16:colId xmlns:a16="http://schemas.microsoft.com/office/drawing/2014/main" val="3201508484"/>
                    </a:ext>
                  </a:extLst>
                </a:gridCol>
                <a:gridCol w="719444">
                  <a:extLst>
                    <a:ext uri="{9D8B030D-6E8A-4147-A177-3AD203B41FA5}">
                      <a16:colId xmlns:a16="http://schemas.microsoft.com/office/drawing/2014/main" val="665827270"/>
                    </a:ext>
                  </a:extLst>
                </a:gridCol>
                <a:gridCol w="719444">
                  <a:extLst>
                    <a:ext uri="{9D8B030D-6E8A-4147-A177-3AD203B41FA5}">
                      <a16:colId xmlns:a16="http://schemas.microsoft.com/office/drawing/2014/main" val="3108093187"/>
                    </a:ext>
                  </a:extLst>
                </a:gridCol>
                <a:gridCol w="719444">
                  <a:extLst>
                    <a:ext uri="{9D8B030D-6E8A-4147-A177-3AD203B41FA5}">
                      <a16:colId xmlns:a16="http://schemas.microsoft.com/office/drawing/2014/main" val="1724708108"/>
                    </a:ext>
                  </a:extLst>
                </a:gridCol>
                <a:gridCol w="719444">
                  <a:extLst>
                    <a:ext uri="{9D8B030D-6E8A-4147-A177-3AD203B41FA5}">
                      <a16:colId xmlns:a16="http://schemas.microsoft.com/office/drawing/2014/main" val="2003130580"/>
                    </a:ext>
                  </a:extLst>
                </a:gridCol>
                <a:gridCol w="655016">
                  <a:extLst>
                    <a:ext uri="{9D8B030D-6E8A-4147-A177-3AD203B41FA5}">
                      <a16:colId xmlns:a16="http://schemas.microsoft.com/office/drawing/2014/main" val="505149905"/>
                    </a:ext>
                  </a:extLst>
                </a:gridCol>
                <a:gridCol w="644278">
                  <a:extLst>
                    <a:ext uri="{9D8B030D-6E8A-4147-A177-3AD203B41FA5}">
                      <a16:colId xmlns:a16="http://schemas.microsoft.com/office/drawing/2014/main" val="3434514627"/>
                    </a:ext>
                  </a:extLst>
                </a:gridCol>
              </a:tblGrid>
              <a:tr h="1273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093812"/>
                  </a:ext>
                </a:extLst>
              </a:tr>
              <a:tr h="390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284703"/>
                  </a:ext>
                </a:extLst>
              </a:tr>
              <a:tr h="1671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21.688.801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23.449.679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16.801.010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26059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9.167.641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9.427.949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8.296.533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286210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4.336.641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4.081.919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-254.722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1.633.288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69649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563902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97066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7.526.411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7.526.411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4.784.239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05300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5.271.933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5.271.933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70936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para la Superación de la Pobreza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5.271.922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5.271.922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60418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19.885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106635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73638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Colaboración INE Encuesta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88388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1.506.753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59240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Casen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1.506.753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27646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51473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687352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35336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24716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58456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561.612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86840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31263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1.488.300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251530"/>
                  </a:ext>
                </a:extLst>
              </a:tr>
              <a:tr h="127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315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5351" y="1145417"/>
            <a:ext cx="798469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01:  SUBSECRETARÍA DE LA NIÑEZ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D1133A9D-1876-4296-BCD6-7BCA609129F5}"/>
              </a:ext>
            </a:extLst>
          </p:cNvPr>
          <p:cNvSpPr txBox="1">
            <a:spLocks/>
          </p:cNvSpPr>
          <p:nvPr/>
        </p:nvSpPr>
        <p:spPr>
          <a:xfrm>
            <a:off x="535351" y="1762298"/>
            <a:ext cx="7984695" cy="2567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B6FCCB-CF8A-4C53-B849-341A01977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20484"/>
              </p:ext>
            </p:extLst>
          </p:nvPr>
        </p:nvGraphicFramePr>
        <p:xfrm>
          <a:off x="535350" y="2105763"/>
          <a:ext cx="7984694" cy="2643618"/>
        </p:xfrm>
        <a:graphic>
          <a:graphicData uri="http://schemas.openxmlformats.org/drawingml/2006/table">
            <a:tbl>
              <a:tblPr/>
              <a:tblGrid>
                <a:gridCol w="267584">
                  <a:extLst>
                    <a:ext uri="{9D8B030D-6E8A-4147-A177-3AD203B41FA5}">
                      <a16:colId xmlns:a16="http://schemas.microsoft.com/office/drawing/2014/main" val="3181007028"/>
                    </a:ext>
                  </a:extLst>
                </a:gridCol>
                <a:gridCol w="267584">
                  <a:extLst>
                    <a:ext uri="{9D8B030D-6E8A-4147-A177-3AD203B41FA5}">
                      <a16:colId xmlns:a16="http://schemas.microsoft.com/office/drawing/2014/main" val="681393618"/>
                    </a:ext>
                  </a:extLst>
                </a:gridCol>
                <a:gridCol w="267584">
                  <a:extLst>
                    <a:ext uri="{9D8B030D-6E8A-4147-A177-3AD203B41FA5}">
                      <a16:colId xmlns:a16="http://schemas.microsoft.com/office/drawing/2014/main" val="1512880355"/>
                    </a:ext>
                  </a:extLst>
                </a:gridCol>
                <a:gridCol w="3018342">
                  <a:extLst>
                    <a:ext uri="{9D8B030D-6E8A-4147-A177-3AD203B41FA5}">
                      <a16:colId xmlns:a16="http://schemas.microsoft.com/office/drawing/2014/main" val="4160835829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3110309039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2506117371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3027363345"/>
                    </a:ext>
                  </a:extLst>
                </a:gridCol>
                <a:gridCol w="717124">
                  <a:extLst>
                    <a:ext uri="{9D8B030D-6E8A-4147-A177-3AD203B41FA5}">
                      <a16:colId xmlns:a16="http://schemas.microsoft.com/office/drawing/2014/main" val="2805703727"/>
                    </a:ext>
                  </a:extLst>
                </a:gridCol>
                <a:gridCol w="652904">
                  <a:extLst>
                    <a:ext uri="{9D8B030D-6E8A-4147-A177-3AD203B41FA5}">
                      <a16:colId xmlns:a16="http://schemas.microsoft.com/office/drawing/2014/main" val="603211485"/>
                    </a:ext>
                  </a:extLst>
                </a:gridCol>
                <a:gridCol w="642200">
                  <a:extLst>
                    <a:ext uri="{9D8B030D-6E8A-4147-A177-3AD203B41FA5}">
                      <a16:colId xmlns:a16="http://schemas.microsoft.com/office/drawing/2014/main" val="1707293448"/>
                    </a:ext>
                  </a:extLst>
                </a:gridCol>
              </a:tblGrid>
              <a:tr h="1297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977424"/>
                  </a:ext>
                </a:extLst>
              </a:tr>
              <a:tr h="3973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59734"/>
                  </a:ext>
                </a:extLst>
              </a:tr>
              <a:tr h="1702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6.001.950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6.475.333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3.704.134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61382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1.438.227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1.526.342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560374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295.597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48761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95804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3.548.506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683630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Piloto Oficina Local de la Niñez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1.975.230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521003"/>
                  </a:ext>
                </a:extLst>
              </a:tr>
              <a:tr h="2594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Acompañamiento Proyecto de Ley Servicio de Protección de la Niñez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414.783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3628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Niños, Niñas y Adolescentes en Situación de Calle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1.158.493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05625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44333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297432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36302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210395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5791540,0%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13126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5791540,0%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2243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9550" y="1163072"/>
            <a:ext cx="80648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10. PROGRAMA 02:  SISTEMA DE PROTECCIÓN INTEGRAL A LA INFANCIA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0" y="1803592"/>
            <a:ext cx="8064898" cy="257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874EBE-8110-403D-A860-8442E3FAE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00369"/>
              </p:ext>
            </p:extLst>
          </p:nvPr>
        </p:nvGraphicFramePr>
        <p:xfrm>
          <a:off x="539551" y="2103265"/>
          <a:ext cx="8064898" cy="3031349"/>
        </p:xfrm>
        <a:graphic>
          <a:graphicData uri="http://schemas.openxmlformats.org/drawingml/2006/table">
            <a:tbl>
              <a:tblPr/>
              <a:tblGrid>
                <a:gridCol w="264944">
                  <a:extLst>
                    <a:ext uri="{9D8B030D-6E8A-4147-A177-3AD203B41FA5}">
                      <a16:colId xmlns:a16="http://schemas.microsoft.com/office/drawing/2014/main" val="154367188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1528058179"/>
                    </a:ext>
                  </a:extLst>
                </a:gridCol>
                <a:gridCol w="264944">
                  <a:extLst>
                    <a:ext uri="{9D8B030D-6E8A-4147-A177-3AD203B41FA5}">
                      <a16:colId xmlns:a16="http://schemas.microsoft.com/office/drawing/2014/main" val="3912873819"/>
                    </a:ext>
                  </a:extLst>
                </a:gridCol>
                <a:gridCol w="3147536">
                  <a:extLst>
                    <a:ext uri="{9D8B030D-6E8A-4147-A177-3AD203B41FA5}">
                      <a16:colId xmlns:a16="http://schemas.microsoft.com/office/drawing/2014/main" val="2591900984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1029868467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4026558833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1778495485"/>
                    </a:ext>
                  </a:extLst>
                </a:gridCol>
                <a:gridCol w="710050">
                  <a:extLst>
                    <a:ext uri="{9D8B030D-6E8A-4147-A177-3AD203B41FA5}">
                      <a16:colId xmlns:a16="http://schemas.microsoft.com/office/drawing/2014/main" val="2244070688"/>
                    </a:ext>
                  </a:extLst>
                </a:gridCol>
                <a:gridCol w="646464">
                  <a:extLst>
                    <a:ext uri="{9D8B030D-6E8A-4147-A177-3AD203B41FA5}">
                      <a16:colId xmlns:a16="http://schemas.microsoft.com/office/drawing/2014/main" val="118181844"/>
                    </a:ext>
                  </a:extLst>
                </a:gridCol>
                <a:gridCol w="635866">
                  <a:extLst>
                    <a:ext uri="{9D8B030D-6E8A-4147-A177-3AD203B41FA5}">
                      <a16:colId xmlns:a16="http://schemas.microsoft.com/office/drawing/2014/main" val="246722344"/>
                    </a:ext>
                  </a:extLst>
                </a:gridCol>
              </a:tblGrid>
              <a:tr h="124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82495"/>
                  </a:ext>
                </a:extLst>
              </a:tr>
              <a:tr h="380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0794"/>
                  </a:ext>
                </a:extLst>
              </a:tr>
              <a:tr h="1632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49.726.961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54.360.675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4.633.714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41.937.364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0288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49.726.461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49.790.522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37.601.266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63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201.175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1084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Fono Infancia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201.175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151.175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1687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35.467.628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35.267.628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27.858.186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96144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Desarrollo Biopsicosocial - Ministerio de Salud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20.448.745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20.448.745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20.448.744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5457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Recién Nacido - Ministerio de Salud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15.018.883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14.818.883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7.409.442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3217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14.057.658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14.371.719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314.061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9.591.905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3521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Intervenciones de Apoyo al Desarrollo Infantil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3.124.872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3.124.872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1.670.416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96787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de Iniciativas para la Infancia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483.349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683.349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7024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Fortalecimiento Municipal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3.514.304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3.514.304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2.939.913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042787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Diagnóstico de Vulnerabilidad en Pre-escolares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102.374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52460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Educativo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2.870.350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2.676.902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-193.448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815.323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24896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Salud Mental Infantil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3.490.598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3.490.598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3.335.598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03948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Aprendizaje Integral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296.470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38553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Ayudas Técnicas Chile Crece Contigo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471.811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471.811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98211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80712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233.992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72340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4.336.161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4.335.661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4.336.098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867219,6%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301299"/>
                  </a:ext>
                </a:extLst>
              </a:tr>
              <a:tr h="124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4.336.161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4.335.661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4.336.098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867219,6%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58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8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5667" y="1124744"/>
            <a:ext cx="80648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11. PROGRAMA 01:  SISTEMA NACIONAL DE PROTECCIÓN ESPECIALIZADA A LA NIÑEZ Y ADOLESCENCIA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4446" y="1991407"/>
            <a:ext cx="7992889" cy="249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85ABF4-6971-4F4B-B749-1C3D527CD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73548"/>
              </p:ext>
            </p:extLst>
          </p:nvPr>
        </p:nvGraphicFramePr>
        <p:xfrm>
          <a:off x="450731" y="2305467"/>
          <a:ext cx="8056120" cy="2520285"/>
        </p:xfrm>
        <a:graphic>
          <a:graphicData uri="http://schemas.openxmlformats.org/drawingml/2006/table">
            <a:tbl>
              <a:tblPr/>
              <a:tblGrid>
                <a:gridCol w="264656">
                  <a:extLst>
                    <a:ext uri="{9D8B030D-6E8A-4147-A177-3AD203B41FA5}">
                      <a16:colId xmlns:a16="http://schemas.microsoft.com/office/drawing/2014/main" val="17181192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3214405789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1314083814"/>
                    </a:ext>
                  </a:extLst>
                </a:gridCol>
                <a:gridCol w="3144110">
                  <a:extLst>
                    <a:ext uri="{9D8B030D-6E8A-4147-A177-3AD203B41FA5}">
                      <a16:colId xmlns:a16="http://schemas.microsoft.com/office/drawing/2014/main" val="2050211844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1525937248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2879026120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2247186808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3516562564"/>
                    </a:ext>
                  </a:extLst>
                </a:gridCol>
                <a:gridCol w="645760">
                  <a:extLst>
                    <a:ext uri="{9D8B030D-6E8A-4147-A177-3AD203B41FA5}">
                      <a16:colId xmlns:a16="http://schemas.microsoft.com/office/drawing/2014/main" val="2119165337"/>
                    </a:ext>
                  </a:extLst>
                </a:gridCol>
                <a:gridCol w="635174">
                  <a:extLst>
                    <a:ext uri="{9D8B030D-6E8A-4147-A177-3AD203B41FA5}">
                      <a16:colId xmlns:a16="http://schemas.microsoft.com/office/drawing/2014/main" val="2837367934"/>
                    </a:ext>
                  </a:extLst>
                </a:gridCol>
              </a:tblGrid>
              <a:tr h="1236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176981"/>
                  </a:ext>
                </a:extLst>
              </a:tr>
              <a:tr h="3788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89929"/>
                  </a:ext>
                </a:extLst>
              </a:tr>
              <a:tr h="1623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54.491.509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54.491.509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2.774.142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04065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8.805.460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8.805.460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1.861.934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53340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6.250.604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6.250.604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720.972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71879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38.067.603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38.067.603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19996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38.067.603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38.067.603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76262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 Clínico Especializado y Seguimiento de casos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1.848.710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1.848.710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843114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Intervenciones Ambulatorias de Reparación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17.464.164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17.464.164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529875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y Vinculación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3.877.066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3.877.066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43308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Cuidado Alternativo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12.207.554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12.207.554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11283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Adopción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127.538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127.538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16880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Protección de Derechos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2.542.571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2.542.571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876560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1.367.842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1.367.842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191.236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89296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309.732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309.732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35.693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11696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645.262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645.262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131.493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91873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22.942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46981"/>
                  </a:ext>
                </a:extLst>
              </a:tr>
              <a:tr h="123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389.906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389.906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31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93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5667" y="1124744"/>
            <a:ext cx="80648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11. PROGRAMA 02:  PROGRAMA CUIDADO ALTERNATIVO DE ADMINISTRACIÓN DIRECTA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4446" y="1991407"/>
            <a:ext cx="7992889" cy="2490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9C7B38-C57E-4A5E-AE6E-1C220B782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71288"/>
              </p:ext>
            </p:extLst>
          </p:nvPr>
        </p:nvGraphicFramePr>
        <p:xfrm>
          <a:off x="454319" y="2274250"/>
          <a:ext cx="8056120" cy="1524478"/>
        </p:xfrm>
        <a:graphic>
          <a:graphicData uri="http://schemas.openxmlformats.org/drawingml/2006/table">
            <a:tbl>
              <a:tblPr/>
              <a:tblGrid>
                <a:gridCol w="264656">
                  <a:extLst>
                    <a:ext uri="{9D8B030D-6E8A-4147-A177-3AD203B41FA5}">
                      <a16:colId xmlns:a16="http://schemas.microsoft.com/office/drawing/2014/main" val="3704800988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4024192608"/>
                    </a:ext>
                  </a:extLst>
                </a:gridCol>
                <a:gridCol w="264656">
                  <a:extLst>
                    <a:ext uri="{9D8B030D-6E8A-4147-A177-3AD203B41FA5}">
                      <a16:colId xmlns:a16="http://schemas.microsoft.com/office/drawing/2014/main" val="632857175"/>
                    </a:ext>
                  </a:extLst>
                </a:gridCol>
                <a:gridCol w="3144110">
                  <a:extLst>
                    <a:ext uri="{9D8B030D-6E8A-4147-A177-3AD203B41FA5}">
                      <a16:colId xmlns:a16="http://schemas.microsoft.com/office/drawing/2014/main" val="697783851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2733674075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3414285311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376479842"/>
                    </a:ext>
                  </a:extLst>
                </a:gridCol>
                <a:gridCol w="709277">
                  <a:extLst>
                    <a:ext uri="{9D8B030D-6E8A-4147-A177-3AD203B41FA5}">
                      <a16:colId xmlns:a16="http://schemas.microsoft.com/office/drawing/2014/main" val="1777143425"/>
                    </a:ext>
                  </a:extLst>
                </a:gridCol>
                <a:gridCol w="645760">
                  <a:extLst>
                    <a:ext uri="{9D8B030D-6E8A-4147-A177-3AD203B41FA5}">
                      <a16:colId xmlns:a16="http://schemas.microsoft.com/office/drawing/2014/main" val="2251186904"/>
                    </a:ext>
                  </a:extLst>
                </a:gridCol>
                <a:gridCol w="635174">
                  <a:extLst>
                    <a:ext uri="{9D8B030D-6E8A-4147-A177-3AD203B41FA5}">
                      <a16:colId xmlns:a16="http://schemas.microsoft.com/office/drawing/2014/main" val="625233525"/>
                    </a:ext>
                  </a:extLst>
                </a:gridCol>
              </a:tblGrid>
              <a:tr h="134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73" marR="7773" marT="7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42228"/>
                  </a:ext>
                </a:extLst>
              </a:tr>
              <a:tr h="4104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202613"/>
                  </a:ext>
                </a:extLst>
              </a:tr>
              <a:tr h="175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7.329.519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7.329.519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1.217.951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923413"/>
                  </a:ext>
                </a:extLst>
              </a:tr>
              <a:tr h="134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5.689.874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5.689.874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1.217.951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157308"/>
                  </a:ext>
                </a:extLst>
              </a:tr>
              <a:tr h="134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1.446.284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1.446.284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30603"/>
                  </a:ext>
                </a:extLst>
              </a:tr>
              <a:tr h="134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25011"/>
                  </a:ext>
                </a:extLst>
              </a:tr>
              <a:tr h="134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37823"/>
                  </a:ext>
                </a:extLst>
              </a:tr>
              <a:tr h="134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3417"/>
                  </a:ext>
                </a:extLst>
              </a:tr>
              <a:tr h="134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133.361 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73" marR="7773" marT="7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73" marR="7773" marT="77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6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26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1174764"/>
            <a:ext cx="7848873" cy="560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F7BEAB2-3A71-4F7A-93E8-36F59B195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157003"/>
              </p:ext>
            </p:extLst>
          </p:nvPr>
        </p:nvGraphicFramePr>
        <p:xfrm>
          <a:off x="539552" y="2420888"/>
          <a:ext cx="7848872" cy="348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3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1139038"/>
            <a:ext cx="7704856" cy="560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A4A131C-E679-4744-A6BB-8C12A5C74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221490"/>
              </p:ext>
            </p:extLst>
          </p:nvPr>
        </p:nvGraphicFramePr>
        <p:xfrm>
          <a:off x="539552" y="2276872"/>
          <a:ext cx="7704856" cy="360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96488" y="1115680"/>
            <a:ext cx="799857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 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6488" y="1696772"/>
            <a:ext cx="811583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2E9F29-2453-40CB-98BF-F56413DF0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515393"/>
              </p:ext>
            </p:extLst>
          </p:nvPr>
        </p:nvGraphicFramePr>
        <p:xfrm>
          <a:off x="496494" y="2024934"/>
          <a:ext cx="7998565" cy="2160674"/>
        </p:xfrm>
        <a:graphic>
          <a:graphicData uri="http://schemas.openxmlformats.org/drawingml/2006/table">
            <a:tbl>
              <a:tblPr/>
              <a:tblGrid>
                <a:gridCol w="286892">
                  <a:extLst>
                    <a:ext uri="{9D8B030D-6E8A-4147-A177-3AD203B41FA5}">
                      <a16:colId xmlns:a16="http://schemas.microsoft.com/office/drawing/2014/main" val="2634701847"/>
                    </a:ext>
                  </a:extLst>
                </a:gridCol>
                <a:gridCol w="3236149">
                  <a:extLst>
                    <a:ext uri="{9D8B030D-6E8A-4147-A177-3AD203B41FA5}">
                      <a16:colId xmlns:a16="http://schemas.microsoft.com/office/drawing/2014/main" val="2748731838"/>
                    </a:ext>
                  </a:extLst>
                </a:gridCol>
                <a:gridCol w="768872">
                  <a:extLst>
                    <a:ext uri="{9D8B030D-6E8A-4147-A177-3AD203B41FA5}">
                      <a16:colId xmlns:a16="http://schemas.microsoft.com/office/drawing/2014/main" val="3398734681"/>
                    </a:ext>
                  </a:extLst>
                </a:gridCol>
                <a:gridCol w="768872">
                  <a:extLst>
                    <a:ext uri="{9D8B030D-6E8A-4147-A177-3AD203B41FA5}">
                      <a16:colId xmlns:a16="http://schemas.microsoft.com/office/drawing/2014/main" val="2546246865"/>
                    </a:ext>
                  </a:extLst>
                </a:gridCol>
                <a:gridCol w="768872">
                  <a:extLst>
                    <a:ext uri="{9D8B030D-6E8A-4147-A177-3AD203B41FA5}">
                      <a16:colId xmlns:a16="http://schemas.microsoft.com/office/drawing/2014/main" val="112319137"/>
                    </a:ext>
                  </a:extLst>
                </a:gridCol>
                <a:gridCol w="768872">
                  <a:extLst>
                    <a:ext uri="{9D8B030D-6E8A-4147-A177-3AD203B41FA5}">
                      <a16:colId xmlns:a16="http://schemas.microsoft.com/office/drawing/2014/main" val="375191827"/>
                    </a:ext>
                  </a:extLst>
                </a:gridCol>
                <a:gridCol w="700018">
                  <a:extLst>
                    <a:ext uri="{9D8B030D-6E8A-4147-A177-3AD203B41FA5}">
                      <a16:colId xmlns:a16="http://schemas.microsoft.com/office/drawing/2014/main" val="1691397274"/>
                    </a:ext>
                  </a:extLst>
                </a:gridCol>
                <a:gridCol w="700018">
                  <a:extLst>
                    <a:ext uri="{9D8B030D-6E8A-4147-A177-3AD203B41FA5}">
                      <a16:colId xmlns:a16="http://schemas.microsoft.com/office/drawing/2014/main" val="1402508653"/>
                    </a:ext>
                  </a:extLst>
                </a:gridCol>
              </a:tblGrid>
              <a:tr h="1339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92794"/>
                  </a:ext>
                </a:extLst>
              </a:tr>
              <a:tr h="410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38373"/>
                  </a:ext>
                </a:extLst>
              </a:tr>
              <a:tr h="1423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759.083.844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941.396.853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182.313.009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676.292.762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1037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79.679.012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96.726.074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17.047.062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71.922.285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221907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14.534.111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21.898.244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7.364.133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9.383.569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37957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454.152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438.616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198.490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69123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537.891.693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602.236.434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64.344.741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428.326.035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51690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11.602.479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11.602.479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6.607.341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40922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242.214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51734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1.767.135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3.725.172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1.958.037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1.507.830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950359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864.949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616.499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7887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118.826.427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121.280.090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2.453.663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75.842.650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27560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5.504.981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82.296.503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76.791.522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81.645.849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43785"/>
                  </a:ext>
                </a:extLst>
              </a:tr>
              <a:tr h="1339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6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3089" y="1134305"/>
            <a:ext cx="799226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2I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4A9ADCD-2DBA-403E-9123-FADCB754C5D8}"/>
              </a:ext>
            </a:extLst>
          </p:cNvPr>
          <p:cNvSpPr txBox="1">
            <a:spLocks/>
          </p:cNvSpPr>
          <p:nvPr/>
        </p:nvSpPr>
        <p:spPr>
          <a:xfrm>
            <a:off x="573088" y="1766558"/>
            <a:ext cx="7992263" cy="2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1BA8C6-EA61-44CD-A63A-ABE76BD72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61064"/>
              </p:ext>
            </p:extLst>
          </p:nvPr>
        </p:nvGraphicFramePr>
        <p:xfrm>
          <a:off x="568330" y="2130385"/>
          <a:ext cx="7991728" cy="3593310"/>
        </p:xfrm>
        <a:graphic>
          <a:graphicData uri="http://schemas.openxmlformats.org/drawingml/2006/table">
            <a:tbl>
              <a:tblPr/>
              <a:tblGrid>
                <a:gridCol w="277106">
                  <a:extLst>
                    <a:ext uri="{9D8B030D-6E8A-4147-A177-3AD203B41FA5}">
                      <a16:colId xmlns:a16="http://schemas.microsoft.com/office/drawing/2014/main" val="2027241272"/>
                    </a:ext>
                  </a:extLst>
                </a:gridCol>
                <a:gridCol w="277106">
                  <a:extLst>
                    <a:ext uri="{9D8B030D-6E8A-4147-A177-3AD203B41FA5}">
                      <a16:colId xmlns:a16="http://schemas.microsoft.com/office/drawing/2014/main" val="3536388657"/>
                    </a:ext>
                  </a:extLst>
                </a:gridCol>
                <a:gridCol w="3125753">
                  <a:extLst>
                    <a:ext uri="{9D8B030D-6E8A-4147-A177-3AD203B41FA5}">
                      <a16:colId xmlns:a16="http://schemas.microsoft.com/office/drawing/2014/main" val="3670958163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917276599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1827063942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3780229751"/>
                    </a:ext>
                  </a:extLst>
                </a:gridCol>
                <a:gridCol w="742643">
                  <a:extLst>
                    <a:ext uri="{9D8B030D-6E8A-4147-A177-3AD203B41FA5}">
                      <a16:colId xmlns:a16="http://schemas.microsoft.com/office/drawing/2014/main" val="3466296117"/>
                    </a:ext>
                  </a:extLst>
                </a:gridCol>
                <a:gridCol w="676138">
                  <a:extLst>
                    <a:ext uri="{9D8B030D-6E8A-4147-A177-3AD203B41FA5}">
                      <a16:colId xmlns:a16="http://schemas.microsoft.com/office/drawing/2014/main" val="518662348"/>
                    </a:ext>
                  </a:extLst>
                </a:gridCol>
                <a:gridCol w="665053">
                  <a:extLst>
                    <a:ext uri="{9D8B030D-6E8A-4147-A177-3AD203B41FA5}">
                      <a16:colId xmlns:a16="http://schemas.microsoft.com/office/drawing/2014/main" val="713990951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23212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30430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421.754.917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473.126.440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51.371.523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370.193.502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0960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Servicios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198.866.949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220.466.101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21.599.152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191.797.886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8335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Atención Ciudadana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518"/>
                  </a:ext>
                </a:extLst>
              </a:tr>
              <a:tr h="1558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Etico Familiar y Sistema Chile Solidario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222.887.968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252.660.339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29.772.371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178.395.616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73711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88.102.015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3.441.546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78.101.112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692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e Inversión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84.660.469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85.657.694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997.225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76.803.030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5122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Organizaciones Sociales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2.444.321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1.298.082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5595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la Juventud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7.708.934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7.979.209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270.275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6.725.568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7255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Corporacion Nacional De Desarrollo Indigena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114.569.365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147.209.033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32.639.668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99.875.720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40135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la Discapacidad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29.220.013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33.636.247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4.416.234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24.155.279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0804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41.903.386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57.079.225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15.175.839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46.564.097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127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Evaluación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21.688.801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23.449.679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1.760.878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16.801.010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4891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55.728.911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60.836.008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5.107.097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45.641.498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9347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Niñez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6.001.950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6.475.333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473.383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3.704.134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36819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Protección Integral a la Infancia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49.726.961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54.360.675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4.633.714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41.937.364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9129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Protección Especializada a La Niñez y Adolescencia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07677"/>
                  </a:ext>
                </a:extLst>
              </a:tr>
              <a:tr h="237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Protección Especializada a La Niñez y Adolescencia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7230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Cuidado Alternativo de Administración Directa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7.329.519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7.329.519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1.217.951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2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61060" y="1136475"/>
            <a:ext cx="78866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2I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24A9ADCD-2DBA-403E-9123-FADCB754C5D8}"/>
              </a:ext>
            </a:extLst>
          </p:cNvPr>
          <p:cNvSpPr txBox="1">
            <a:spLocks/>
          </p:cNvSpPr>
          <p:nvPr/>
        </p:nvSpPr>
        <p:spPr>
          <a:xfrm>
            <a:off x="598040" y="1742380"/>
            <a:ext cx="7992263" cy="2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284450-F214-4D56-BDE5-FF6F20FE3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6374"/>
              </p:ext>
            </p:extLst>
          </p:nvPr>
        </p:nvGraphicFramePr>
        <p:xfrm>
          <a:off x="561060" y="2068723"/>
          <a:ext cx="7886698" cy="1230586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429103893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1540410190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300264657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32613394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58702596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48030360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647016232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1276089993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852324287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617997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61160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Evaluación Social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1.863.669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2366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Evaluación Social FET – Covid –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6.219.000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1.863.669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5490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9525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Adulto Mayor FET - Covid - 19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5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4662" y="1126836"/>
            <a:ext cx="7936611" cy="5624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01:  SUBSECRETARÍA DE SERVICIOS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D0FE389-EC84-4D27-AED2-166224319592}"/>
              </a:ext>
            </a:extLst>
          </p:cNvPr>
          <p:cNvSpPr txBox="1">
            <a:spLocks/>
          </p:cNvSpPr>
          <p:nvPr/>
        </p:nvSpPr>
        <p:spPr>
          <a:xfrm>
            <a:off x="532322" y="1689326"/>
            <a:ext cx="7918952" cy="3274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305CB17-0101-462E-BE66-9BE0030AE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090833"/>
              </p:ext>
            </p:extLst>
          </p:nvPr>
        </p:nvGraphicFramePr>
        <p:xfrm>
          <a:off x="514659" y="2016732"/>
          <a:ext cx="7936614" cy="3753132"/>
        </p:xfrm>
        <a:graphic>
          <a:graphicData uri="http://schemas.openxmlformats.org/drawingml/2006/table">
            <a:tbl>
              <a:tblPr/>
              <a:tblGrid>
                <a:gridCol w="265973">
                  <a:extLst>
                    <a:ext uri="{9D8B030D-6E8A-4147-A177-3AD203B41FA5}">
                      <a16:colId xmlns:a16="http://schemas.microsoft.com/office/drawing/2014/main" val="3776721479"/>
                    </a:ext>
                  </a:extLst>
                </a:gridCol>
                <a:gridCol w="265973">
                  <a:extLst>
                    <a:ext uri="{9D8B030D-6E8A-4147-A177-3AD203B41FA5}">
                      <a16:colId xmlns:a16="http://schemas.microsoft.com/office/drawing/2014/main" val="230885544"/>
                    </a:ext>
                  </a:extLst>
                </a:gridCol>
                <a:gridCol w="265973">
                  <a:extLst>
                    <a:ext uri="{9D8B030D-6E8A-4147-A177-3AD203B41FA5}">
                      <a16:colId xmlns:a16="http://schemas.microsoft.com/office/drawing/2014/main" val="392569920"/>
                    </a:ext>
                  </a:extLst>
                </a:gridCol>
                <a:gridCol w="3000166">
                  <a:extLst>
                    <a:ext uri="{9D8B030D-6E8A-4147-A177-3AD203B41FA5}">
                      <a16:colId xmlns:a16="http://schemas.microsoft.com/office/drawing/2014/main" val="3732734025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1134516867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7625571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1071149975"/>
                    </a:ext>
                  </a:extLst>
                </a:gridCol>
                <a:gridCol w="712806">
                  <a:extLst>
                    <a:ext uri="{9D8B030D-6E8A-4147-A177-3AD203B41FA5}">
                      <a16:colId xmlns:a16="http://schemas.microsoft.com/office/drawing/2014/main" val="1373515610"/>
                    </a:ext>
                  </a:extLst>
                </a:gridCol>
                <a:gridCol w="648972">
                  <a:extLst>
                    <a:ext uri="{9D8B030D-6E8A-4147-A177-3AD203B41FA5}">
                      <a16:colId xmlns:a16="http://schemas.microsoft.com/office/drawing/2014/main" val="286426228"/>
                    </a:ext>
                  </a:extLst>
                </a:gridCol>
                <a:gridCol w="638333">
                  <a:extLst>
                    <a:ext uri="{9D8B030D-6E8A-4147-A177-3AD203B41FA5}">
                      <a16:colId xmlns:a16="http://schemas.microsoft.com/office/drawing/2014/main" val="3596695960"/>
                    </a:ext>
                  </a:extLst>
                </a:gridCol>
              </a:tblGrid>
              <a:tr h="1274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62623"/>
                  </a:ext>
                </a:extLst>
              </a:tr>
              <a:tr h="3904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0295"/>
                  </a:ext>
                </a:extLst>
              </a:tr>
              <a:tr h="1673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198.866.949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220.466.101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21.599.152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191.797.886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771064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23.449.168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24.548.803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20.315.488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61329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2.677.728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2.780.710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1.887.349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18750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1511827,3%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728621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1511827,3%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90000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171.137.252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185.305.834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14.168.582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163.125.440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14450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128.039.161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122.440.254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-5.598.907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117.943.092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27540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Ingreso Mínimo Garantizado Ley N° 21.218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126.383.863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120.784.956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-5.598.907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116.287.795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857737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de las Familias - Programa Red Telecentros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1.655.298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893381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43.091.591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62.859.080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19.767.489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45.182.348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34256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Elige Vivir Sano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1.469.064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3.569.064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2.379.254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02326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Apoyo a la Selección de Beneficios Sociales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8.812.799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3.174.143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6.199.532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19076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Apoyo, Monitoreo y Supervisión a la Gestión Territorial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629.461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1.982.461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888.610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18645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Pago Electrónico de Prestaciones Monetarias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6.314.068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4.182.228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972341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Nacional de Cuidado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6.530.100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6.959.300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6.172.773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98050"/>
                  </a:ext>
                </a:extLst>
              </a:tr>
              <a:tr h="135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Pago Cuidadores de Personas con Discapacidad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27614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Apoyo a la Atención de Salud Mental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59963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Asuntos Indígenas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08838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Voluntariado País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57543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Integral de Protección Social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44446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Noche Digna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11.066.762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20.459.627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9.392.865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4942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0161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Cuotas a Organismos Internacionales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58509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12495"/>
                  </a:ext>
                </a:extLst>
              </a:tr>
              <a:tr h="1274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5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4662" y="1124744"/>
            <a:ext cx="7886701" cy="56458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21. CAPÍTULO 01. PROGRAMA 01:  SUBSECRETARÍA DE SERVICIOS SOCIALES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DAFCA8-ED34-4B85-83E6-269D15D1A78B}"/>
              </a:ext>
            </a:extLst>
          </p:cNvPr>
          <p:cNvSpPr txBox="1">
            <a:spLocks/>
          </p:cNvSpPr>
          <p:nvPr/>
        </p:nvSpPr>
        <p:spPr>
          <a:xfrm>
            <a:off x="500054" y="1772816"/>
            <a:ext cx="7921005" cy="302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A251B5-EA32-490A-8797-30457B1EE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63871"/>
              </p:ext>
            </p:extLst>
          </p:nvPr>
        </p:nvGraphicFramePr>
        <p:xfrm>
          <a:off x="514661" y="2075253"/>
          <a:ext cx="7886701" cy="215668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615853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398415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291168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208965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251762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45699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481414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4145066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6061318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23673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551137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52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71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92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71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55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0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19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735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53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1.471.763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6.403.956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5.959.818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91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661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079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4.934.693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4.932.193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4.928.018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01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16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82198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6233</Words>
  <Application>Microsoft Office PowerPoint</Application>
  <PresentationFormat>Presentación en pantalla (4:3)</PresentationFormat>
  <Paragraphs>3595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Verdana</vt:lpstr>
      <vt:lpstr>2_Tema de Office</vt:lpstr>
      <vt:lpstr>EJECUCIÓN ACUMULADA DE GASTOS PRESUPUESTARIOS AL MES DE OCTUBRE DE 2021 PARTIDA 21:  MINISTERIO DE DESARROLLO SOCIAL</vt:lpstr>
      <vt:lpstr>EJECUCIÓN ACUMULADA DE GASTOS A OCTUBRE DE 2021  PARTIDA 21 MINISTERIO DE DESARROLLO SOCIAL</vt:lpstr>
      <vt:lpstr>Presentación de PowerPoint</vt:lpstr>
      <vt:lpstr>Presentación de PowerPoint</vt:lpstr>
      <vt:lpstr>EJECUCIÓN ACUMULADA DE GASTOS A OCTUBRE DE 2021  PARTIDA 21 MINISTERIO DE DESARROLLO SOCIAL</vt:lpstr>
      <vt:lpstr>EJECUCIÓN ACUMULADA DE GASTOS A OCTUBRE DE 2021  PARTIDA 2I RESUMEN POR CAPÍTULOS</vt:lpstr>
      <vt:lpstr>EJECUCIÓN ACUMULADA DE GASTOS A OCTUBRE DE 2021  PARTIDA 2I RESUMEN POR CAPÍTULOS FET – Covid - 19</vt:lpstr>
      <vt:lpstr>EJECUCIÓN ACUMULADA DE GASTOS A OCTUBRE DE 2021  PARTIDA 21. CAPÍTULO 01. PROGRAMA 01:  SUBSECRETARÍA DE SERVICIOS SOCIALES</vt:lpstr>
      <vt:lpstr>EJECUCIÓN ACUMULADA DE GASTOS A OCTUBRE DE 2021  PARTIDA 21. CAPÍTULO 01. PROGRAMA 01:  SUBSECRETARÍA DE SERVICIOS SOCIALES</vt:lpstr>
      <vt:lpstr>EJECUCIÓN ACUMULADA DE GASTOS A OCTUBRE DE 2021  PARTIDA 21. CAPÍTULO 01. PROGRAMA 05:  INGRESO ÉTICO FAMILIAR Y SISTEMA CHILE SOLIDARIO</vt:lpstr>
      <vt:lpstr>EJECUCIÓN ACUMULADA DE GASTOS A OCTUBRE DE 2021  PARTIDA 21. CAPÍTULO 01. PROGRAMA 05:  INGRESO ÉTICO FAMILIAR Y SISTEMA CHILE SOLIDARIO</vt:lpstr>
      <vt:lpstr>EJECUCIÓN ACUMULADA DE GASTOS A OCTUBRE DE 2021  PARTIDA 21. CAPÍTULO 02. PROGRAMA 01:  FONDO DE SOLIDARIDAD E INVERSIÓN SOCIAL</vt:lpstr>
      <vt:lpstr>EJECUCIÓN ACUMULADA DE GASTOS A OCTUBRE DE 2021  PARTIDA 21. CAPÍTULO 02. PROGRAMA 02:  APOYO A ORGANIZACIONES SOCIALES</vt:lpstr>
      <vt:lpstr>EJECUCIÓN ACUMULADA DE GASTOS A OCTUBRE DE 2021  PARTIDA 21. CAPÍTULO 05. PROGRAMA 01:  INSTITUTO NACIONAL DE LA JUVENTUD</vt:lpstr>
      <vt:lpstr>EJECUCIÓN ACUMULADA DE GASTOS A OCTUBRE DE 2021  PARTIDA 21. CAPÍTULO 06. PROGRAMA 01:  CORPORACIÓN NACIONAL DE DESARROLLO INDÍGENA</vt:lpstr>
      <vt:lpstr>EJECUCIÓN ACUMULADA DE GASTOS A OCTUBRE DE 2021  PARTIDA 21. CAPÍTULO 06. PROGRAMA 01:  CORPORACIÓN NACIONAL DE DESARROLLO INDÍGENA</vt:lpstr>
      <vt:lpstr>EJECUCIÓN ACUMULADA DE GASTOS A OCTUBRE DE 2021  PARTIDA 21. CAPÍTULO 07. PROGRAMA 01:  SERVICIO NACIONAL DE LA DISCAPACIDAD</vt:lpstr>
      <vt:lpstr>EJECUCIÓN ACUMULADA DE GASTOS A OCTUBRE DE 2021  PARTIDA 21. CAPÍTULO 08. PROGRAMA 01:  SERVICIO NACIONAL DEL ADULTO MAYOR</vt:lpstr>
      <vt:lpstr>EJECUCIÓN ACUMULADA DE GASTOS A OCTUBRE DE 2021  PARTIDA 21. CAPÍTULO 08. PROGRAMA 01:  SERVICIO NACIONAL DEL ADULTO MAYOR</vt:lpstr>
      <vt:lpstr>EJECUCIÓN ACUMULADA DE GASTOS A OCTUBRE DE 2021  PARTIDA 21. CAPÍTULO 09. PROGRAMA 01:  SUBSECRETARÍA DE EVALUACIÓN SOCIAL</vt:lpstr>
      <vt:lpstr>EJECUCIÓN ACUMULADA DE GASTOS A OCTUBRE DE 2021  PARTIDA 21. CAPÍTULO 10. PROGRAMA 01:  SUBSECRETARÍA DE LA NIÑEZ</vt:lpstr>
      <vt:lpstr>EJECUCIÓN ACUMULADA DE GASTOS A OCTUBRE DE 2021  PARTIDA 21. CAPÍTULO 10. PROGRAMA 02:  SISTEMA DE PROTECCIÓN INTEGRAL A LA INFANCIA</vt:lpstr>
      <vt:lpstr>EJECUCIÓN ACUMULADA DE GASTOS A OCTUBRE DE 2021  PARTIDA 21. CAPÍTULO 11. PROGRAMA 01:  SISTEMA NACIONAL DE PROTECCIÓN ESPECIALIZADA A LA NIÑEZ Y ADOLESCENCIA</vt:lpstr>
      <vt:lpstr>EJECUCIÓN ACUMULADA DE GASTOS A OCTUBRE DE 2021  PARTIDA 21. CAPÍTULO 11. PROGRAMA 02:  PROGRAMA CUIDADO ALTERNATIVO DE ADMINISTRACIÓN DIRECTA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391</cp:revision>
  <cp:lastPrinted>2019-10-14T14:51:48Z</cp:lastPrinted>
  <dcterms:created xsi:type="dcterms:W3CDTF">2016-06-23T13:38:47Z</dcterms:created>
  <dcterms:modified xsi:type="dcterms:W3CDTF">2021-12-29T12:14:26Z</dcterms:modified>
</cp:coreProperties>
</file>