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</a:t>
            </a:r>
            <a:r>
              <a:rPr lang="es-CL" sz="1200" b="1" baseline="0"/>
              <a:t> Presupuesto Inicial Por Subtítulos de Gastos</a:t>
            </a:r>
            <a:endParaRPr lang="es-CL" sz="1200" b="1"/>
          </a:p>
        </c:rich>
      </c:tx>
      <c:layout>
        <c:manualLayout>
          <c:xMode val="edge"/>
          <c:yMode val="edge"/>
          <c:x val="0.14176565289933554"/>
          <c:y val="2.608696545257290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CE1-4C5B-B91A-9034C31FA8A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CE1-4C5B-B91A-9034C31FA8A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CE1-4C5B-B91A-9034C31FA8A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CE1-4C5B-B91A-9034C31FA8A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20'!$C$57:$C$60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20'!$D$57:$D$60</c:f>
              <c:numCache>
                <c:formatCode>#,##0</c:formatCode>
                <c:ptCount val="4"/>
                <c:pt idx="0">
                  <c:v>13768664</c:v>
                </c:pt>
                <c:pt idx="1">
                  <c:v>3769794</c:v>
                </c:pt>
                <c:pt idx="2">
                  <c:v>656173</c:v>
                </c:pt>
                <c:pt idx="3">
                  <c:v>12624138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4CE1-4C5B-B91A-9034C31FA8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102556440407004"/>
          <c:y val="0.71295164982557702"/>
          <c:w val="0.37059909257073415"/>
          <c:h val="0.26140731590528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100"/>
              <a:t>% de Ejecución Acumulada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495473178212275"/>
          <c:y val="0.13373594318827589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'[20.xlsx]Partida 20'!$C$31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'[20.xlsx]Partida 20'!$D$30:$O$30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20'!$D$31:$O$31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8.9233468603848121E-2</c:v>
                </c:pt>
                <c:pt idx="2">
                  <c:v>0.1635945593043063</c:v>
                </c:pt>
                <c:pt idx="3">
                  <c:v>0.22269719380140737</c:v>
                </c:pt>
                <c:pt idx="4">
                  <c:v>0.30557713978094997</c:v>
                </c:pt>
                <c:pt idx="5">
                  <c:v>0.55458593538728584</c:v>
                </c:pt>
                <c:pt idx="6">
                  <c:v>0.62642012055713481</c:v>
                </c:pt>
                <c:pt idx="7">
                  <c:v>0.68324743603803995</c:v>
                </c:pt>
                <c:pt idx="8">
                  <c:v>0.82664374338106361</c:v>
                </c:pt>
                <c:pt idx="9">
                  <c:v>0.87071834279767979</c:v>
                </c:pt>
                <c:pt idx="10">
                  <c:v>0.89998952377933206</c:v>
                </c:pt>
                <c:pt idx="11">
                  <c:v>0.98771469280440993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D76-4C9A-B61D-A883597DC49C}"/>
            </c:ext>
          </c:extLst>
        </c:ser>
        <c:ser>
          <c:idx val="1"/>
          <c:order val="1"/>
          <c:tx>
            <c:strRef>
              <c:f>'[20.xlsx]Partida 20'!$C$32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'[20.xlsx]Partida 20'!$D$30:$O$30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20'!$D$32:$O$32</c:f>
              <c:numCache>
                <c:formatCode>0.0%</c:formatCode>
                <c:ptCount val="12"/>
                <c:pt idx="0">
                  <c:v>4.0267289776628801E-2</c:v>
                </c:pt>
                <c:pt idx="1">
                  <c:v>8.9936288630507691E-2</c:v>
                </c:pt>
                <c:pt idx="2">
                  <c:v>0.33617250688012512</c:v>
                </c:pt>
                <c:pt idx="3">
                  <c:v>0.39312130216098295</c:v>
                </c:pt>
                <c:pt idx="4">
                  <c:v>0.4388104815844569</c:v>
                </c:pt>
                <c:pt idx="5">
                  <c:v>0.50916931980723434</c:v>
                </c:pt>
                <c:pt idx="6">
                  <c:v>0.59826975657787729</c:v>
                </c:pt>
                <c:pt idx="7">
                  <c:v>0.77383943501742236</c:v>
                </c:pt>
                <c:pt idx="8">
                  <c:v>0.84511012091706572</c:v>
                </c:pt>
                <c:pt idx="9">
                  <c:v>0.87829466966635439</c:v>
                </c:pt>
                <c:pt idx="10">
                  <c:v>0.90317664711876644</c:v>
                </c:pt>
                <c:pt idx="11">
                  <c:v>0.98440462004715001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D76-4C9A-B61D-A883597DC49C}"/>
            </c:ext>
          </c:extLst>
        </c:ser>
        <c:ser>
          <c:idx val="2"/>
          <c:order val="2"/>
          <c:tx>
            <c:strRef>
              <c:f>'[20.xlsx]Partida 20'!$C$33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9962546816479401E-2"/>
                  <c:y val="-3.85712641812446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D76-4C9A-B61D-A883597DC49C}"/>
                </c:ext>
                <c:ext xmlns:c15="http://schemas.microsoft.com/office/drawing/2012/chart" uri="{CE6537A1-D6FC-4f65-9D91-7224C49458BB}">
                  <c15:layout>
                    <c:manualLayout>
                      <c:w val="5.9937479725146715E-2"/>
                      <c:h val="6.3278747275449632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4.9937578027465693E-2"/>
                  <c:y val="-6.0000006749157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4893882646691676E-2"/>
                  <c:y val="-0.11571433777922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9962546816479446E-2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2459425717852687E-2"/>
                  <c:y val="-4.7142862445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7440699126092382E-2"/>
                  <c:y val="-6.42857215169540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7453183520599342E-2"/>
                  <c:y val="-8.57142953559387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CF5-4112-BB13-8F6EC4BCAF8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9950062421972625E-2"/>
                  <c:y val="-8.14286080668652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3DD-4A9D-A3FD-BE4A43FB0B0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4981273408239792E-2"/>
                  <c:y val="-7.2857175638774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3DD-4A9D-A3FD-BE4A43FB0B0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9937578027465668E-3"/>
                  <c:y val="-4.2857162140455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3DD-4A9D-A3FD-BE4A43FB0B0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'[20.xlsx]Partida 20'!$D$30:$O$30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20'!$D$33:$M$33</c:f>
              <c:numCache>
                <c:formatCode>0.0%</c:formatCode>
                <c:ptCount val="10"/>
                <c:pt idx="0">
                  <c:v>5.5049213678846159E-2</c:v>
                </c:pt>
                <c:pt idx="1">
                  <c:v>0.10852626852162719</c:v>
                </c:pt>
                <c:pt idx="2">
                  <c:v>0.15370071649063627</c:v>
                </c:pt>
                <c:pt idx="3">
                  <c:v>0.42336069526783698</c:v>
                </c:pt>
                <c:pt idx="4">
                  <c:v>0.4739155210070452</c:v>
                </c:pt>
                <c:pt idx="5">
                  <c:v>0.54246615347555804</c:v>
                </c:pt>
                <c:pt idx="6">
                  <c:v>0.65426196525649549</c:v>
                </c:pt>
                <c:pt idx="7">
                  <c:v>0.69437978522639043</c:v>
                </c:pt>
                <c:pt idx="8">
                  <c:v>0.76160242173007686</c:v>
                </c:pt>
                <c:pt idx="9">
                  <c:v>0.87276720225820492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2D76-4C9A-B61D-A883597DC4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2183512"/>
        <c:axId val="462181944"/>
      </c:lineChart>
      <c:catAx>
        <c:axId val="462183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2181944"/>
        <c:crosses val="autoZero"/>
        <c:auto val="1"/>
        <c:lblAlgn val="ctr"/>
        <c:lblOffset val="100"/>
        <c:tickLblSkip val="1"/>
        <c:noMultiLvlLbl val="0"/>
      </c:catAx>
      <c:valAx>
        <c:axId val="46218194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218351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'[20.xlsx]Partida 20'!$C$35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'[20.xlsx]Partida 20'!$D$34:$O$34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20'!$D$35:$O$35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5.2487914290192554E-2</c:v>
                </c:pt>
                <c:pt idx="2">
                  <c:v>7.5224212248828276E-2</c:v>
                </c:pt>
                <c:pt idx="3">
                  <c:v>5.910263449710107E-2</c:v>
                </c:pt>
                <c:pt idx="4">
                  <c:v>8.2879945979542569E-2</c:v>
                </c:pt>
                <c:pt idx="5">
                  <c:v>0.31485936511961859</c:v>
                </c:pt>
                <c:pt idx="6">
                  <c:v>8.2755516139093988E-2</c:v>
                </c:pt>
                <c:pt idx="7">
                  <c:v>7.829510924459053E-2</c:v>
                </c:pt>
                <c:pt idx="8">
                  <c:v>0.14339630734302375</c:v>
                </c:pt>
                <c:pt idx="9">
                  <c:v>4.4074599416616109E-2</c:v>
                </c:pt>
                <c:pt idx="10">
                  <c:v>3.447439735021425E-2</c:v>
                </c:pt>
                <c:pt idx="11">
                  <c:v>8.9756582088606568E-2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28B-4CE0-B0D4-69EE0E89E833}"/>
            </c:ext>
          </c:extLst>
        </c:ser>
        <c:ser>
          <c:idx val="1"/>
          <c:order val="1"/>
          <c:tx>
            <c:strRef>
              <c:f>'[20.xlsx]Partida 20'!$C$36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dLbl>
              <c:idx val="1"/>
              <c:layout>
                <c:manualLayout>
                  <c:x val="2.517834994972237E-3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28B-4CE0-B0D4-69EE0E89E83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0214019939667124E-2"/>
                  <c:y val="-8.57142953559387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28B-4CE0-B0D4-69EE0E89E83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6159774999498344E-17"/>
                  <c:y val="-4.7142862445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28B-4CE0-B0D4-69EE0E89E83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'[20.xlsx]Partida 20'!$D$34:$O$34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20'!$D$36:$O$36</c:f>
              <c:numCache>
                <c:formatCode>0.0%</c:formatCode>
                <c:ptCount val="12"/>
                <c:pt idx="0">
                  <c:v>4.0267289776628801E-2</c:v>
                </c:pt>
                <c:pt idx="1">
                  <c:v>4.9794917543396246E-2</c:v>
                </c:pt>
                <c:pt idx="2">
                  <c:v>0.26182884196762657</c:v>
                </c:pt>
                <c:pt idx="3">
                  <c:v>5.2585448706780079E-2</c:v>
                </c:pt>
                <c:pt idx="4">
                  <c:v>4.6755765697582351E-2</c:v>
                </c:pt>
                <c:pt idx="5">
                  <c:v>7.0786328263164097E-2</c:v>
                </c:pt>
                <c:pt idx="6">
                  <c:v>8.9100436770642957E-2</c:v>
                </c:pt>
                <c:pt idx="7">
                  <c:v>0.1755696784395451</c:v>
                </c:pt>
                <c:pt idx="8">
                  <c:v>9.8939087831427935E-2</c:v>
                </c:pt>
                <c:pt idx="9">
                  <c:v>4.3907232532277775E-2</c:v>
                </c:pt>
                <c:pt idx="10">
                  <c:v>5.6124257171440546E-2</c:v>
                </c:pt>
                <c:pt idx="11">
                  <c:v>8.9186282339257572E-2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28B-4CE0-B0D4-69EE0E89E833}"/>
            </c:ext>
          </c:extLst>
        </c:ser>
        <c:ser>
          <c:idx val="2"/>
          <c:order val="2"/>
          <c:tx>
            <c:strRef>
              <c:f>'[20.xlsx]Partida 20'!$C$37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0"/>
              <c:layout>
                <c:manualLayout>
                  <c:x val="1.2589174974861301E-2"/>
                  <c:y val="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ECDD-4ADC-924E-A8AFD960C68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07133997988904E-2"/>
                  <c:y val="-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CDD-4ADC-924E-A8AFD960C68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5107009969833562E-2"/>
                  <c:y val="-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CDD-4ADC-924E-A8AFD960C68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'[20.xlsx]Partida 20'!$D$34:$O$34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20'!$D$37:$M$37</c:f>
              <c:numCache>
                <c:formatCode>0.0%</c:formatCode>
                <c:ptCount val="10"/>
                <c:pt idx="0">
                  <c:v>5.5049213678846159E-2</c:v>
                </c:pt>
                <c:pt idx="1">
                  <c:v>5.3477054842781035E-2</c:v>
                </c:pt>
                <c:pt idx="2">
                  <c:v>6.9404169015101158E-2</c:v>
                </c:pt>
                <c:pt idx="3">
                  <c:v>0.26965997877720072</c:v>
                </c:pt>
                <c:pt idx="4">
                  <c:v>5.7837079677966488E-2</c:v>
                </c:pt>
                <c:pt idx="5">
                  <c:v>6.8550632468512812E-2</c:v>
                </c:pt>
                <c:pt idx="6">
                  <c:v>0.11179581178093745</c:v>
                </c:pt>
                <c:pt idx="7">
                  <c:v>5.432413871982987E-2</c:v>
                </c:pt>
                <c:pt idx="8">
                  <c:v>7.1619917246640075E-2</c:v>
                </c:pt>
                <c:pt idx="9">
                  <c:v>0.14744091036695464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28B-4CE0-B0D4-69EE0E89E8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6"/>
        <c:axId val="470453712"/>
        <c:axId val="470454104"/>
      </c:barChart>
      <c:catAx>
        <c:axId val="470453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0454104"/>
        <c:crosses val="autoZero"/>
        <c:auto val="0"/>
        <c:lblAlgn val="ctr"/>
        <c:lblOffset val="100"/>
        <c:noMultiLvlLbl val="0"/>
      </c:catAx>
      <c:valAx>
        <c:axId val="47045410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7045371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="" xmlns:a16="http://schemas.microsoft.com/office/drawing/2014/main" id="{4A876726-7309-442F-8D58-0038E5A2D4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8AC2081F-354F-43EE-8A09-26A649E3F7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AD6F6-CD35-40A5-82E1-BD37E93812B4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34D1142D-5E80-4C5F-82E8-C2C5B1E84C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A0BCD9B0-0B8B-4CDC-801C-1BD73CA76F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5F9BC-8A4C-4158-9A92-C0652BD14B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4832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34CEC-7D52-426B-A33E-66B9A7093067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4757C-832C-441B-BCA3-CC0556F859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13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4724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567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080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3647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597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295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11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48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886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926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79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552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10400" y="7985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CA6B-0E66-4B70-A242-52FE60DE0E7B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  <p:pic>
        <p:nvPicPr>
          <p:cNvPr id="9" name="Imagen 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338" y="530541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 de texto 2"/>
          <p:cNvSpPr txBox="1">
            <a:spLocks noChangeArrowheads="1"/>
          </p:cNvSpPr>
          <p:nvPr userDrawn="1"/>
        </p:nvSpPr>
        <p:spPr bwMode="auto">
          <a:xfrm>
            <a:off x="74295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3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OCTUBRE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noviembre </a:t>
            </a:r>
            <a:r>
              <a:rPr lang="es-CL" sz="1200" dirty="0" smtClean="0"/>
              <a:t>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290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B81CCFED-4AF6-44AD-8D3E-C708AA7C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93377330-9F5D-4CBF-973C-94B03C3A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02" y="137740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="" xmlns:a16="http://schemas.microsoft.com/office/drawing/2014/main" id="{2C27E0A1-8C39-4FD7-95F0-CEC75A4C58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4348029"/>
              </p:ext>
            </p:extLst>
          </p:nvPr>
        </p:nvGraphicFramePr>
        <p:xfrm>
          <a:off x="414338" y="1968500"/>
          <a:ext cx="8210798" cy="3836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45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923DE630-FEF5-4C25-8D4F-11C7EE9E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8F0FA7B0-E071-4286-AF5F-AF9DD16C5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02" y="140205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7" name="Imagen 2">
            <a:extLst>
              <a:ext uri="{FF2B5EF4-FFF2-40B4-BE49-F238E27FC236}">
                <a16:creationId xmlns=""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6289040"/>
            <a:ext cx="6110337" cy="279128"/>
          </a:xfrm>
          <a:prstGeom prst="rect">
            <a:avLst/>
          </a:prstGeom>
        </p:spPr>
      </p:pic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9086406"/>
              </p:ext>
            </p:extLst>
          </p:nvPr>
        </p:nvGraphicFramePr>
        <p:xfrm>
          <a:off x="476002" y="2132856"/>
          <a:ext cx="8210798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8833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1520856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6173787"/>
            <a:ext cx="7992888" cy="365125"/>
          </a:xfrm>
          <a:prstGeom prst="rect">
            <a:avLst/>
          </a:prstGeom>
        </p:spPr>
      </p:pic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4175087"/>
              </p:ext>
            </p:extLst>
          </p:nvPr>
        </p:nvGraphicFramePr>
        <p:xfrm>
          <a:off x="457200" y="2294512"/>
          <a:ext cx="8229600" cy="3696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476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450464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4116" y="5965879"/>
            <a:ext cx="543608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2213411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537401"/>
              </p:ext>
            </p:extLst>
          </p:nvPr>
        </p:nvGraphicFramePr>
        <p:xfrm>
          <a:off x="539554" y="2501446"/>
          <a:ext cx="7920876" cy="3231809"/>
        </p:xfrm>
        <a:graphic>
          <a:graphicData uri="http://schemas.openxmlformats.org/drawingml/2006/table">
            <a:tbl>
              <a:tblPr/>
              <a:tblGrid>
                <a:gridCol w="851502"/>
                <a:gridCol w="2888118"/>
                <a:gridCol w="851502"/>
                <a:gridCol w="851502"/>
                <a:gridCol w="851502"/>
                <a:gridCol w="851502"/>
                <a:gridCol w="775248"/>
              </a:tblGrid>
              <a:tr h="19439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53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5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30.818.769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43.607.734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12.788.965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38.059.400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13.768.664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15.315.492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1.546.828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12.963.300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3.769.794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5.384.975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1.615.181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3.808.953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12.295.433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12.295.433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10.922.439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656.173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9.860.923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9.535.218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9.856.621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456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78060" y="170080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74377" y="6063232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38500" y="2708920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752093"/>
              </p:ext>
            </p:extLst>
          </p:nvPr>
        </p:nvGraphicFramePr>
        <p:xfrm>
          <a:off x="774380" y="3212976"/>
          <a:ext cx="7614045" cy="1944217"/>
        </p:xfrm>
        <a:graphic>
          <a:graphicData uri="http://schemas.openxmlformats.org/drawingml/2006/table">
            <a:tbl>
              <a:tblPr/>
              <a:tblGrid>
                <a:gridCol w="855941"/>
                <a:gridCol w="316188"/>
                <a:gridCol w="2251637"/>
                <a:gridCol w="855941"/>
                <a:gridCol w="855941"/>
                <a:gridCol w="855941"/>
                <a:gridCol w="855941"/>
                <a:gridCol w="766515"/>
              </a:tblGrid>
              <a:tr h="456252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8818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98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21.402.367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25.289.831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3.887.464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21.025.958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70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18.317.903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8.901.501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17.033.442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461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0674" y="6469966"/>
            <a:ext cx="7100148" cy="365125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201" y="1291663"/>
            <a:ext cx="824612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40674" y="1925520"/>
            <a:ext cx="7686056" cy="2407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05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084372"/>
              </p:ext>
            </p:extLst>
          </p:nvPr>
        </p:nvGraphicFramePr>
        <p:xfrm>
          <a:off x="457201" y="2164574"/>
          <a:ext cx="8229597" cy="4435435"/>
        </p:xfrm>
        <a:graphic>
          <a:graphicData uri="http://schemas.openxmlformats.org/drawingml/2006/table">
            <a:tbl>
              <a:tblPr/>
              <a:tblGrid>
                <a:gridCol w="750436"/>
                <a:gridCol w="277213"/>
                <a:gridCol w="277213"/>
                <a:gridCol w="3250958"/>
                <a:gridCol w="750436"/>
                <a:gridCol w="750436"/>
                <a:gridCol w="750436"/>
                <a:gridCol w="750436"/>
                <a:gridCol w="672033"/>
              </a:tblGrid>
              <a:tr h="1425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06" marR="8906" marT="8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06" marR="8906" marT="8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641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70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21.402.367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25.289.831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3.887.464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21.025.958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10.415.446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11.980.711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1.565.265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10.225.983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3.040.494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4.662.088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1.621.594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3.363.193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24.759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24.759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6.184.160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6.184.160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de Organizaciones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1.170.023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1.170.023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879.189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1.099.801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1.099.801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888.889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970.859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970.859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757.823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Medios de Comunicación Regionales, Provinciales y Comunales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2.161.570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2.161.570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2.081.418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Fortalecimiento de Organizaciones y Asociaciones de Interés Público (Ley N° 20.500)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1.430.093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1.430.103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1.335.033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Participación Ciudadana y No Discriminación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233.316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233.306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116.242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Portal Único de Fondos Concursables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223.600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223.600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125.566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329.470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329.470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230.625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108.287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108.287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46.240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205.845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205.845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169.354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325.695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1.001.540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675.845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997.238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263.511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57.884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675.855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675.845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675.843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164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8767" y="6455352"/>
            <a:ext cx="7848872" cy="365125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48767" y="1304359"/>
            <a:ext cx="823803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8767" y="1915538"/>
            <a:ext cx="7776864" cy="21232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05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755642"/>
              </p:ext>
            </p:extLst>
          </p:nvPr>
        </p:nvGraphicFramePr>
        <p:xfrm>
          <a:off x="448767" y="2206426"/>
          <a:ext cx="8254558" cy="4248925"/>
        </p:xfrm>
        <a:graphic>
          <a:graphicData uri="http://schemas.openxmlformats.org/drawingml/2006/table">
            <a:tbl>
              <a:tblPr/>
              <a:tblGrid>
                <a:gridCol w="778129"/>
                <a:gridCol w="287443"/>
                <a:gridCol w="287443"/>
                <a:gridCol w="3092194"/>
                <a:gridCol w="778129"/>
                <a:gridCol w="778129"/>
                <a:gridCol w="778129"/>
                <a:gridCol w="778129"/>
                <a:gridCol w="696833"/>
              </a:tblGrid>
              <a:tr h="19632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019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85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9.416.402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18.317.903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8.901.501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17.033.442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3.353.218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3.334.781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-18.437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2.737.317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729.300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722.887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-6.413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445.760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4.738.279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4.738.279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Programas Culturales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4.336.700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2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Televisión Cultural y Educativa CNTV Infantil (ex Novasur)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601.684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601.684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401.579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50.565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50.565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50.565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50.565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326.703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333.116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242.703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3.615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3.615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40.833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29.615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285.870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285.870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210.202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8.859.383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8.859.373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8.859.383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8.859.383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8.859.373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8.859.383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6118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929</Words>
  <Application>Microsoft Office PowerPoint</Application>
  <PresentationFormat>Presentación en pantalla (4:3)</PresentationFormat>
  <Paragraphs>531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Times New Roman</vt:lpstr>
      <vt:lpstr>Verdana</vt:lpstr>
      <vt:lpstr>Tema de Office</vt:lpstr>
      <vt:lpstr>EJECUCIÓN ACUMULADA DE GASTOS PRESUPUESTARIOS AL MES DE OCTUBRE DE 2021 PARTIDA 20: MINISTERIO SECRETARÍA GENERAL DE GOBIERNO</vt:lpstr>
      <vt:lpstr>EJECUCIÓN ACUMULADA DE GASTOS A OCTUBRE DE 2021  PARTIDA 20 MINISTERIO SECRETARÍA GENERAL DE GOBIERNO</vt:lpstr>
      <vt:lpstr>EJECUCIÓN ACUMULADA DE GASTOS A OCTUBRE DE 2021  PARTIDA 20 MINISTERIO SECRETARÍA GENERAL DE GOBIERNO</vt:lpstr>
      <vt:lpstr>COMPORTAMIENTO DE LA EJECUCIÓN MENSUAL DE GASTOS A OCTUBRE DE 2021  PARTIDA 20 MINISTERIO SECRETARÍA GENERAL DE GOBIERNO</vt:lpstr>
      <vt:lpstr>EJECUCIÓN ACUMULADA  DE GASTOS A OCTUBRE DE 2021  PARTIDA 20 MINISTERIO SECRETARÍA GENERAL DE GOBIERNO</vt:lpstr>
      <vt:lpstr>EJECUCIÓN ACUMULADA DE GASTOS A OCTUBRE DE 2021  PARTRIDA 20, RESUMEN POR CAPÍTULOS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20: MINISTERIO SECRETARÍA GENERAL DE GOBIERNO</dc:title>
  <dc:creator>Claudia Soto</dc:creator>
  <cp:lastModifiedBy>claudia mora</cp:lastModifiedBy>
  <cp:revision>25</cp:revision>
  <dcterms:created xsi:type="dcterms:W3CDTF">2019-11-13T19:00:32Z</dcterms:created>
  <dcterms:modified xsi:type="dcterms:W3CDTF">2022-01-09T00:10:57Z</dcterms:modified>
</cp:coreProperties>
</file>