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0569163968004901E-2"/>
          <c:y val="9.8309055404100398E-2"/>
          <c:w val="0.9238427503372918"/>
          <c:h val="0.67905782904463607"/>
        </c:manualLayout>
      </c:layout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1.0175151478895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8705702833643922E-2"/>
                  <c:y val="3.3917171596318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1176171389406582E-2"/>
                  <c:y val="-2.37420201174228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74114056672879E-2"/>
                  <c:y val="-3.0525454436686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6499745680995654E-2"/>
                  <c:y val="-3.7308888755950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852597097817629E-2"/>
                  <c:y val="-4.0700605915582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9617362819936252E-2"/>
                  <c:y val="-3.3917171596318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5852597097817566E-2"/>
                  <c:y val="-4.0700605915582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1440682792520863E-2"/>
                  <c:y val="-5.0875757394477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4.832306565358032E-2"/>
                  <c:y val="-5.426747455410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19'!$D$24:$M$24</c:f>
              <c:numCache>
                <c:formatCode>0.0%</c:formatCode>
                <c:ptCount val="10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  <c:pt idx="5">
                  <c:v>0.40967138525288793</c:v>
                </c:pt>
                <c:pt idx="6">
                  <c:v>0.47754655132459595</c:v>
                </c:pt>
                <c:pt idx="7">
                  <c:v>0.54071563305625281</c:v>
                </c:pt>
                <c:pt idx="8">
                  <c:v>0.60574034167580637</c:v>
                </c:pt>
                <c:pt idx="9">
                  <c:v>0.68781899664896662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1225408"/>
        <c:axId val="521219920"/>
      </c:lineChart>
      <c:catAx>
        <c:axId val="521225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219920"/>
        <c:crosses val="autoZero"/>
        <c:auto val="1"/>
        <c:lblAlgn val="ctr"/>
        <c:lblOffset val="100"/>
        <c:noMultiLvlLbl val="0"/>
      </c:catAx>
      <c:valAx>
        <c:axId val="5212199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2254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19'!$D$31:$M$31</c:f>
              <c:numCache>
                <c:formatCode>0.0%</c:formatCode>
                <c:ptCount val="10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  <c:pt idx="5">
                  <c:v>6.333346476158247E-2</c:v>
                </c:pt>
                <c:pt idx="6">
                  <c:v>6.7921483024797669E-2</c:v>
                </c:pt>
                <c:pt idx="7">
                  <c:v>6.3169081731656918E-2</c:v>
                </c:pt>
                <c:pt idx="8">
                  <c:v>6.5024708619553492E-2</c:v>
                </c:pt>
                <c:pt idx="9">
                  <c:v>8.2078654973160275E-2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1186208"/>
        <c:axId val="521183856"/>
      </c:barChart>
      <c:catAx>
        <c:axId val="52118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183856"/>
        <c:crosses val="autoZero"/>
        <c:auto val="1"/>
        <c:lblAlgn val="ctr"/>
        <c:lblOffset val="100"/>
        <c:noMultiLvlLbl val="0"/>
      </c:catAx>
      <c:valAx>
        <c:axId val="5211838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18620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09-01-2022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61156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633411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OCTUBRE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noviembre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014" y="636646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0042" y="198789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1377673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871468"/>
              </p:ext>
            </p:extLst>
          </p:nvPr>
        </p:nvGraphicFramePr>
        <p:xfrm>
          <a:off x="550045" y="2296006"/>
          <a:ext cx="8103896" cy="3935280"/>
        </p:xfrm>
        <a:graphic>
          <a:graphicData uri="http://schemas.openxmlformats.org/drawingml/2006/table">
            <a:tbl>
              <a:tblPr/>
              <a:tblGrid>
                <a:gridCol w="811904"/>
                <a:gridCol w="299920"/>
                <a:gridCol w="299920"/>
                <a:gridCol w="2717457"/>
                <a:gridCol w="811904"/>
                <a:gridCol w="811904"/>
                <a:gridCol w="811904"/>
                <a:gridCol w="811904"/>
                <a:gridCol w="727079"/>
              </a:tblGrid>
              <a:tr h="1885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4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9.189.250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8.375.933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7.135.528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1.414.143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49.977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65342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8810" y="184453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8810" y="1253440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74780"/>
              </p:ext>
            </p:extLst>
          </p:nvPr>
        </p:nvGraphicFramePr>
        <p:xfrm>
          <a:off x="568811" y="2133513"/>
          <a:ext cx="8114579" cy="4511809"/>
        </p:xfrm>
        <a:graphic>
          <a:graphicData uri="http://schemas.openxmlformats.org/drawingml/2006/table">
            <a:tbl>
              <a:tblPr/>
              <a:tblGrid>
                <a:gridCol w="812974"/>
                <a:gridCol w="300316"/>
                <a:gridCol w="300316"/>
                <a:gridCol w="2721040"/>
                <a:gridCol w="812974"/>
                <a:gridCol w="812974"/>
                <a:gridCol w="812974"/>
                <a:gridCol w="812974"/>
                <a:gridCol w="728037"/>
              </a:tblGrid>
              <a:tr h="1399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13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6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695.776.363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3.498.529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2.879.399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84.920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640.416.889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640.416.889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10.162.736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108.056.164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12.383.294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44.543.661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82.978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77.951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1.489.694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1.489.694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9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860" y="20391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30358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459297"/>
              </p:ext>
            </p:extLst>
          </p:nvPr>
        </p:nvGraphicFramePr>
        <p:xfrm>
          <a:off x="518865" y="2365111"/>
          <a:ext cx="8167935" cy="3728180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225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04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800.205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646.322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5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3144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8" y="198981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958" y="1316093"/>
            <a:ext cx="811500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404574"/>
              </p:ext>
            </p:extLst>
          </p:nvPr>
        </p:nvGraphicFramePr>
        <p:xfrm>
          <a:off x="518958" y="2293624"/>
          <a:ext cx="8115012" cy="4020792"/>
        </p:xfrm>
        <a:graphic>
          <a:graphicData uri="http://schemas.openxmlformats.org/drawingml/2006/table">
            <a:tbl>
              <a:tblPr/>
              <a:tblGrid>
                <a:gridCol w="806087"/>
                <a:gridCol w="297772"/>
                <a:gridCol w="297772"/>
                <a:gridCol w="2767164"/>
                <a:gridCol w="806087"/>
                <a:gridCol w="806087"/>
                <a:gridCol w="806087"/>
                <a:gridCol w="806087"/>
                <a:gridCol w="721869"/>
              </a:tblGrid>
              <a:tr h="22098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68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00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3.757.974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1.815.389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471.083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585.711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900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180.011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405.700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209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539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6721" y="24797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4964" y="1601089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9454762"/>
              </p:ext>
            </p:extLst>
          </p:nvPr>
        </p:nvGraphicFramePr>
        <p:xfrm>
          <a:off x="606721" y="2955494"/>
          <a:ext cx="8080078" cy="1985673"/>
        </p:xfrm>
        <a:graphic>
          <a:graphicData uri="http://schemas.openxmlformats.org/drawingml/2006/table">
            <a:tbl>
              <a:tblPr/>
              <a:tblGrid>
                <a:gridCol w="802617"/>
                <a:gridCol w="296490"/>
                <a:gridCol w="296490"/>
                <a:gridCol w="2755252"/>
                <a:gridCol w="802617"/>
                <a:gridCol w="802617"/>
                <a:gridCol w="802617"/>
                <a:gridCol w="802617"/>
                <a:gridCol w="718761"/>
              </a:tblGrid>
              <a:tr h="2471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79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391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10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107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534312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3016" y="2936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4152" y="2093288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791022"/>
              </p:ext>
            </p:extLst>
          </p:nvPr>
        </p:nvGraphicFramePr>
        <p:xfrm>
          <a:off x="603018" y="3284983"/>
          <a:ext cx="8132971" cy="1436921"/>
        </p:xfrm>
        <a:graphic>
          <a:graphicData uri="http://schemas.openxmlformats.org/drawingml/2006/table">
            <a:tbl>
              <a:tblPr/>
              <a:tblGrid>
                <a:gridCol w="807871"/>
                <a:gridCol w="298431"/>
                <a:gridCol w="298431"/>
                <a:gridCol w="2773288"/>
                <a:gridCol w="807871"/>
                <a:gridCol w="807871"/>
                <a:gridCol w="807871"/>
                <a:gridCol w="807871"/>
                <a:gridCol w="723466"/>
              </a:tblGrid>
              <a:tr h="2674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646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509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74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162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5579" y="29707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1588462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89740"/>
              </p:ext>
            </p:extLst>
          </p:nvPr>
        </p:nvGraphicFramePr>
        <p:xfrm>
          <a:off x="611559" y="3259706"/>
          <a:ext cx="8041820" cy="1897486"/>
        </p:xfrm>
        <a:graphic>
          <a:graphicData uri="http://schemas.openxmlformats.org/drawingml/2006/table">
            <a:tbl>
              <a:tblPr/>
              <a:tblGrid>
                <a:gridCol w="798817"/>
                <a:gridCol w="295086"/>
                <a:gridCol w="295086"/>
                <a:gridCol w="2742206"/>
                <a:gridCol w="798817"/>
                <a:gridCol w="798817"/>
                <a:gridCol w="798817"/>
                <a:gridCol w="798817"/>
                <a:gridCol w="715357"/>
              </a:tblGrid>
              <a:tr h="2789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27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114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224.224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224.224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224.224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953" y="61193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1543" y="249804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2953" y="1398418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883668"/>
              </p:ext>
            </p:extLst>
          </p:nvPr>
        </p:nvGraphicFramePr>
        <p:xfrm>
          <a:off x="465558" y="2924944"/>
          <a:ext cx="8131840" cy="2880124"/>
        </p:xfrm>
        <a:graphic>
          <a:graphicData uri="http://schemas.openxmlformats.org/drawingml/2006/table">
            <a:tbl>
              <a:tblPr/>
              <a:tblGrid>
                <a:gridCol w="807759"/>
                <a:gridCol w="298389"/>
                <a:gridCol w="298389"/>
                <a:gridCol w="2772901"/>
                <a:gridCol w="807759"/>
                <a:gridCol w="807759"/>
                <a:gridCol w="807759"/>
                <a:gridCol w="807759"/>
                <a:gridCol w="723366"/>
              </a:tblGrid>
              <a:tr h="30442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495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99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2.097.797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044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2.032.300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2247" y="625209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707" y="219155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2875" y="152227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854605"/>
              </p:ext>
            </p:extLst>
          </p:nvPr>
        </p:nvGraphicFramePr>
        <p:xfrm>
          <a:off x="522877" y="2556711"/>
          <a:ext cx="8163923" cy="3695381"/>
        </p:xfrm>
        <a:graphic>
          <a:graphicData uri="http://schemas.openxmlformats.org/drawingml/2006/table">
            <a:tbl>
              <a:tblPr/>
              <a:tblGrid>
                <a:gridCol w="817918"/>
                <a:gridCol w="302142"/>
                <a:gridCol w="302142"/>
                <a:gridCol w="2737585"/>
                <a:gridCol w="817918"/>
                <a:gridCol w="817918"/>
                <a:gridCol w="817918"/>
                <a:gridCol w="817918"/>
                <a:gridCol w="732464"/>
              </a:tblGrid>
              <a:tr h="1855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83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34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12.999.025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6.881.297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562.806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4.489.864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4.489.864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4.489.864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55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8" y="591939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592" y="204686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1373365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074427"/>
              </p:ext>
            </p:extLst>
          </p:nvPr>
        </p:nvGraphicFramePr>
        <p:xfrm>
          <a:off x="487592" y="2343647"/>
          <a:ext cx="8171666" cy="3455507"/>
        </p:xfrm>
        <a:graphic>
          <a:graphicData uri="http://schemas.openxmlformats.org/drawingml/2006/table">
            <a:tbl>
              <a:tblPr/>
              <a:tblGrid>
                <a:gridCol w="826106"/>
                <a:gridCol w="305166"/>
                <a:gridCol w="305166"/>
                <a:gridCol w="2691007"/>
                <a:gridCol w="826106"/>
                <a:gridCol w="826106"/>
                <a:gridCol w="826106"/>
                <a:gridCol w="826106"/>
                <a:gridCol w="739797"/>
              </a:tblGrid>
              <a:tr h="2382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990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2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785.604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2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133639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9567143"/>
              </p:ext>
            </p:extLst>
          </p:nvPr>
        </p:nvGraphicFramePr>
        <p:xfrm>
          <a:off x="395625" y="2055446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9392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6113062"/>
              </p:ext>
            </p:extLst>
          </p:nvPr>
        </p:nvGraphicFramePr>
        <p:xfrm>
          <a:off x="539552" y="2492896"/>
          <a:ext cx="814724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1457" y="1608131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0182939"/>
              </p:ext>
            </p:extLst>
          </p:nvPr>
        </p:nvGraphicFramePr>
        <p:xfrm>
          <a:off x="451457" y="2348880"/>
          <a:ext cx="8220199" cy="4007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398351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6413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423" y="2061903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926708"/>
              </p:ext>
            </p:extLst>
          </p:nvPr>
        </p:nvGraphicFramePr>
        <p:xfrm>
          <a:off x="587423" y="2486905"/>
          <a:ext cx="7632850" cy="3636287"/>
        </p:xfrm>
        <a:graphic>
          <a:graphicData uri="http://schemas.openxmlformats.org/drawingml/2006/table">
            <a:tbl>
              <a:tblPr/>
              <a:tblGrid>
                <a:gridCol w="889393"/>
                <a:gridCol w="2376139"/>
                <a:gridCol w="889393"/>
                <a:gridCol w="889393"/>
                <a:gridCol w="889393"/>
                <a:gridCol w="889393"/>
                <a:gridCol w="809746"/>
              </a:tblGrid>
              <a:tr h="2383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2763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32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1.115.233.894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41.459.889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767.079.058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43.425.368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36.097.505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7.227.603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640.476.518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17.442.852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23.693.482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40.620.953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83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250117"/>
            <a:ext cx="843528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251520" y="6280031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251520" y="2115464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285525"/>
              </p:ext>
            </p:extLst>
          </p:nvPr>
        </p:nvGraphicFramePr>
        <p:xfrm>
          <a:off x="251521" y="2418179"/>
          <a:ext cx="8435280" cy="3819136"/>
        </p:xfrm>
        <a:graphic>
          <a:graphicData uri="http://schemas.openxmlformats.org/drawingml/2006/table">
            <a:tbl>
              <a:tblPr/>
              <a:tblGrid>
                <a:gridCol w="360328"/>
                <a:gridCol w="360328"/>
                <a:gridCol w="3232142"/>
                <a:gridCol w="965680"/>
                <a:gridCol w="951267"/>
                <a:gridCol w="792721"/>
                <a:gridCol w="965680"/>
                <a:gridCol w="807134"/>
              </a:tblGrid>
              <a:tr h="202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7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1.049.502.896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30.410.445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750.758.919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13.443.888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21.269.862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6.521.377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9.189.250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695.776.363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3.757.974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76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2.097.797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12.999.025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31114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4476" y="1417011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836892"/>
              </p:ext>
            </p:extLst>
          </p:nvPr>
        </p:nvGraphicFramePr>
        <p:xfrm>
          <a:off x="384478" y="2564911"/>
          <a:ext cx="8210795" cy="3859464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3"/>
                <a:gridCol w="822614"/>
                <a:gridCol w="822614"/>
                <a:gridCol w="822614"/>
                <a:gridCol w="822614"/>
                <a:gridCol w="736670"/>
              </a:tblGrid>
              <a:tr h="1583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9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78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16.511.504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13.443.888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12.509.402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10.468.454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178.399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677" y="6118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77" y="193781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2677" y="1320917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910627"/>
              </p:ext>
            </p:extLst>
          </p:nvPr>
        </p:nvGraphicFramePr>
        <p:xfrm>
          <a:off x="512678" y="2276876"/>
          <a:ext cx="8147246" cy="3841479"/>
        </p:xfrm>
        <a:graphic>
          <a:graphicData uri="http://schemas.openxmlformats.org/drawingml/2006/table">
            <a:tbl>
              <a:tblPr/>
              <a:tblGrid>
                <a:gridCol w="816247"/>
                <a:gridCol w="301525"/>
                <a:gridCol w="301525"/>
                <a:gridCol w="2731993"/>
                <a:gridCol w="816247"/>
                <a:gridCol w="816247"/>
                <a:gridCol w="816247"/>
                <a:gridCol w="816247"/>
                <a:gridCol w="730968"/>
              </a:tblGrid>
              <a:tr h="188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7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74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21.269.862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3.115.441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2.456.701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120.986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117.754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11.774.577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11.766.577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23780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57200" y="197397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0200" y="1299390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116889"/>
              </p:ext>
            </p:extLst>
          </p:nvPr>
        </p:nvGraphicFramePr>
        <p:xfrm>
          <a:off x="472072" y="2270135"/>
          <a:ext cx="8214728" cy="3895167"/>
        </p:xfrm>
        <a:graphic>
          <a:graphicData uri="http://schemas.openxmlformats.org/drawingml/2006/table">
            <a:tbl>
              <a:tblPr/>
              <a:tblGrid>
                <a:gridCol w="823008"/>
                <a:gridCol w="304022"/>
                <a:gridCol w="304022"/>
                <a:gridCol w="2754622"/>
                <a:gridCol w="823008"/>
                <a:gridCol w="823008"/>
                <a:gridCol w="823008"/>
                <a:gridCol w="823008"/>
                <a:gridCol w="737022"/>
              </a:tblGrid>
              <a:tr h="21925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185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87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6.521.377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2.891.617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2.370.071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424.564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3.262.495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2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4160</TotalTime>
  <Words>3180</Words>
  <Application>Microsoft Office PowerPoint</Application>
  <PresentationFormat>Presentación en pantalla (4:3)</PresentationFormat>
  <Paragraphs>1973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OCTUBRE DE 2021 PARTIDA 19: MINISTERIO DE TRANSPORTES Y TELECOMUNICACIONES</vt:lpstr>
      <vt:lpstr>EJECUCIÓN ACUMULADA DE GASTOS A OCTUBRE DE 2021  PARTIDA 19 MINISTERIO DE TRANSPORTES Y TELECOMUNICACIONES</vt:lpstr>
      <vt:lpstr>COMPORTAMIENTO DE LA EJECUCIÓN ACUMULADA DE GASTOS A OCTUBRE DE 2021  PARTIDA 19 MINISTERIO DE TRANSPORTES Y TELECOMUNICACIONES</vt:lpstr>
      <vt:lpstr>COMPORTAMIENTO DE LA EJECUCIÓN ACUMULADA DE GASTOS A OCTUBRE DE 2021  PARTIDA 19 MINISTERIO DE TRANSPORTES Y TELECOMUNICACIONES</vt:lpstr>
      <vt:lpstr>EJECUCIÓN ACUMULADA DE GASTOS A OCTUBRE DE 2021  PARTIDA 19 MINISTERIO DE TRANSPORTES Y TELECOMUNICACIONES</vt:lpstr>
      <vt:lpstr>EJECUCIÓN ACUMULADA DE GASTOS A OCTUBRE DE 2021  PARTIDA 19 MINISTERIO DE TRANSPORTES Y TELECOMUNICACIONES  RESUMEN POR CAPÍTULOS</vt:lpstr>
      <vt:lpstr>EJECUCIÓN ACUMULADA DE GASTOS A OCTUBRE DE 2021  PARTIDA 19. CAPÍTULO 01. PROGRAMA 01: SECRETARÍA Y ADMINISTRACIÓN GENERAL DE TRANSPORTES</vt:lpstr>
      <vt:lpstr>EJECUCIÓN ACUMULADA DE GASTOS A OCTUBRE DE 2021  PARTIDA 19. CAPÍTULO 01. PROGRAMA 03: TRANSANTIAGO</vt:lpstr>
      <vt:lpstr>EJECUCIÓN ACUMULADA DE GASTOS A OCTUBRE DE 2021  PARTIDA 19. CAPÍTULO 01. PROGRAMA 04: UNIDAD OPERATIVA DE CONTROL DE TRÁNSITO</vt:lpstr>
      <vt:lpstr>EJECUCIÓN ACUMULADA DE GASTOS A OCTUBRE DE 2021  PARTIDA 19. CAPÍTULO 01. PROGRAMA 05: FISCALIZACIÓN Y CONTROL</vt:lpstr>
      <vt:lpstr>EJECUCIÓN ACUMULADA DE GASTOS A OCTUBRE DE 2021  PARTIDA 19. CAPÍTULO 01. PROGRAMA 06: SUBSIDIO NACIONAL AL TRANSPORTE PÚBLICO</vt:lpstr>
      <vt:lpstr>EJECUCIÓN ACUMULADA DE GASTOS A OCTUBRE DE 2021  PARTIDA 19. CAPÍTULO 01. PROGRAMA 07: PROGRAMA DESARROLLO LOGÍSTICO</vt:lpstr>
      <vt:lpstr>EJECUCIÓN ACUMULADA DE GASTOS A OCTUBRE DE 2021  PARTIDA 19. CAPÍTULO 01. PROGRAMA 08: VIALIDAD Y TRANSPORTE URBANO: SECTRA</vt:lpstr>
      <vt:lpstr>EJECUCIÓN ACUMULADA DE GASTOS A OCTUBRE DE 2021  PARTIDA 19. PROGRAMA: TRANSANTIAGO FET COVID-19</vt:lpstr>
      <vt:lpstr>EJECUCIÓN ACUMULADA DE GASTOS A OCTUBRE DE 2021  PARTIDA 19. PROGRAMA:UNIDAD OPERATIVA CONTROL DE TRANSITO FET COVID-19</vt:lpstr>
      <vt:lpstr>EJECUCIÓN ACUMULADA DE GASTOS A OCTUBRE DE 2021  PARTIDA 19. PROGRAMA: SUBSIDIO NACIONAL TRANSPORTE PÚBLICO FET COVID-19</vt:lpstr>
      <vt:lpstr>EJECUCIÓN ACUMULADA DE GASTOS A OCTUBRE DE 2021  PARTIDA 19. PROGRAMA DE VIALIDAD Y TRANSPORTE URBANO: SECTRA FET COVID-19 </vt:lpstr>
      <vt:lpstr>EJECUCIÓN ACUMULADA DE GASTOS A OCTUBRE DE 2021  PARTIDA 19. CAPÍTULO 02. PROGRAMA 01: SUBSECRETARÍA DE TELECOMUNICACIONES</vt:lpstr>
      <vt:lpstr>EJECUCIÓN ACUMULADA DE GASTOS A OCTUBRE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345</cp:revision>
  <cp:lastPrinted>2019-06-03T14:10:49Z</cp:lastPrinted>
  <dcterms:created xsi:type="dcterms:W3CDTF">2016-06-23T13:38:47Z</dcterms:created>
  <dcterms:modified xsi:type="dcterms:W3CDTF">2022-01-09T15:47:51Z</dcterms:modified>
</cp:coreProperties>
</file>