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8B-4646-AB52-8579758E40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8B-4646-AB52-8579758E40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98B-4646-AB52-8579758E40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98B-4646-AB52-8579758E40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98B-4646-AB52-8579758E4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8.1199275365686205E-2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2"/>
          <c:order val="1"/>
          <c:tx>
            <c:strRef>
              <c:f>'[17.xlsx]Partida 17'!$C$19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17'!$D$19:$O$19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52-4C92-8173-22E4FD658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3344936"/>
        <c:axId val="563340624"/>
      </c:lineChart>
      <c:lineChart>
        <c:grouping val="standard"/>
        <c:varyColors val="0"/>
        <c:ser>
          <c:idx val="1"/>
          <c:order val="2"/>
          <c:tx>
            <c:strRef>
              <c:f>'[17.xlsx]Partida 17'!$C$20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695947562973228E-2"/>
                  <c:y val="2.8350858000221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627373942131622E-2"/>
                  <c:y val="2.5202513107291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405459313659165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116009531691309E-2"/>
                  <c:y val="1.8792747610746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274664197445064E-2"/>
                  <c:y val="2.9367958692091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683086428759594E-2"/>
                  <c:y val="2.1828123163644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4900540256419919E-2"/>
                  <c:y val="1.788878014918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EA-47E7-B34C-825712E29B9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17'!$D$20:$M$20</c:f>
              <c:numCache>
                <c:formatCode>0.0%</c:formatCode>
                <c:ptCount val="10"/>
                <c:pt idx="0">
                  <c:v>6.2783626768931747E-2</c:v>
                </c:pt>
                <c:pt idx="1">
                  <c:v>0.10618057397747568</c:v>
                </c:pt>
                <c:pt idx="2">
                  <c:v>0.19326101061015433</c:v>
                </c:pt>
                <c:pt idx="3">
                  <c:v>0.27442744891355425</c:v>
                </c:pt>
                <c:pt idx="4">
                  <c:v>0.32381593180417328</c:v>
                </c:pt>
                <c:pt idx="5">
                  <c:v>0.44824327125806301</c:v>
                </c:pt>
                <c:pt idx="6">
                  <c:v>0.50280344439496172</c:v>
                </c:pt>
                <c:pt idx="7">
                  <c:v>0.55635829524063207</c:v>
                </c:pt>
                <c:pt idx="8">
                  <c:v>0.64515500678967297</c:v>
                </c:pt>
                <c:pt idx="9">
                  <c:v>0.69703320026428683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8F-4C6D-8169-27548700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3342584"/>
        <c:axId val="563341016"/>
      </c:lineChart>
      <c:catAx>
        <c:axId val="56334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3340624"/>
        <c:crosses val="autoZero"/>
        <c:auto val="1"/>
        <c:lblAlgn val="ctr"/>
        <c:lblOffset val="100"/>
        <c:noMultiLvlLbl val="0"/>
      </c:catAx>
      <c:valAx>
        <c:axId val="5633406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3344936"/>
        <c:crosses val="autoZero"/>
        <c:crossBetween val="between"/>
        <c:majorUnit val="0.2"/>
      </c:valAx>
      <c:valAx>
        <c:axId val="563341016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563342584"/>
        <c:crosses val="max"/>
        <c:crossBetween val="between"/>
      </c:valAx>
      <c:catAx>
        <c:axId val="563342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63341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CB9-437A-9E16-A692E6EC65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17'!$D$25:$P$25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17-47D9-A0B6-A6B5623EBAA4}"/>
            </c:ext>
          </c:extLst>
        </c:ser>
        <c:ser>
          <c:idx val="1"/>
          <c:order val="1"/>
          <c:tx>
            <c:strRef>
              <c:f>'[17.xlsx]Partida 17'!$C$26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7-47D9-A0B6-A6B5623EBA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17-47D9-A0B6-A6B5623EBAA4}"/>
            </c:ext>
          </c:extLst>
        </c:ser>
        <c:ser>
          <c:idx val="2"/>
          <c:order val="2"/>
          <c:tx>
            <c:strRef>
              <c:f>'[17.xlsx]Partida 17'!$C$27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17'!$D$27:$M$27</c:f>
              <c:numCache>
                <c:formatCode>0.0%</c:formatCode>
                <c:ptCount val="10"/>
                <c:pt idx="0">
                  <c:v>6.2783626768931747E-2</c:v>
                </c:pt>
                <c:pt idx="1">
                  <c:v>4.3514566563621057E-2</c:v>
                </c:pt>
                <c:pt idx="2">
                  <c:v>8.7080436632678643E-2</c:v>
                </c:pt>
                <c:pt idx="3">
                  <c:v>8.7681847961350159E-2</c:v>
                </c:pt>
                <c:pt idx="4">
                  <c:v>5.0308858765457556E-2</c:v>
                </c:pt>
                <c:pt idx="5">
                  <c:v>0.12394990307967847</c:v>
                </c:pt>
                <c:pt idx="6">
                  <c:v>5.4560173136898697E-2</c:v>
                </c:pt>
                <c:pt idx="7">
                  <c:v>5.8027877709420021E-2</c:v>
                </c:pt>
                <c:pt idx="8">
                  <c:v>8.903146220578638E-2</c:v>
                </c:pt>
                <c:pt idx="9">
                  <c:v>5.1254809660899715E-2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17-47D9-A0B6-A6B5623E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7929080"/>
        <c:axId val="567931824"/>
      </c:barChart>
      <c:catAx>
        <c:axId val="567929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7931824"/>
        <c:crosses val="autoZero"/>
        <c:auto val="1"/>
        <c:lblAlgn val="ctr"/>
        <c:lblOffset val="100"/>
        <c:noMultiLvlLbl val="0"/>
      </c:catAx>
      <c:valAx>
        <c:axId val="56793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7929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49784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noviembre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433" y="217074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0425" y="143434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95363"/>
              </p:ext>
            </p:extLst>
          </p:nvPr>
        </p:nvGraphicFramePr>
        <p:xfrm>
          <a:off x="450425" y="2463574"/>
          <a:ext cx="8210796" cy="3747467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69"/>
              </a:tblGrid>
              <a:tr h="1987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66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0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16.702.332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13.565.669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5.480.144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4.616.206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1.371.912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7.989.271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6.319.046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7.989.271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6.319.046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1.955.584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2.277.919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1.894.677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1.499.163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1.017.353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389.560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22212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618" y="1473467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083150"/>
              </p:ext>
            </p:extLst>
          </p:nvPr>
        </p:nvGraphicFramePr>
        <p:xfrm>
          <a:off x="530870" y="2535984"/>
          <a:ext cx="8155930" cy="3485307"/>
        </p:xfrm>
        <a:graphic>
          <a:graphicData uri="http://schemas.openxmlformats.org/drawingml/2006/table">
            <a:tbl>
              <a:tblPr/>
              <a:tblGrid>
                <a:gridCol w="883504"/>
                <a:gridCol w="326369"/>
                <a:gridCol w="326369"/>
                <a:gridCol w="2294474"/>
                <a:gridCol w="883504"/>
                <a:gridCol w="883504"/>
                <a:gridCol w="883504"/>
                <a:gridCol w="883504"/>
                <a:gridCol w="791198"/>
              </a:tblGrid>
              <a:tr h="3132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79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11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2.495.692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83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898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478" y="231690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3527" y="1568874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9146"/>
              </p:ext>
            </p:extLst>
          </p:nvPr>
        </p:nvGraphicFramePr>
        <p:xfrm>
          <a:off x="463528" y="2611520"/>
          <a:ext cx="8177337" cy="3503934"/>
        </p:xfrm>
        <a:graphic>
          <a:graphicData uri="http://schemas.openxmlformats.org/drawingml/2006/table">
            <a:tbl>
              <a:tblPr/>
              <a:tblGrid>
                <a:gridCol w="819262"/>
                <a:gridCol w="302638"/>
                <a:gridCol w="302638"/>
                <a:gridCol w="2683933"/>
                <a:gridCol w="877412"/>
                <a:gridCol w="819262"/>
                <a:gridCol w="819262"/>
                <a:gridCol w="819262"/>
                <a:gridCol w="733668"/>
              </a:tblGrid>
              <a:tr h="3873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97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84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3.077.518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2.554.634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0220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332" y="232366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6592" y="154092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392310"/>
              </p:ext>
            </p:extLst>
          </p:nvPr>
        </p:nvGraphicFramePr>
        <p:xfrm>
          <a:off x="516592" y="2646957"/>
          <a:ext cx="8167936" cy="3382245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5"/>
              </a:tblGrid>
              <a:tr h="3727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892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172.068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3.896.202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3.445.751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260.296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110" y="142546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400646"/>
              </p:ext>
            </p:extLst>
          </p:nvPr>
        </p:nvGraphicFramePr>
        <p:xfrm>
          <a:off x="395625" y="2259871"/>
          <a:ext cx="8210798" cy="406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9855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727185"/>
              </p:ext>
            </p:extLst>
          </p:nvPr>
        </p:nvGraphicFramePr>
        <p:xfrm>
          <a:off x="476002" y="2402135"/>
          <a:ext cx="8210797" cy="3641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135353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1204021"/>
              </p:ext>
            </p:extLst>
          </p:nvPr>
        </p:nvGraphicFramePr>
        <p:xfrm>
          <a:off x="457197" y="2132856"/>
          <a:ext cx="821079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48" y="1445198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545" y="2115705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114944"/>
              </p:ext>
            </p:extLst>
          </p:nvPr>
        </p:nvGraphicFramePr>
        <p:xfrm>
          <a:off x="564545" y="2461346"/>
          <a:ext cx="7632850" cy="3239876"/>
        </p:xfrm>
        <a:graphic>
          <a:graphicData uri="http://schemas.openxmlformats.org/drawingml/2006/table">
            <a:tbl>
              <a:tblPr/>
              <a:tblGrid>
                <a:gridCol w="889393"/>
                <a:gridCol w="2376139"/>
                <a:gridCol w="889393"/>
                <a:gridCol w="889393"/>
                <a:gridCol w="889393"/>
                <a:gridCol w="889393"/>
                <a:gridCol w="809746"/>
              </a:tblGrid>
              <a:tr h="29376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183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50.380.111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35.116.610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19.533.188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4.157.606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17.030.929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8.306.374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1400407"/>
            <a:ext cx="781772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212334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5050" y="217518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458194"/>
              </p:ext>
            </p:extLst>
          </p:nvPr>
        </p:nvGraphicFramePr>
        <p:xfrm>
          <a:off x="585598" y="2460766"/>
          <a:ext cx="7817730" cy="3632532"/>
        </p:xfrm>
        <a:graphic>
          <a:graphicData uri="http://schemas.openxmlformats.org/drawingml/2006/table">
            <a:tbl>
              <a:tblPr/>
              <a:tblGrid>
                <a:gridCol w="324521"/>
                <a:gridCol w="324521"/>
                <a:gridCol w="2910960"/>
                <a:gridCol w="869719"/>
                <a:gridCol w="869719"/>
                <a:gridCol w="869719"/>
                <a:gridCol w="869719"/>
                <a:gridCol w="778852"/>
              </a:tblGrid>
              <a:tr h="1979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1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16.528.313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513.307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7.954.925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28.788.258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23.041.663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13.565.669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2.495.692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4.281.385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172.068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664" y="1880679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7052" y="128489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787661"/>
              </p:ext>
            </p:extLst>
          </p:nvPr>
        </p:nvGraphicFramePr>
        <p:xfrm>
          <a:off x="397053" y="2175713"/>
          <a:ext cx="8210798" cy="417594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732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8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3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7.146.225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5.681.467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3.774.774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1.137.871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786" y="6419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786" y="2014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0773" y="1379453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289224"/>
              </p:ext>
            </p:extLst>
          </p:nvPr>
        </p:nvGraphicFramePr>
        <p:xfrm>
          <a:off x="540774" y="2280620"/>
          <a:ext cx="8125478" cy="4012165"/>
        </p:xfrm>
        <a:graphic>
          <a:graphicData uri="http://schemas.openxmlformats.org/drawingml/2006/table">
            <a:tbl>
              <a:tblPr/>
              <a:tblGrid>
                <a:gridCol w="814066"/>
                <a:gridCol w="300719"/>
                <a:gridCol w="300719"/>
                <a:gridCol w="2724695"/>
                <a:gridCol w="814066"/>
                <a:gridCol w="814066"/>
                <a:gridCol w="814066"/>
                <a:gridCol w="814066"/>
                <a:gridCol w="729015"/>
              </a:tblGrid>
              <a:tr h="2132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01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99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9.382.088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6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482343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9783" y="218772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5043" y="1427727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663742"/>
              </p:ext>
            </p:extLst>
          </p:nvPr>
        </p:nvGraphicFramePr>
        <p:xfrm>
          <a:off x="505042" y="2539226"/>
          <a:ext cx="8212562" cy="2873449"/>
        </p:xfrm>
        <a:graphic>
          <a:graphicData uri="http://schemas.openxmlformats.org/drawingml/2006/table">
            <a:tbl>
              <a:tblPr/>
              <a:tblGrid>
                <a:gridCol w="822791"/>
                <a:gridCol w="303942"/>
                <a:gridCol w="303942"/>
                <a:gridCol w="2753895"/>
                <a:gridCol w="822791"/>
                <a:gridCol w="822791"/>
                <a:gridCol w="822791"/>
                <a:gridCol w="822791"/>
                <a:gridCol w="736828"/>
              </a:tblGrid>
              <a:tr h="2511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345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9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4.295.994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3.501.188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449.481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4114</TotalTime>
  <Words>1710</Words>
  <Application>Microsoft Office PowerPoint</Application>
  <PresentationFormat>Presentación en pantalla (4:3)</PresentationFormat>
  <Paragraphs>1025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OCTUBRE DE 2021 PARTIDA 17: MINISTERIO DE MINERÍA</vt:lpstr>
      <vt:lpstr>EJECUCIÓN ACUMULADA DE GASTOS A OCTUBRE DE 2021  PARTIDA 17 MINISTERIO DE MINERÍA</vt:lpstr>
      <vt:lpstr>EJECUCIÓN ACUMULADA DE GASTOS A OCTUBRE DE 2021  PARTIDA 17 MINISTERIO DE MINERÍA</vt:lpstr>
      <vt:lpstr>EJECUCIÓN ACUMULADA DE GASTOS A OCTUBRE DE 2021  PARTIDA 17 MINISTERIO DE MINERÍA</vt:lpstr>
      <vt:lpstr>EJECUCIÓN ACUMULADA DE GASTOS A OCTUBRE DE 2021 PARTIDA 17 MINISTERIO DE MINERÍA</vt:lpstr>
      <vt:lpstr>EJECUCIÓN ACUMULADA DE GASTOS A OCTUBRE DE 2021  PARTIDA 17 MINISTERIO DE MINERÍA RESUMEN POR CAPÍTULOS</vt:lpstr>
      <vt:lpstr>EJECUCIÓN ACUMULADA DE GASTOS A OCTUBRE DE 2021  PARTIDA 17. CAPÍTULO 01. PROGRAMA 01: SECRETARÍA Y ADMINISTRACIÓN GENERAL</vt:lpstr>
      <vt:lpstr>EJECUCIÓN ACUMULADA DE GASTOS A OCTUBRE DE 2021 PARTIDA 17. CAPÍTULO 01. PROGRAMA 02:  FOMENTO DE LA PEQUEÑA Y MEDIANA MINERÍA</vt:lpstr>
      <vt:lpstr>EJECUCIÓN ACUMULADA DE GASTOS A OCTUBRE DE 2021  PARTIDA 17. CAPÍTULO 02. PROGRAMA 01:  COMISIÓN CHILENA DEL COBRE</vt:lpstr>
      <vt:lpstr>EJECUCIÓN ACUMULADA DE GASTOS A OCTUBRE DE 2021 PARTIDA 17. CAPÍTULO 03. PROGRAMA 01:  SERVICIO NACIONAL DE GEOLOGÍA Y MINERÍA</vt:lpstr>
      <vt:lpstr>EJECUCIÓN ACUMULADA DE GASTOS A OCTUBRE DE 2021 PARTIDA 17. CAPÍTULO 03. PROGRAMA 02:  RED NACIONAL DE VIGILANCIA VOLCÁNICA</vt:lpstr>
      <vt:lpstr>EJECUCIÓN ACUMULADA DE GASTOS A OCTUBRE DE 2021 PARTIDA 17. CAPÍTULO 03. PROGRAMA 03:  PLAN NACIONAL DE GEOLOGÍA</vt:lpstr>
      <vt:lpstr>EJECUCIÓN ACUMULADA DE GASTOS A OCTUBRE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336</cp:revision>
  <cp:lastPrinted>2019-06-03T14:10:49Z</cp:lastPrinted>
  <dcterms:created xsi:type="dcterms:W3CDTF">2016-06-23T13:38:47Z</dcterms:created>
  <dcterms:modified xsi:type="dcterms:W3CDTF">2022-01-09T02:09:03Z</dcterms:modified>
</cp:coreProperties>
</file>