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8"/>
  </p:notesMasterIdLst>
  <p:sldIdLst>
    <p:sldId id="257" r:id="rId2"/>
    <p:sldId id="258" r:id="rId3"/>
    <p:sldId id="289" r:id="rId4"/>
    <p:sldId id="260" r:id="rId5"/>
    <p:sldId id="262" r:id="rId6"/>
    <p:sldId id="290" r:id="rId7"/>
    <p:sldId id="291" r:id="rId8"/>
    <p:sldId id="292" r:id="rId9"/>
    <p:sldId id="296" r:id="rId10"/>
    <p:sldId id="304" r:id="rId11"/>
    <p:sldId id="263" r:id="rId12"/>
    <p:sldId id="298" r:id="rId13"/>
    <p:sldId id="264" r:id="rId14"/>
    <p:sldId id="282" r:id="rId15"/>
    <p:sldId id="266" r:id="rId16"/>
    <p:sldId id="284" r:id="rId17"/>
    <p:sldId id="285" r:id="rId18"/>
    <p:sldId id="294" r:id="rId19"/>
    <p:sldId id="295" r:id="rId20"/>
    <p:sldId id="267" r:id="rId21"/>
    <p:sldId id="268" r:id="rId22"/>
    <p:sldId id="269" r:id="rId23"/>
    <p:sldId id="300" r:id="rId24"/>
    <p:sldId id="299" r:id="rId25"/>
    <p:sldId id="270" r:id="rId26"/>
    <p:sldId id="286" r:id="rId27"/>
    <p:sldId id="288" r:id="rId28"/>
    <p:sldId id="297" r:id="rId29"/>
    <p:sldId id="303" r:id="rId30"/>
    <p:sldId id="305" r:id="rId31"/>
    <p:sldId id="287" r:id="rId32"/>
    <p:sldId id="302" r:id="rId33"/>
    <p:sldId id="301" r:id="rId34"/>
    <p:sldId id="273" r:id="rId35"/>
    <p:sldId id="274" r:id="rId36"/>
    <p:sldId id="275" r:id="rId3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874742300811021E-2"/>
          <c:y val="0.23886965097490515"/>
          <c:w val="0.82425051539837801"/>
          <c:h val="0.3225193172655404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C12-4E56-99CB-3D6BF51950A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C12-4E56-99CB-3D6BF51950A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C12-4E56-99CB-3D6BF51950A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C12-4E56-99CB-3D6BF51950A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C12-4E56-99CB-3D6BF51950A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C12-4E56-99CB-3D6BF51950A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C12-4E56-99CB-3D6BF51950A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5C12-4E56-99CB-3D6BF51950A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5C12-4E56-99CB-3D6BF51950A0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5C12-4E56-99CB-3D6BF51950A0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5C12-4E56-99CB-3D6BF51950A0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5C12-4E56-99CB-3D6BF51950A0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'Partida 16'!$B$53:$C$64</c:f>
              <c:multiLvlStrCache>
                <c:ptCount val="12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INTEGROS AL FISCO</c:v>
                  </c:pt>
                  <c:pt idx="5">
                    <c:v>OTROS GASTOS CORRIENTES</c:v>
                  </c:pt>
                  <c:pt idx="6">
                    <c:v>ADQUISICIÓN DE ACTIVOS NO FINANCIEROS</c:v>
                  </c:pt>
                  <c:pt idx="7">
                    <c:v>INICIATIVAS DE INVERSIÓN</c:v>
                  </c:pt>
                  <c:pt idx="8">
                    <c:v>PRÉSTAMOS</c:v>
                  </c:pt>
                  <c:pt idx="9">
                    <c:v>TRANSFERENCIAS DE CAPITAL</c:v>
                  </c:pt>
                  <c:pt idx="10">
                    <c:v>SERVICIO DE LA DEUDA</c:v>
                  </c:pt>
                  <c:pt idx="11">
                    <c:v>SALDO FINAL DE CAJA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25</c:v>
                  </c:pt>
                  <c:pt idx="5">
                    <c:v>26</c:v>
                  </c:pt>
                  <c:pt idx="6">
                    <c:v>29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</c:lvl>
              </c:multiLvlStrCache>
            </c:multiLvlStrRef>
          </c:cat>
          <c:val>
            <c:numRef>
              <c:f>'Partida 16'!$D$53:$D$64</c:f>
              <c:numCache>
                <c:formatCode>0%</c:formatCode>
                <c:ptCount val="12"/>
                <c:pt idx="0">
                  <c:v>0.36881169599722041</c:v>
                </c:pt>
                <c:pt idx="1">
                  <c:v>0.2161019758306095</c:v>
                </c:pt>
                <c:pt idx="2">
                  <c:v>6.6206505278249825E-2</c:v>
                </c:pt>
                <c:pt idx="3">
                  <c:v>0.25720773723676005</c:v>
                </c:pt>
                <c:pt idx="4">
                  <c:v>8.6064587966046342E-5</c:v>
                </c:pt>
                <c:pt idx="5">
                  <c:v>2.5672609168444231E-5</c:v>
                </c:pt>
                <c:pt idx="6">
                  <c:v>5.4831696386844798E-3</c:v>
                </c:pt>
                <c:pt idx="7">
                  <c:v>6.5786027437010786E-2</c:v>
                </c:pt>
                <c:pt idx="8">
                  <c:v>7.147088254572327E-3</c:v>
                </c:pt>
                <c:pt idx="9">
                  <c:v>1.2933980139264291E-2</c:v>
                </c:pt>
                <c:pt idx="10">
                  <c:v>2.0911646484382006E-4</c:v>
                </c:pt>
                <c:pt idx="11">
                  <c:v>9.6652565003848373E-7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5C12-4E56-99CB-3D6BF51950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1245674740484429"/>
          <c:y val="0.59638554216867468"/>
          <c:w val="0.77335640138408301"/>
          <c:h val="0.37650602409638556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 sz="1100"/>
              <a:t>% de Ejecución Acumulada 2019 - 2020 - 2021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9845144356955365E-2"/>
          <c:y val="0.15578703703703703"/>
          <c:w val="0.87515485564304463"/>
          <c:h val="0.59464238845144357"/>
        </c:manualLayout>
      </c:layout>
      <c:lineChart>
        <c:grouping val="standard"/>
        <c:varyColors val="0"/>
        <c:ser>
          <c:idx val="0"/>
          <c:order val="0"/>
          <c:tx>
            <c:strRef>
              <c:f>'[16.xlsx]Partida 16'!$C$23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16'!$D$23:$O$23</c:f>
              <c:numCache>
                <c:formatCode>0.0%</c:formatCode>
                <c:ptCount val="12"/>
                <c:pt idx="0">
                  <c:v>0.1179396252300373</c:v>
                </c:pt>
                <c:pt idx="1">
                  <c:v>0.19061593386352357</c:v>
                </c:pt>
                <c:pt idx="2">
                  <c:v>0.29000786540898532</c:v>
                </c:pt>
                <c:pt idx="3">
                  <c:v>0.37456320391854991</c:v>
                </c:pt>
                <c:pt idx="4">
                  <c:v>0.45692565063311591</c:v>
                </c:pt>
                <c:pt idx="5">
                  <c:v>0.54591238851091084</c:v>
                </c:pt>
                <c:pt idx="6">
                  <c:v>0.61673027638429234</c:v>
                </c:pt>
                <c:pt idx="7">
                  <c:v>0.67451041928993505</c:v>
                </c:pt>
                <c:pt idx="8">
                  <c:v>0.76465071475219271</c:v>
                </c:pt>
                <c:pt idx="9">
                  <c:v>0.84765063966577237</c:v>
                </c:pt>
                <c:pt idx="10">
                  <c:v>0.87269541192036049</c:v>
                </c:pt>
                <c:pt idx="11">
                  <c:v>0.97520540761423458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5B8-442C-B7C8-7C36A6EF2347}"/>
            </c:ext>
          </c:extLst>
        </c:ser>
        <c:ser>
          <c:idx val="1"/>
          <c:order val="1"/>
          <c:tx>
            <c:strRef>
              <c:f>'[16.xlsx]Partida 16'!$C$22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16'!$D$22:$O$22</c:f>
              <c:numCache>
                <c:formatCode>0.0%</c:formatCode>
                <c:ptCount val="12"/>
                <c:pt idx="0">
                  <c:v>8.9098879803484521E-2</c:v>
                </c:pt>
                <c:pt idx="1">
                  <c:v>0.16572433124148181</c:v>
                </c:pt>
                <c:pt idx="2">
                  <c:v>0.26313752906572313</c:v>
                </c:pt>
                <c:pt idx="3">
                  <c:v>0.35893483294125705</c:v>
                </c:pt>
                <c:pt idx="4">
                  <c:v>0.44494144533822766</c:v>
                </c:pt>
                <c:pt idx="5">
                  <c:v>0.53369154062269308</c:v>
                </c:pt>
                <c:pt idx="6">
                  <c:v>0.58135006766090302</c:v>
                </c:pt>
                <c:pt idx="7">
                  <c:v>0.64875610517171667</c:v>
                </c:pt>
                <c:pt idx="8">
                  <c:v>0.72553725910658462</c:v>
                </c:pt>
                <c:pt idx="9">
                  <c:v>0.77497695946400114</c:v>
                </c:pt>
                <c:pt idx="10">
                  <c:v>0.8597430091977637</c:v>
                </c:pt>
                <c:pt idx="11">
                  <c:v>0.96809611158595277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5B8-442C-B7C8-7C36A6EF2347}"/>
            </c:ext>
          </c:extLst>
        </c:ser>
        <c:ser>
          <c:idx val="2"/>
          <c:order val="2"/>
          <c:tx>
            <c:strRef>
              <c:f>'[16.xlsx]Partida 16'!$C$21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3333333333333333E-2"/>
                  <c:y val="3.7037037037037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1666666666666692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7777777777777776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2222222222222223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7777777777777828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8.3333333333333332E-3"/>
                  <c:y val="6.94444444444444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8.3333333333333332E-3"/>
                  <c:y val="6.01851851851851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2500000000000101E-2"/>
                  <c:y val="6.7129629629629636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900" b="1" i="0" u="none" strike="noStrike" baseline="0">
                        <a:solidFill>
                          <a:sysClr val="windowText" lastClr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900" b="1" i="0">
                        <a:solidFill>
                          <a:sysClr val="windowText" lastClr="000000"/>
                        </a:solidFill>
                      </a:rPr>
                      <a:t>67,5%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55B8-442C-B7C8-7C36A6EF2347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7.0708442694663171E-2"/>
                      <c:h val="7.6597404491105275E-2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-8.3333333333334356E-3"/>
                  <c:y val="5.092592592592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EC7-42EB-BECA-51AB3314FE5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777777777777676E-3"/>
                  <c:y val="4.6296296296296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EC7-42EB-BECA-51AB3314FE5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ysClr val="windowText" lastClr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16'!$D$21:$M$21</c:f>
              <c:numCache>
                <c:formatCode>0.0%</c:formatCode>
                <c:ptCount val="10"/>
                <c:pt idx="0">
                  <c:v>0.12739098226143111</c:v>
                </c:pt>
                <c:pt idx="1">
                  <c:v>0.20935756158117733</c:v>
                </c:pt>
                <c:pt idx="2">
                  <c:v>0.3375947519022004</c:v>
                </c:pt>
                <c:pt idx="3">
                  <c:v>0.43835743954034628</c:v>
                </c:pt>
                <c:pt idx="4">
                  <c:v>0.52870619346885472</c:v>
                </c:pt>
                <c:pt idx="5">
                  <c:v>0.62381575296582048</c:v>
                </c:pt>
                <c:pt idx="6">
                  <c:v>0.68356701519233465</c:v>
                </c:pt>
                <c:pt idx="7">
                  <c:v>0.76237707410717492</c:v>
                </c:pt>
                <c:pt idx="8">
                  <c:v>0.79933585031137611</c:v>
                </c:pt>
                <c:pt idx="9">
                  <c:v>0.84412990342009875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55B8-442C-B7C8-7C36A6EF23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26153608"/>
        <c:axId val="626162624"/>
      </c:lineChart>
      <c:catAx>
        <c:axId val="626153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26162624"/>
        <c:crosses val="autoZero"/>
        <c:auto val="1"/>
        <c:lblAlgn val="ctr"/>
        <c:lblOffset val="100"/>
        <c:noMultiLvlLbl val="0"/>
      </c:catAx>
      <c:valAx>
        <c:axId val="626162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2615360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7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2019 - 2020 - 2021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'[16.xlsx]Partida 16'!$C$29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16'!$D$29:$O$29</c:f>
              <c:numCache>
                <c:formatCode>0.0%</c:formatCode>
                <c:ptCount val="12"/>
                <c:pt idx="0">
                  <c:v>0.1179396252300373</c:v>
                </c:pt>
                <c:pt idx="1">
                  <c:v>7.2676308633486286E-2</c:v>
                </c:pt>
                <c:pt idx="2">
                  <c:v>9.9409531213983868E-2</c:v>
                </c:pt>
                <c:pt idx="3">
                  <c:v>8.6780612336783511E-2</c:v>
                </c:pt>
                <c:pt idx="4">
                  <c:v>8.5391384097668041E-2</c:v>
                </c:pt>
                <c:pt idx="5">
                  <c:v>9.0901638035631283E-2</c:v>
                </c:pt>
                <c:pt idx="6">
                  <c:v>7.9801565177953185E-2</c:v>
                </c:pt>
                <c:pt idx="7">
                  <c:v>7.9741600401003088E-2</c:v>
                </c:pt>
                <c:pt idx="8">
                  <c:v>9.0182596236752177E-2</c:v>
                </c:pt>
                <c:pt idx="9">
                  <c:v>8.2999924913579673E-2</c:v>
                </c:pt>
                <c:pt idx="10">
                  <c:v>7.5472993453801665E-2</c:v>
                </c:pt>
                <c:pt idx="11">
                  <c:v>0.11180318960094475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6C9-4A9D-BC1C-A7919E0B30A7}"/>
            </c:ext>
          </c:extLst>
        </c:ser>
        <c:ser>
          <c:idx val="1"/>
          <c:order val="1"/>
          <c:tx>
            <c:strRef>
              <c:f>'[16.xlsx]Partida 16'!$C$28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16'!$D$28:$O$28</c:f>
              <c:numCache>
                <c:formatCode>0.0%</c:formatCode>
                <c:ptCount val="12"/>
                <c:pt idx="0">
                  <c:v>8.9098879803484521E-2</c:v>
                </c:pt>
                <c:pt idx="1">
                  <c:v>7.6640930809485197E-2</c:v>
                </c:pt>
                <c:pt idx="2">
                  <c:v>9.788827943675886E-2</c:v>
                </c:pt>
                <c:pt idx="3">
                  <c:v>9.6987464648162963E-2</c:v>
                </c:pt>
                <c:pt idx="4">
                  <c:v>8.6291414124839136E-2</c:v>
                </c:pt>
                <c:pt idx="5">
                  <c:v>0.10211792294115378</c:v>
                </c:pt>
                <c:pt idx="6">
                  <c:v>7.9471996156137578E-2</c:v>
                </c:pt>
                <c:pt idx="7">
                  <c:v>7.7381070948981071E-2</c:v>
                </c:pt>
                <c:pt idx="8">
                  <c:v>9.4044250777182009E-2</c:v>
                </c:pt>
                <c:pt idx="9">
                  <c:v>7.8843074632570412E-2</c:v>
                </c:pt>
                <c:pt idx="10">
                  <c:v>8.5213507906837641E-2</c:v>
                </c:pt>
                <c:pt idx="11">
                  <c:v>0.13419961278891301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6C9-4A9D-BC1C-A7919E0B30A7}"/>
            </c:ext>
          </c:extLst>
        </c:ser>
        <c:ser>
          <c:idx val="2"/>
          <c:order val="2"/>
          <c:tx>
            <c:strRef>
              <c:f>'[16.xlsx]Partida 16'!$C$27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solidFill>
              <a:srgbClr val="C00000"/>
            </a:solidFill>
            <a:ln w="25400">
              <a:solidFill>
                <a:srgbClr val="C00000"/>
              </a:solidFill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9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16'!$D$27:$M$27</c:f>
              <c:numCache>
                <c:formatCode>0.0%</c:formatCode>
                <c:ptCount val="10"/>
                <c:pt idx="0">
                  <c:v>0.12739098226143111</c:v>
                </c:pt>
                <c:pt idx="1">
                  <c:v>8.5306719696728289E-2</c:v>
                </c:pt>
                <c:pt idx="2">
                  <c:v>0.12823786489731664</c:v>
                </c:pt>
                <c:pt idx="3">
                  <c:v>0.10457234801763413</c:v>
                </c:pt>
                <c:pt idx="4">
                  <c:v>0.10073917761299553</c:v>
                </c:pt>
                <c:pt idx="5">
                  <c:v>0.10645727641439096</c:v>
                </c:pt>
                <c:pt idx="6">
                  <c:v>9.2179567978937019E-2</c:v>
                </c:pt>
                <c:pt idx="7">
                  <c:v>8.3750166252444233E-2</c:v>
                </c:pt>
                <c:pt idx="8">
                  <c:v>8.6220339577809432E-2</c:v>
                </c:pt>
                <c:pt idx="9">
                  <c:v>0.10017022278192206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6C9-4A9D-BC1C-A7919E0B3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26234360"/>
        <c:axId val="626237496"/>
      </c:barChart>
      <c:catAx>
        <c:axId val="626234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26237496"/>
        <c:crosses val="autoZero"/>
        <c:auto val="1"/>
        <c:lblAlgn val="ctr"/>
        <c:lblOffset val="100"/>
        <c:noMultiLvlLbl val="0"/>
      </c:catAx>
      <c:valAx>
        <c:axId val="626237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2623436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09-01-2022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8153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5140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933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=""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uadro de texto 2"/>
          <p:cNvSpPr txBox="1">
            <a:spLocks noChangeArrowheads="1"/>
          </p:cNvSpPr>
          <p:nvPr userDrawn="1"/>
        </p:nvSpPr>
        <p:spPr bwMode="auto">
          <a:xfrm>
            <a:off x="755576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6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45719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1584176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OCTUBRE </a:t>
            </a:r>
            <a:r>
              <a:rPr lang="es-CL" sz="2000" b="1" dirty="0">
                <a:solidFill>
                  <a:prstClr val="black"/>
                </a:solidFill>
              </a:rPr>
              <a:t>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16: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SALUD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noviembre 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8" y="1369413"/>
            <a:ext cx="800084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FONDO NACIONAL DE SALUD FET COVID-19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03598" y="207410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        2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472273"/>
              </p:ext>
            </p:extLst>
          </p:nvPr>
        </p:nvGraphicFramePr>
        <p:xfrm>
          <a:off x="603599" y="2412502"/>
          <a:ext cx="7911750" cy="3943842"/>
        </p:xfrm>
        <a:graphic>
          <a:graphicData uri="http://schemas.openxmlformats.org/drawingml/2006/table">
            <a:tbl>
              <a:tblPr/>
              <a:tblGrid>
                <a:gridCol w="279238"/>
                <a:gridCol w="267603"/>
                <a:gridCol w="270513"/>
                <a:gridCol w="2853467"/>
                <a:gridCol w="759179"/>
                <a:gridCol w="733000"/>
                <a:gridCol w="733000"/>
                <a:gridCol w="733000"/>
                <a:gridCol w="584655"/>
                <a:gridCol w="698095"/>
              </a:tblGrid>
              <a:tr h="2259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84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5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165.206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165.206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1.456.971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1.456.971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286.732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286.732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2.125.405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2.125.405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619.570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619.570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901.535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901.535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589.880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589.880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2.586.112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2.586.112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182.864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182.864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47.250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47.250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 FET - Covid-19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29.906.095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29.906.095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de Prestaciones Médicas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146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1321169"/>
            <a:ext cx="815779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0" y="1912262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1 de 2    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642287"/>
              </p:ext>
            </p:extLst>
          </p:nvPr>
        </p:nvGraphicFramePr>
        <p:xfrm>
          <a:off x="539550" y="2250662"/>
          <a:ext cx="8147248" cy="4105684"/>
        </p:xfrm>
        <a:graphic>
          <a:graphicData uri="http://schemas.openxmlformats.org/drawingml/2006/table">
            <a:tbl>
              <a:tblPr/>
              <a:tblGrid>
                <a:gridCol w="283382"/>
                <a:gridCol w="271575"/>
                <a:gridCol w="274526"/>
                <a:gridCol w="2895816"/>
                <a:gridCol w="770447"/>
                <a:gridCol w="743879"/>
                <a:gridCol w="743879"/>
                <a:gridCol w="699600"/>
                <a:gridCol w="755687"/>
                <a:gridCol w="708457"/>
              </a:tblGrid>
              <a:tr h="1804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54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8.346.308.116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10.471.770.984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2.125.462.868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9.003.212.081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23.134.531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23.139.921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23.014.996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24.263.858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24.045.672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-218.186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17.629.230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402.779.775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1.205.103.091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802.323.316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997.046.948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402.779.775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1.204.663.040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801.883.265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996.606.899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402.779.765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592.585.639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189.805.874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511.454.932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Cajas de Compensación de Asignación Familiar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612.077.401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612.077.391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485.151.967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4851519670,0%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440.051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440.051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440.049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267.734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267.734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267.733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172.317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172.317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172.316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7.881.229.224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9.121.289.297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1.240.060.073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7.871.270.808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282.042.326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497.946.553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215.904.227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363.691.299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Provisión de Prestaciones Médicas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267.147.198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483.051.425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215.904.227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350.505.232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Auge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14.895.128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14.895.128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13.186.067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7.483.644.398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8.490.861.617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1.007.217.219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7.397.475.641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696.445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696.445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348.222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2.266.638.770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80.229.946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1.920.868.243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2.002.115.324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379.719.750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1.648.436.082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por Grupo Relacionado de Diagnóstico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3.881.681.078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323.036.589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3.616.369.308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115.499.066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224.875.000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109.375.934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211.453.786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13511" y="1268760"/>
            <a:ext cx="79117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3511" y="1833063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2 de 2   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559846"/>
              </p:ext>
            </p:extLst>
          </p:nvPr>
        </p:nvGraphicFramePr>
        <p:xfrm>
          <a:off x="613511" y="2171454"/>
          <a:ext cx="7901839" cy="4184906"/>
        </p:xfrm>
        <a:graphic>
          <a:graphicData uri="http://schemas.openxmlformats.org/drawingml/2006/table">
            <a:tbl>
              <a:tblPr/>
              <a:tblGrid>
                <a:gridCol w="274847"/>
                <a:gridCol w="263395"/>
                <a:gridCol w="266257"/>
                <a:gridCol w="2808589"/>
                <a:gridCol w="747240"/>
                <a:gridCol w="721472"/>
                <a:gridCol w="721472"/>
                <a:gridCol w="678527"/>
                <a:gridCol w="732924"/>
                <a:gridCol w="687116"/>
              </a:tblGrid>
              <a:tr h="1609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19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 - FET - Covid-19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132.408.838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16.866.338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110.031.579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de Prestaciones Médicas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16.218.390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16.218.390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15.360.068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N°20.850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94.023.563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Medicamentos OPS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647.948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647.948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647.948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Gobiernos Extranjeros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Chile – España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3.643.497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3.643.497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3.623.495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3.643.497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3.643.497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3.623.495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24.443.149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24.443.149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24.440.818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8.862.365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8.862.365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8.862.066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15.580.784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15.580.784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15.578.752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145.897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145.897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94.857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94.857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11.117.721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11.117.721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55.060.732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55.059.732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55.060.732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5506073,2%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55.060.732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55.059.732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55.060.732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5506073,2%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9064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8533" y="1915062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4" y="1310061"/>
            <a:ext cx="8208910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5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289616"/>
              </p:ext>
            </p:extLst>
          </p:nvPr>
        </p:nvGraphicFramePr>
        <p:xfrm>
          <a:off x="539554" y="2180616"/>
          <a:ext cx="8208909" cy="4175741"/>
        </p:xfrm>
        <a:graphic>
          <a:graphicData uri="http://schemas.openxmlformats.org/drawingml/2006/table">
            <a:tbl>
              <a:tblPr/>
              <a:tblGrid>
                <a:gridCol w="289727"/>
                <a:gridCol w="277655"/>
                <a:gridCol w="280672"/>
                <a:gridCol w="2960642"/>
                <a:gridCol w="787693"/>
                <a:gridCol w="760530"/>
                <a:gridCol w="760530"/>
                <a:gridCol w="760530"/>
                <a:gridCol w="606615"/>
                <a:gridCol w="724315"/>
              </a:tblGrid>
              <a:tr h="1598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95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2.266.638.770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80.229.946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1.920.868.241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2.266.638.770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80.229.946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1.920.868.241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2.266.638.770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80.229.946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1.920.868.241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27.968.164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32.246.500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4.278.336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26.075.393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43.133.067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50.406.051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7.272.984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43.174.704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52.953.435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58.848.030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5.894.595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47.554.525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35.216.344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41.849.384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6.633.040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36.090.225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96.381.919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108.639.126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12.257.207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92.770.276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56.649.614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62.959.011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6.309.397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54.006.771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107.190.678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121.255.372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14.064.694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100.971.321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29.092.382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33.205.085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4.112.703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27.541.140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109.584.820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124.236.652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14.651.832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102.734.235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149.298.321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164.863.923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15.565.602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139.209.378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67.815.833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77.978.463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10.162.630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65.071.398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70.216.240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81.850.327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11.634.087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70.063.050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49.441.676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55.818.196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6.376.520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48.538.197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60.632.422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62.784.057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2.151.635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53.363.869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21.491.094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23.708.832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2.217.738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20.736.839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32.567.069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36.371.582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3.804.513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32.539.268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115.175.887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131.865.412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16.689.525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111.566.843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60.812.221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66.591.438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5.779.217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55.522.674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34.867.910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39.627.026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4.759.116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33.714.947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7836" y="2171728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17836" y="1495450"/>
            <a:ext cx="8168963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5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PARTIDA 16.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02. PROGRAMA 02: PROGRAMA DE ATENCIÓN PRIMARIA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085262"/>
              </p:ext>
            </p:extLst>
          </p:nvPr>
        </p:nvGraphicFramePr>
        <p:xfrm>
          <a:off x="517835" y="2407202"/>
          <a:ext cx="7997514" cy="3597719"/>
        </p:xfrm>
        <a:graphic>
          <a:graphicData uri="http://schemas.openxmlformats.org/drawingml/2006/table">
            <a:tbl>
              <a:tblPr/>
              <a:tblGrid>
                <a:gridCol w="282265"/>
                <a:gridCol w="270504"/>
                <a:gridCol w="273445"/>
                <a:gridCol w="2884398"/>
                <a:gridCol w="767408"/>
                <a:gridCol w="740946"/>
                <a:gridCol w="740946"/>
                <a:gridCol w="740946"/>
                <a:gridCol w="590993"/>
                <a:gridCol w="705663"/>
              </a:tblGrid>
              <a:tr h="1653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96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2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56.174.456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61.803.188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5.628.732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51.356.276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2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9.626.003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11.109.962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1.483.959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5.728.142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2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21.306.807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24.269.810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2.963.003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21.255.017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2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82.224.395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91.187.846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8.963.451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78.570.699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2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66.611.018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71.402.248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4.791.230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63.930.805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2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144.693.716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161.493.638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16.799.922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138.483.435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2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93.382.193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101.364.680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7.982.487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88.662.924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2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148.269.452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156.179.721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7.910.269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134.750.181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2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150.179.156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169.252.870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19.073.714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138.907.145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2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156.211.588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225.232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-155.986.356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2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37.240.944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43.245.108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6.004.164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37.978.564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295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2208044"/>
            <a:ext cx="7923901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8653" y="1606250"/>
            <a:ext cx="80256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54168"/>
              </p:ext>
            </p:extLst>
          </p:nvPr>
        </p:nvGraphicFramePr>
        <p:xfrm>
          <a:off x="488653" y="2492890"/>
          <a:ext cx="8025697" cy="3863472"/>
        </p:xfrm>
        <a:graphic>
          <a:graphicData uri="http://schemas.openxmlformats.org/drawingml/2006/table">
            <a:tbl>
              <a:tblPr/>
              <a:tblGrid>
                <a:gridCol w="713395"/>
                <a:gridCol w="246945"/>
                <a:gridCol w="255176"/>
                <a:gridCol w="2677975"/>
                <a:gridCol w="716139"/>
                <a:gridCol w="716139"/>
                <a:gridCol w="691445"/>
                <a:gridCol w="691445"/>
                <a:gridCol w="658519"/>
                <a:gridCol w="658519"/>
              </a:tblGrid>
              <a:tr h="14804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10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7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2.002.115.324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379.719.750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1.648.436.083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2.002.115.324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379.719.750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1.648.436.083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2.002.115.324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379.719.750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1.648.436.083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12.420.287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22.554.635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10.134.348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16.125.297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19.646.025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31.188.037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11.542.012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22.191.256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45.410.545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63.183.591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17.773.046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59.319.070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20.354.080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29.701.677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9.347.597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25.808.572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44.738.668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58.866.615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14.127.947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52.048.065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35.308.164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53.628.446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18.320.282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40.908.747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62.632.496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99.661.572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37.029.076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75.563.342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33.611.121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38.561.507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4.950.386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33.963.344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67.485.242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93.731.441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26.246.199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88.061.077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65.431.294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79.368.056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13.936.762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74.522.097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44.173.062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58.408.052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14.234.990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51.865.878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67.222.129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91.685.252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24.463.123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73.189.351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46.966.828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55.801.118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8.834.290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48.557.072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37.130.296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51.309.505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14.179.209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44.024.569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42.155.001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56.065.864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13.910.863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44.897.347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31.667.283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45.427.972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13.760.689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35.282.824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67.700.293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88.803.308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21.103.015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83.791.262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46.478.739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61.767.583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15.288.844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50.018.054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28.256.104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36.573.694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8.317.590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31.466.592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52.102.282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60.582.642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8.480.360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56.908.031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2" y="2008133"/>
            <a:ext cx="8064896" cy="2735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1322264"/>
            <a:ext cx="806489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652162"/>
              </p:ext>
            </p:extLst>
          </p:nvPr>
        </p:nvGraphicFramePr>
        <p:xfrm>
          <a:off x="500354" y="2492900"/>
          <a:ext cx="8064893" cy="3863454"/>
        </p:xfrm>
        <a:graphic>
          <a:graphicData uri="http://schemas.openxmlformats.org/drawingml/2006/table">
            <a:tbl>
              <a:tblPr/>
              <a:tblGrid>
                <a:gridCol w="716879"/>
                <a:gridCol w="248151"/>
                <a:gridCol w="256422"/>
                <a:gridCol w="2691055"/>
                <a:gridCol w="719636"/>
                <a:gridCol w="719636"/>
                <a:gridCol w="694822"/>
                <a:gridCol w="694822"/>
                <a:gridCol w="661735"/>
                <a:gridCol w="661735"/>
              </a:tblGrid>
              <a:tr h="2146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9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29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43.811.965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46.559.338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2.747.373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44.002.528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34.576.983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44.365.390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9.788.407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39.358.883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45.128.844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77.758.936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32.630.092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52.061.823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39.963.223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76.725.655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36.762.432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57.079.210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66.333.680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94.707.401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28.373.721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80.511.606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84.452.568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114.042.891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29.590.323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86.473.523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77.654.681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157.850.021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80.195.340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142.419.584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72.569.302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110.594.991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38.025.689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79.482.094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227.253.255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32.935.432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-194.317.823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5.034.238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5.003.063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531.237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1704,0%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11.030.588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11.437.051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406.463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8.622.563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29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9.813.133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10.838.495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1.025.362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8.979.410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38.886.238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42.394.918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3.508.680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40.401.775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362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2" y="2134233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</a:t>
            </a:r>
            <a:r>
              <a:rPr lang="es-CL" sz="11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</a:t>
            </a: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1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535" y="1325981"/>
            <a:ext cx="842493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006722"/>
              </p:ext>
            </p:extLst>
          </p:nvPr>
        </p:nvGraphicFramePr>
        <p:xfrm>
          <a:off x="395532" y="2386745"/>
          <a:ext cx="8424938" cy="3973016"/>
        </p:xfrm>
        <a:graphic>
          <a:graphicData uri="http://schemas.openxmlformats.org/drawingml/2006/table">
            <a:tbl>
              <a:tblPr/>
              <a:tblGrid>
                <a:gridCol w="707292"/>
                <a:gridCol w="244833"/>
                <a:gridCol w="252993"/>
                <a:gridCol w="3122968"/>
                <a:gridCol w="710013"/>
                <a:gridCol w="710013"/>
                <a:gridCol w="685529"/>
                <a:gridCol w="685529"/>
                <a:gridCol w="652884"/>
                <a:gridCol w="652884"/>
              </a:tblGrid>
              <a:tr h="1292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959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7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3.881.681.078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323.036.589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3.616.369.312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3.881.681.078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323.036.589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3.616.369.312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3.881.681.078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323.036.589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3.616.369.312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- Hospital Juan Noé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50.429.972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48.807.545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-1.622.427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46.691.147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- Hospital de Iquique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61.803.047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73.523.910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11.720.863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71.211.160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Antofagasta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104.073.702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115.482.039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11.408.337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113.497.837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Calama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37.121.489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38.162.350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1.040.861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37.711.136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Regional de Copiapó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42.888.946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47.421.683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4.532.737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45.265.456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de Vallenar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20.137.030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21.053.824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916.794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18.502.453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La Serena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54.304.070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63.079.161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8.775.091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62.309.648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San Pablo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52.287.015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61.477.214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9.190.199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60.691.825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Ovalle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42.590.331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49.535.443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6.945.112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44.190.856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Carlos Van Buren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77.927.220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81.788.780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3.861.560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76.034.564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Doctor Eduardo Pereira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18.962.011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22.788.332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3.826.321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20.824.648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Claudio Vicuña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21.698.667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26.883.006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5.184.339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22.831.351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Doctor Gustavo Fricke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117.710.555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118.558.885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848.330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113.005.157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Quillota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32.030.019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35.906.410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3.876.391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35.579.218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Quilpué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26.523.148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26.935.925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412.777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25.519.645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Camilo de San Felipe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25.431.409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29.500.857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4.069.448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27.570.441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Juan de Dios de los Andes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20.742.202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24.890.090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4.147.888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22.719.310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Rancagua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92.230.469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101.399.544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9.169.075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92.503.574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San Fernando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23.757.820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28.547.741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4.789.921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26.806.067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Santa Cruz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14.221.691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15.850.071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1.628.380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12.747.412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159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5240" y="2342754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1363017"/>
            <a:ext cx="81864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33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kumimoji="0" lang="es-CL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OCTUBRE </a:t>
            </a: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DE 2021</a:t>
            </a:r>
            <a:b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</a:b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606037"/>
              </p:ext>
            </p:extLst>
          </p:nvPr>
        </p:nvGraphicFramePr>
        <p:xfrm>
          <a:off x="500352" y="2602524"/>
          <a:ext cx="8186448" cy="3753817"/>
        </p:xfrm>
        <a:graphic>
          <a:graphicData uri="http://schemas.openxmlformats.org/drawingml/2006/table">
            <a:tbl>
              <a:tblPr/>
              <a:tblGrid>
                <a:gridCol w="687270"/>
                <a:gridCol w="237901"/>
                <a:gridCol w="245832"/>
                <a:gridCol w="3034565"/>
                <a:gridCol w="689915"/>
                <a:gridCol w="689915"/>
                <a:gridCol w="666123"/>
                <a:gridCol w="666123"/>
                <a:gridCol w="634402"/>
                <a:gridCol w="634402"/>
              </a:tblGrid>
              <a:tr h="1379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7429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Curicó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42.516.228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47.772.746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5.256.518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46.740.256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Talca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100.030.795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106.546.064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6.515.269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92.915.806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Linares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29.530.151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34.550.872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5.020.721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32.811.723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Parral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7.001.980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8.257.266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1.255.286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7.694.174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Chillán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73.921.740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78.746.771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4.825.031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75.272.103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San Carlos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20.730.653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23.984.141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3.253.488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20.013.695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Guillermo Grant Benavente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149.587.494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161.028.478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11.440.984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153.334.867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de Coronel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16.345.519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16.902.029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556.510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16.156.436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- Hospital Higueras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85.499.565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93.708.426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8.208.861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86.389.332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 - Hospital de los Ángeles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98.566.525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107.444.780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8.878.255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92.977.772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- Hospital de Curanilahue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20.120.221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25.454.227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5.334.006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24.682.021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Angol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26.787.018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30.600.808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3.813.790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27.730.632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Victoria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20.205.127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22.327.542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2.122.415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21.494.569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Dr. Abraham Godoy Peña de Lautaro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16.403.149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16.980.918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577.769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14.776.664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Intercultural de Nueva Imperial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21.406.558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22.873.340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1.466.782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21.338.299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Pitrufquén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15.353.712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16.006.598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652.886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12.811.564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Villarrica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13.373.638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14.683.339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1.309.701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13.382.269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Temuco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121.034.264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134.347.005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13.312.741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120.034.158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- Hospital de Valdivia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76.984.746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85.404.886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8.420.140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79.386.685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- Hospital de Osorno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60.112.331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63.952.369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3.840.038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63.202.820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- Hospital de Puerto Montt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112.948.853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121.264.996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8.316.143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113.456.219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- Hospital de Coyhaique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46.139.084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46.187.055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47.971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43.536.615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- Hospital Regional de Punta Arenas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60.797.714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62.487.646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1.689.932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58.290.833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4599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88315" y="637276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41439" y="2029201"/>
            <a:ext cx="8568952" cy="2428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</a:t>
            </a:r>
            <a:r>
              <a:rPr kumimoji="0" lang="es-CL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                                                                          </a:t>
            </a:r>
            <a:r>
              <a:rPr kumimoji="0" lang="es-C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3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23526" y="1196752"/>
            <a:ext cx="8568952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33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kumimoji="0" lang="es-CL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OCTUBRE </a:t>
            </a: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DE 2021</a:t>
            </a:r>
            <a:b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</a:b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846580"/>
              </p:ext>
            </p:extLst>
          </p:nvPr>
        </p:nvGraphicFramePr>
        <p:xfrm>
          <a:off x="341441" y="2272002"/>
          <a:ext cx="8551037" cy="4100754"/>
        </p:xfrm>
        <a:graphic>
          <a:graphicData uri="http://schemas.openxmlformats.org/drawingml/2006/table">
            <a:tbl>
              <a:tblPr/>
              <a:tblGrid>
                <a:gridCol w="717878"/>
                <a:gridCol w="248497"/>
                <a:gridCol w="256779"/>
                <a:gridCol w="3169711"/>
                <a:gridCol w="720640"/>
                <a:gridCol w="720640"/>
                <a:gridCol w="695789"/>
                <a:gridCol w="695789"/>
                <a:gridCol w="662657"/>
                <a:gridCol w="662657"/>
              </a:tblGrid>
              <a:tr h="13841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682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8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Salvador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94.062.312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101.612.173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7.549.861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98.550.546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8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Santiago Oriente Luis Tisné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34.770.095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44.229.719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9.459.624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37.691.906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8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Luis Calvo Mackenna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43.939.872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49.512.785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5.572.913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46.460.605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del Tórax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31.981.508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33.119.846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1.138.338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30.544.791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Instituto de Neurocirugía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20.789.219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19.435.694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-1.353.525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18.645.115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8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Clínico San Borja Arriarán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115.371.130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106.497.165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-8.873.965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96.702.320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El Carmen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81.784.942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90.472.245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8.687.303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82.673.460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8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de Urgencia Asistencia Pública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61.824.948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81.104.427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19.279.479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79.076.549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Barros Luco Trudeau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120.482.860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129.633.084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9.150.224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120.321.101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8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Exequiel González Cortés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36.631.352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33.141.257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-3.490.095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30.522.619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 Luis de Buin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12.699.709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13.623.754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924.045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10.419.809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Sanatorio El Pino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39.946.537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49.030.489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9.083.952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42.061.929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San José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91.075.102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105.978.735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14.903.633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99.483.301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Roberto del Río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42.470.294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40.416.027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-2.054.267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37.067.393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San Juan de Dios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99.400.914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108.950.307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9.549.393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106.123.805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Félix Bulnes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83.352.194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94.045.133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10.692.939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84.719.771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Talagante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15.953.203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22.488.265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6.535.062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22.111.440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Melipilla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20.169.572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21.828.097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1.658.525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21.289.991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</a:t>
                      </a:r>
                      <a:r>
                        <a:rPr lang="es-E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Sótero</a:t>
                      </a:r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del Río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160.895.401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172.457.500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11.562.099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164.289.709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La Florida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87.271.022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94.748.515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7.477.493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81.652.245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65.211.643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66.887.322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1.675.679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64.100.942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- Hospital Castro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26.292.782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29.363.427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3.070.645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27.217.548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2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40768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="" xmlns:a16="http://schemas.microsoft.com/office/drawing/2014/main" id="{D28882F6-F8AD-4BD7-B773-03227FF22D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3731688"/>
              </p:ext>
            </p:extLst>
          </p:nvPr>
        </p:nvGraphicFramePr>
        <p:xfrm>
          <a:off x="539553" y="2534920"/>
          <a:ext cx="7704855" cy="3813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0070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52715" y="1902341"/>
            <a:ext cx="6129212" cy="1974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2715" y="1329865"/>
            <a:ext cx="8424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04. PROGRAMA 01: INSTITUTO DE SALUD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807006"/>
              </p:ext>
            </p:extLst>
          </p:nvPr>
        </p:nvGraphicFramePr>
        <p:xfrm>
          <a:off x="611560" y="2170650"/>
          <a:ext cx="7823202" cy="4185702"/>
        </p:xfrm>
        <a:graphic>
          <a:graphicData uri="http://schemas.openxmlformats.org/drawingml/2006/table">
            <a:tbl>
              <a:tblPr/>
              <a:tblGrid>
                <a:gridCol w="716903"/>
                <a:gridCol w="268838"/>
                <a:gridCol w="277800"/>
                <a:gridCol w="2138760"/>
                <a:gridCol w="752748"/>
                <a:gridCol w="752748"/>
                <a:gridCol w="752748"/>
                <a:gridCol w="728851"/>
                <a:gridCol w="716903"/>
                <a:gridCol w="716903"/>
              </a:tblGrid>
              <a:tr h="15502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50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5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34.688.893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43.264.012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8.575.119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37.259.783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21.215.587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21.752.267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20.601.468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12.054.945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15.314.287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3.259.342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12.921.475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1.879.775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1.288.020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559.466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-129.629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2.446.457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2.421.457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2.445.197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2.446.457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2.421.457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2.445.197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6593" y="2086422"/>
            <a:ext cx="8073646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86593" y="1359544"/>
            <a:ext cx="773430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05. PROGRAMA 01: CENTRAL NACIONAL DE ABASTECIMIENTO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914039"/>
              </p:ext>
            </p:extLst>
          </p:nvPr>
        </p:nvGraphicFramePr>
        <p:xfrm>
          <a:off x="686593" y="2357101"/>
          <a:ext cx="7752558" cy="3664186"/>
        </p:xfrm>
        <a:graphic>
          <a:graphicData uri="http://schemas.openxmlformats.org/drawingml/2006/table">
            <a:tbl>
              <a:tblPr/>
              <a:tblGrid>
                <a:gridCol w="721448"/>
                <a:gridCol w="270543"/>
                <a:gridCol w="279561"/>
                <a:gridCol w="2152318"/>
                <a:gridCol w="721448"/>
                <a:gridCol w="721448"/>
                <a:gridCol w="721448"/>
                <a:gridCol w="721448"/>
                <a:gridCol w="721448"/>
                <a:gridCol w="721448"/>
              </a:tblGrid>
              <a:tr h="20216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91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11.157.307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12.785.226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10.555.116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5.864.129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6.130.735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4.348.825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4.812.825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3.602.222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405881" y="2261670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881" y="1479529"/>
            <a:ext cx="828091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PROGRAMA: SUBSECRETARÍA DE SALUD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069752"/>
              </p:ext>
            </p:extLst>
          </p:nvPr>
        </p:nvGraphicFramePr>
        <p:xfrm>
          <a:off x="418825" y="2779190"/>
          <a:ext cx="8280915" cy="3250687"/>
        </p:xfrm>
        <a:graphic>
          <a:graphicData uri="http://schemas.openxmlformats.org/drawingml/2006/table">
            <a:tbl>
              <a:tblPr/>
              <a:tblGrid>
                <a:gridCol w="756248"/>
                <a:gridCol w="245780"/>
                <a:gridCol w="264687"/>
                <a:gridCol w="2130099"/>
                <a:gridCol w="857081"/>
                <a:gridCol w="860232"/>
                <a:gridCol w="860232"/>
                <a:gridCol w="794060"/>
                <a:gridCol w="756248"/>
                <a:gridCol w="756248"/>
              </a:tblGrid>
              <a:tr h="25648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631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53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359.186.635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359.186.635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312.602.722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614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359.186.635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359.186.635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312.602.722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614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359.186.635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359.186.635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312.602.722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614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Ampliado de Inmunizaciones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359.186.635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359.186.635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312.602.722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79009" y="2078945"/>
            <a:ext cx="7996323" cy="2959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1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67537" y="1468526"/>
            <a:ext cx="821925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466727"/>
              </p:ext>
            </p:extLst>
          </p:nvPr>
        </p:nvGraphicFramePr>
        <p:xfrm>
          <a:off x="367537" y="2374900"/>
          <a:ext cx="8207797" cy="3981450"/>
        </p:xfrm>
        <a:graphic>
          <a:graphicData uri="http://schemas.openxmlformats.org/drawingml/2006/table">
            <a:tbl>
              <a:tblPr/>
              <a:tblGrid>
                <a:gridCol w="749571"/>
                <a:gridCol w="243610"/>
                <a:gridCol w="262350"/>
                <a:gridCol w="2111290"/>
                <a:gridCol w="849513"/>
                <a:gridCol w="852636"/>
                <a:gridCol w="852636"/>
                <a:gridCol w="787049"/>
                <a:gridCol w="749571"/>
                <a:gridCol w="749571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516.168.426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1.020.769.935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504.601.509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924.503.860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122.862.697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235.751.956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112.889.259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233.734.298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42.529.237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207.676.781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165.147.544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204.456.697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191.987.612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304.014.459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112.026.847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267.246.954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115.499.066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224.875.000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109.375.934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208.558.413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Preventivo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Enfermedad y Medicina Curativa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107.659.925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217.035.859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109.375.934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204.385.151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Maternal, Artículo 196 Código del Trabajo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7.818.780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7.818.780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57.102.791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 y Cuidado del Niño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57.102.791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2.650.913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2.650.913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1.585.750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2.650.913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2.650.913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1.585.750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158.283.838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193.804.701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35.520.863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142.361.761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136.422.532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128.258.892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-8.163.640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102.539.593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Alimentación Complementaria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37.747.483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32.193.216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-5.554.267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19.924.176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Ampliado de Inmunizaciones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75.064.265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75.064.265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62.754.544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5214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86528" y="1977066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1132" y="1385972"/>
            <a:ext cx="782759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628636"/>
              </p:ext>
            </p:extLst>
          </p:nvPr>
        </p:nvGraphicFramePr>
        <p:xfrm>
          <a:off x="586529" y="2303538"/>
          <a:ext cx="7832194" cy="4052808"/>
        </p:xfrm>
        <a:graphic>
          <a:graphicData uri="http://schemas.openxmlformats.org/drawingml/2006/table">
            <a:tbl>
              <a:tblPr/>
              <a:tblGrid>
                <a:gridCol w="715269"/>
                <a:gridCol w="232463"/>
                <a:gridCol w="250344"/>
                <a:gridCol w="2014674"/>
                <a:gridCol w="810638"/>
                <a:gridCol w="813618"/>
                <a:gridCol w="813618"/>
                <a:gridCol w="751032"/>
                <a:gridCol w="715269"/>
                <a:gridCol w="715269"/>
              </a:tblGrid>
              <a:tr h="16886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773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Complementaria para el Adulto Mayor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23.610.784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19.725.411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-3.885.373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19.310.873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PUC - Sinovac Estudio Clínico Vacuna COVID-19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11.594.733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12.685.083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1.090.350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3.026.680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1.832.606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1.641.124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-191.482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1.303.030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346.994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655.740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589.404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-26.720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318.529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-28.867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294.135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342.915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620.484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35043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435595" y="1985008"/>
            <a:ext cx="7361014" cy="2586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3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35595" y="1382316"/>
            <a:ext cx="82912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78156"/>
              </p:ext>
            </p:extLst>
          </p:nvPr>
        </p:nvGraphicFramePr>
        <p:xfrm>
          <a:off x="435596" y="2264973"/>
          <a:ext cx="8251205" cy="4114800"/>
        </p:xfrm>
        <a:graphic>
          <a:graphicData uri="http://schemas.openxmlformats.org/drawingml/2006/table">
            <a:tbl>
              <a:tblPr/>
              <a:tblGrid>
                <a:gridCol w="753535"/>
                <a:gridCol w="244898"/>
                <a:gridCol w="263737"/>
                <a:gridCol w="2122456"/>
                <a:gridCol w="854006"/>
                <a:gridCol w="857146"/>
                <a:gridCol w="857146"/>
                <a:gridCol w="791211"/>
                <a:gridCol w="753535"/>
                <a:gridCol w="753535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315.459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240.952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447.167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991.968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544.801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545.995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398.669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467544" y="2043854"/>
            <a:ext cx="7734302" cy="2416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4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41844" y="1413405"/>
            <a:ext cx="856895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406940"/>
              </p:ext>
            </p:extLst>
          </p:nvPr>
        </p:nvGraphicFramePr>
        <p:xfrm>
          <a:off x="341846" y="2324894"/>
          <a:ext cx="8568951" cy="3948805"/>
        </p:xfrm>
        <a:graphic>
          <a:graphicData uri="http://schemas.openxmlformats.org/drawingml/2006/table">
            <a:tbl>
              <a:tblPr/>
              <a:tblGrid>
                <a:gridCol w="782553"/>
                <a:gridCol w="254330"/>
                <a:gridCol w="273893"/>
                <a:gridCol w="2204190"/>
                <a:gridCol w="886893"/>
                <a:gridCol w="890153"/>
                <a:gridCol w="890153"/>
                <a:gridCol w="821680"/>
                <a:gridCol w="782553"/>
                <a:gridCol w="782553"/>
              </a:tblGrid>
              <a:tr h="1832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007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10.266.573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52.860.726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42.594.153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36.795.488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6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Especiales, Atención Primaria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7.267.884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49.862.037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42.594.153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36.277.540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6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Enfermedades Emergentes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2.480.741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2.480.741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6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Investigación y Desarrollo en Salud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517.948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6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6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5267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342588" y="1993022"/>
            <a:ext cx="7734302" cy="2266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5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47564" y="1302082"/>
            <a:ext cx="856895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184607"/>
              </p:ext>
            </p:extLst>
          </p:nvPr>
        </p:nvGraphicFramePr>
        <p:xfrm>
          <a:off x="342590" y="2420063"/>
          <a:ext cx="8477881" cy="3936286"/>
        </p:xfrm>
        <a:graphic>
          <a:graphicData uri="http://schemas.openxmlformats.org/drawingml/2006/table">
            <a:tbl>
              <a:tblPr/>
              <a:tblGrid>
                <a:gridCol w="774236"/>
                <a:gridCol w="251627"/>
                <a:gridCol w="270982"/>
                <a:gridCol w="2180764"/>
                <a:gridCol w="877467"/>
                <a:gridCol w="880693"/>
                <a:gridCol w="880693"/>
                <a:gridCol w="812947"/>
                <a:gridCol w="774236"/>
                <a:gridCol w="774236"/>
              </a:tblGrid>
              <a:tr h="18862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725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2.660.955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2.660.955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2.660.955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2.660.955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2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7270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611557" y="1941918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11557" y="1281251"/>
            <a:ext cx="782759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934208"/>
              </p:ext>
            </p:extLst>
          </p:nvPr>
        </p:nvGraphicFramePr>
        <p:xfrm>
          <a:off x="605927" y="2268392"/>
          <a:ext cx="7833222" cy="3968914"/>
        </p:xfrm>
        <a:graphic>
          <a:graphicData uri="http://schemas.openxmlformats.org/drawingml/2006/table">
            <a:tbl>
              <a:tblPr/>
              <a:tblGrid>
                <a:gridCol w="715363"/>
                <a:gridCol w="232493"/>
                <a:gridCol w="250377"/>
                <a:gridCol w="2014937"/>
                <a:gridCol w="810745"/>
                <a:gridCol w="813725"/>
                <a:gridCol w="813725"/>
                <a:gridCol w="751131"/>
                <a:gridCol w="715363"/>
                <a:gridCol w="715363"/>
              </a:tblGrid>
              <a:tr h="18503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446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0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4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4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4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75.144.445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75.141.445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75.111.546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2503718,2%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75.144.445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75.141.445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75.111.546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2503718,2%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6043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482431" y="2022364"/>
            <a:ext cx="800796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1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                          ….1 </a:t>
            </a:r>
            <a:r>
              <a:rPr lang="es-CL" sz="11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5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4703" y="1431271"/>
            <a:ext cx="804569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637758"/>
              </p:ext>
            </p:extLst>
          </p:nvPr>
        </p:nvGraphicFramePr>
        <p:xfrm>
          <a:off x="444703" y="2420890"/>
          <a:ext cx="8045691" cy="3935466"/>
        </p:xfrm>
        <a:graphic>
          <a:graphicData uri="http://schemas.openxmlformats.org/drawingml/2006/table">
            <a:tbl>
              <a:tblPr/>
              <a:tblGrid>
                <a:gridCol w="717564"/>
                <a:gridCol w="269087"/>
                <a:gridCol w="278056"/>
                <a:gridCol w="2332084"/>
                <a:gridCol w="753443"/>
                <a:gridCol w="753443"/>
                <a:gridCol w="753443"/>
                <a:gridCol w="753443"/>
                <a:gridCol w="717564"/>
                <a:gridCol w="717564"/>
              </a:tblGrid>
              <a:tr h="2256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12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9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205.433.688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298.280.777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92.847.089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225.131.567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16.206.459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16.468.400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261.941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16.192.355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22.028.628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22.182.698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12.489.835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251.368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251.368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217.093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251.368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251.368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217.093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251.368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251.368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217.093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38.462.419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54.968.918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16.506.499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12.731.129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14.818.883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8.073.184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14.818.883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8.073.184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23.403.927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23.403.927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284.318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284.318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473.899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473.899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496.639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496.639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458.882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458.882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1.098.617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1.098.617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271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871514" y="6230057"/>
            <a:ext cx="6840759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71514" y="1278709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F2C13B57-C247-4154-9BDC-3D33CFC6C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1679249"/>
              </p:ext>
            </p:extLst>
          </p:nvPr>
        </p:nvGraphicFramePr>
        <p:xfrm>
          <a:off x="871514" y="2057400"/>
          <a:ext cx="7704856" cy="3819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24225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482431" y="2022364"/>
            <a:ext cx="800796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1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                          </a:t>
            </a:r>
            <a:r>
              <a:rPr lang="es-CL" sz="11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….2 de 5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4703" y="1431271"/>
            <a:ext cx="804569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768171"/>
              </p:ext>
            </p:extLst>
          </p:nvPr>
        </p:nvGraphicFramePr>
        <p:xfrm>
          <a:off x="444701" y="2332926"/>
          <a:ext cx="8045694" cy="4023428"/>
        </p:xfrm>
        <a:graphic>
          <a:graphicData uri="http://schemas.openxmlformats.org/drawingml/2006/table">
            <a:tbl>
              <a:tblPr/>
              <a:tblGrid>
                <a:gridCol w="717565"/>
                <a:gridCol w="269087"/>
                <a:gridCol w="278056"/>
                <a:gridCol w="2332084"/>
                <a:gridCol w="753443"/>
                <a:gridCol w="753443"/>
                <a:gridCol w="753443"/>
                <a:gridCol w="753443"/>
                <a:gridCol w="717565"/>
                <a:gridCol w="717565"/>
              </a:tblGrid>
              <a:tr h="16764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29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1.132.013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1.132.013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269.953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269.953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5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1.461.044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1.461.044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1.798.119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1.798.119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828.653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828.653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1.113.555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1.113.555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681.674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681.674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674.180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674.180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294.721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294.721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392.343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392.343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1.193.183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1.193.183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717.525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717.525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430.183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430.183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626.950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626.950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5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97.596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97.596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166.016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166.016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806.909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806.909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12790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482431" y="2022364"/>
            <a:ext cx="800796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1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                          </a:t>
            </a:r>
            <a:r>
              <a:rPr lang="es-CL" sz="11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….3 </a:t>
            </a:r>
            <a:r>
              <a:rPr lang="es-CL" sz="11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1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5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4703" y="1431271"/>
            <a:ext cx="804569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038929"/>
              </p:ext>
            </p:extLst>
          </p:nvPr>
        </p:nvGraphicFramePr>
        <p:xfrm>
          <a:off x="444703" y="2332920"/>
          <a:ext cx="8070648" cy="4023428"/>
        </p:xfrm>
        <a:graphic>
          <a:graphicData uri="http://schemas.openxmlformats.org/drawingml/2006/table">
            <a:tbl>
              <a:tblPr/>
              <a:tblGrid>
                <a:gridCol w="719790"/>
                <a:gridCol w="269922"/>
                <a:gridCol w="278918"/>
                <a:gridCol w="2339318"/>
                <a:gridCol w="755780"/>
                <a:gridCol w="755780"/>
                <a:gridCol w="755780"/>
                <a:gridCol w="755780"/>
                <a:gridCol w="719790"/>
                <a:gridCol w="719790"/>
              </a:tblGrid>
              <a:tr h="2040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4984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480.644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480.644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1.713.671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1.713.671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1.051.523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1.051.523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1.633.135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1.633.135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1.861.535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1.861.535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433.832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433.832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23.443.536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16.746.108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-6.697.428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4.657.945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Campaña de Invierno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5.293.105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-5.293.105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 Primaria, Ley N° 20.645 Trato Usuario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12.025.225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12.025.225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Digital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4.720.883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4.720.883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4.657.945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8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Pañales para adulto mayor y personas en situación de discapacidad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1.404.323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-1.404.323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211.778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211.778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211.778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211.778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24.533.363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24.533.363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18.166.720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24.531.906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24.531.906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18.166.720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9932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482431" y="2022364"/>
            <a:ext cx="800796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1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                          </a:t>
            </a:r>
            <a:r>
              <a:rPr lang="es-CL" sz="11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….4 de </a:t>
            </a: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5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4703" y="1431271"/>
            <a:ext cx="804569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527155"/>
              </p:ext>
            </p:extLst>
          </p:nvPr>
        </p:nvGraphicFramePr>
        <p:xfrm>
          <a:off x="444703" y="2332924"/>
          <a:ext cx="8045691" cy="3544345"/>
        </p:xfrm>
        <a:graphic>
          <a:graphicData uri="http://schemas.openxmlformats.org/drawingml/2006/table">
            <a:tbl>
              <a:tblPr/>
              <a:tblGrid>
                <a:gridCol w="717564"/>
                <a:gridCol w="269087"/>
                <a:gridCol w="278056"/>
                <a:gridCol w="2332084"/>
                <a:gridCol w="753443"/>
                <a:gridCol w="753443"/>
                <a:gridCol w="753443"/>
                <a:gridCol w="753443"/>
                <a:gridCol w="717564"/>
                <a:gridCol w="717564"/>
              </a:tblGrid>
              <a:tr h="20849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547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8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128.734.182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129.649.382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115.320.565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122.534.182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122.534.182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109.740.565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IVA Concesiones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11.149.832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11.149.832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5.947.373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 la Construcción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90.259.314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90.642.303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382.989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90.642.303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Equipamiento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13.486.133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13.103.144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-382.989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12.365.452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al Mobiliario no Clínico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291.946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291.946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271.029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Modificación Contratos Concesiones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7.346.957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7.346.957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514.408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16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51699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482431" y="2022364"/>
            <a:ext cx="800796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1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                          </a:t>
            </a:r>
            <a:r>
              <a:rPr lang="es-CL" sz="11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….5 de 5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4703" y="1431271"/>
            <a:ext cx="804569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292959"/>
              </p:ext>
            </p:extLst>
          </p:nvPr>
        </p:nvGraphicFramePr>
        <p:xfrm>
          <a:off x="444703" y="2332924"/>
          <a:ext cx="8045691" cy="3832379"/>
        </p:xfrm>
        <a:graphic>
          <a:graphicData uri="http://schemas.openxmlformats.org/drawingml/2006/table">
            <a:tbl>
              <a:tblPr/>
              <a:tblGrid>
                <a:gridCol w="717564"/>
                <a:gridCol w="269087"/>
                <a:gridCol w="278056"/>
                <a:gridCol w="2332084"/>
                <a:gridCol w="753443"/>
                <a:gridCol w="753443"/>
                <a:gridCol w="753443"/>
                <a:gridCol w="753443"/>
                <a:gridCol w="717564"/>
                <a:gridCol w="717564"/>
              </a:tblGrid>
              <a:tr h="24151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2453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1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512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18.641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18.641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Clínico Universidad de Chile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50.013.870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50.012.870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50.013.870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5001387,0%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50.013.870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50.012.870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50.013.870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5001387,0%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8274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39269" y="1769077"/>
            <a:ext cx="7886496" cy="2663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0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39269" y="1154319"/>
            <a:ext cx="788649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547542"/>
              </p:ext>
            </p:extLst>
          </p:nvPr>
        </p:nvGraphicFramePr>
        <p:xfrm>
          <a:off x="539552" y="2002981"/>
          <a:ext cx="7886697" cy="4353364"/>
        </p:xfrm>
        <a:graphic>
          <a:graphicData uri="http://schemas.openxmlformats.org/drawingml/2006/table">
            <a:tbl>
              <a:tblPr/>
              <a:tblGrid>
                <a:gridCol w="678912"/>
                <a:gridCol w="339456"/>
                <a:gridCol w="339456"/>
                <a:gridCol w="2274357"/>
                <a:gridCol w="678912"/>
                <a:gridCol w="678912"/>
                <a:gridCol w="769434"/>
                <a:gridCol w="769434"/>
                <a:gridCol w="678912"/>
                <a:gridCol w="678912"/>
              </a:tblGrid>
              <a:tr h="1446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4311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3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754.079.779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750.228.148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-3.851.631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270.424.062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42.343.611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1.008.284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-41.335.327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5.571.866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689.393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-4.882.473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36.771.745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318.891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-36.452.854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653.979.311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86.696.492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-567.282.819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653.979.311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86.696.492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-567.282.819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56.237.500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53.622.870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-2.614.630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56.237.500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53.622.870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-2.614.630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2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 Contratista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56.237.500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53.622.870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-2.614.630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605.447.610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605.447.610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267.560.486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605.447.610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605.447.610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267.560.486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627.895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627.895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47.799.808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47.799.808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25.508.164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1.157.047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1.157.047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268.577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4.458.541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4.458.541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2.454.512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23.688.332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23.688.332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11.586.021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96.132.866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96.132.866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21.121.802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64.092.650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64.092.650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35.799.070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8.241.897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8.241.897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1.581.949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9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599.651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599.651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252.417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68.454.878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68.454.878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28.865.990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25.365.225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25.365.225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19.151.231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11.093.721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11.093.721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2.854.127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17.033.687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17.033.687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9.344.572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3.854.934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3.854.934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2.733.427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1757" y="2073923"/>
            <a:ext cx="7940486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55543" y="1311437"/>
            <a:ext cx="78867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78050"/>
              </p:ext>
            </p:extLst>
          </p:nvPr>
        </p:nvGraphicFramePr>
        <p:xfrm>
          <a:off x="628651" y="2349756"/>
          <a:ext cx="7886697" cy="4006598"/>
        </p:xfrm>
        <a:graphic>
          <a:graphicData uri="http://schemas.openxmlformats.org/drawingml/2006/table">
            <a:tbl>
              <a:tblPr/>
              <a:tblGrid>
                <a:gridCol w="678912"/>
                <a:gridCol w="339456"/>
                <a:gridCol w="339456"/>
                <a:gridCol w="2274357"/>
                <a:gridCol w="678912"/>
                <a:gridCol w="678912"/>
                <a:gridCol w="769434"/>
                <a:gridCol w="769434"/>
                <a:gridCol w="678912"/>
                <a:gridCol w="678912"/>
              </a:tblGrid>
              <a:tr h="1742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4839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2.478.955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2.478.955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781.478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32.006.225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32.006.225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18.792.350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31.299.703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31.299.703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23.114.739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3.454.686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3.454.686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619.803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4.808.130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4.808.130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701.258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8.427.761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8.427.761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2.380.406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8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1.632.133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1.632.133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211.055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4.125.319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4.125.319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1.023.107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7.689.110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7.689.110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2.575.493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15.735.368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15.735.368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4.903.378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13.006.650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13.006.650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2.287.941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3.292.437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3.292.437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44.409.741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44.409.741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23.619.956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23.968.566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23.968.566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2.516.854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36.511.694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36.511.694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22.241.998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1.519.357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3.452.892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1.933.535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2.863.576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188,5%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877.650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52.392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1.933.535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1.933.535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1.933.534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878140"/>
            <a:ext cx="7886699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18232" y="1297335"/>
            <a:ext cx="78866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11. PROGRAMA 01: SUPERINTENDENCIA DE SALUD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16607"/>
              </p:ext>
            </p:extLst>
          </p:nvPr>
        </p:nvGraphicFramePr>
        <p:xfrm>
          <a:off x="618232" y="2199241"/>
          <a:ext cx="7886699" cy="4125549"/>
        </p:xfrm>
        <a:graphic>
          <a:graphicData uri="http://schemas.openxmlformats.org/drawingml/2006/table">
            <a:tbl>
              <a:tblPr/>
              <a:tblGrid>
                <a:gridCol w="709714"/>
                <a:gridCol w="266143"/>
                <a:gridCol w="275014"/>
                <a:gridCol w="2188286"/>
                <a:gridCol w="709714"/>
                <a:gridCol w="709714"/>
                <a:gridCol w="804343"/>
                <a:gridCol w="804343"/>
                <a:gridCol w="709714"/>
                <a:gridCol w="709714"/>
              </a:tblGrid>
              <a:tr h="16383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17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4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14.354.715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15.392.115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1.037.400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12.176.425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11.360.797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11.307.908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-52.889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8.954.141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2.362.873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2.424.067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1.716.830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266.251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266.251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7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6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130.881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130.881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127.813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127.813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499.016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1.151.751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652.735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1.148.019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236.139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653.735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652.735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653.735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65373,5%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3548" y="140674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2EFE38F-1FE1-428A-9BF4-C545346F84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1447864"/>
              </p:ext>
            </p:extLst>
          </p:nvPr>
        </p:nvGraphicFramePr>
        <p:xfrm>
          <a:off x="563548" y="2057400"/>
          <a:ext cx="7776864" cy="3819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6488" y="1372814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24724" y="196390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243447"/>
              </p:ext>
            </p:extLst>
          </p:nvPr>
        </p:nvGraphicFramePr>
        <p:xfrm>
          <a:off x="506488" y="2300552"/>
          <a:ext cx="7920879" cy="3864754"/>
        </p:xfrm>
        <a:graphic>
          <a:graphicData uri="http://schemas.openxmlformats.org/drawingml/2006/table">
            <a:tbl>
              <a:tblPr/>
              <a:tblGrid>
                <a:gridCol w="330898"/>
                <a:gridCol w="2426588"/>
                <a:gridCol w="816905"/>
                <a:gridCol w="882396"/>
                <a:gridCol w="937545"/>
                <a:gridCol w="882396"/>
                <a:gridCol w="816905"/>
                <a:gridCol w="827246"/>
              </a:tblGrid>
              <a:tr h="1925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550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5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9.953.176.100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13.206.745.740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3.253.569.640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11.148.209.006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3.670.847.758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4.113.462.159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442.614.401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3.666.952.966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2.150.901.021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2.616.339.609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465.438.588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2.347.583.406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658.965.006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1.588.098.732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929.133.726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1.331.147.121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2.560.033.903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3.347.618.341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787.584.438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2.742.071.073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88.819.264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87.962.648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84.524.298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28.208.958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27.953.434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31.050.769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12151,8%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54.574.953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86.218.391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31.643.438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32.168.322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7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654.779.916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654.779.916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275.346.576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71.136.228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71.839.482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13.758.824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128.734.182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129.544.182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115.320.565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2.081.373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481.807.086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479.725.713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508.285.086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24420,7%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28650" y="1270815"/>
            <a:ext cx="814724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 RESUMEN POR CAPÍTULOS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861908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46971"/>
              </p:ext>
            </p:extLst>
          </p:nvPr>
        </p:nvGraphicFramePr>
        <p:xfrm>
          <a:off x="628650" y="2132856"/>
          <a:ext cx="8147249" cy="4223497"/>
        </p:xfrm>
        <a:graphic>
          <a:graphicData uri="http://schemas.openxmlformats.org/drawingml/2006/table">
            <a:tbl>
              <a:tblPr/>
              <a:tblGrid>
                <a:gridCol w="254507"/>
                <a:gridCol w="327223"/>
                <a:gridCol w="2463262"/>
                <a:gridCol w="969550"/>
                <a:gridCol w="921072"/>
                <a:gridCol w="836237"/>
                <a:gridCol w="921072"/>
                <a:gridCol w="727163"/>
                <a:gridCol w="727163"/>
              </a:tblGrid>
              <a:tr h="481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15.713.757.003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18.622.206.156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2.908.449.153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16.188.885.717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7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8.346.308.116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10.471.770.984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2.125.462.868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9.003.212.081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7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2.266.638.770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80.229.946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1.920.868.241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7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2.002.115.324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379.719.750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1.648.436.083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7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GRD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3.881.681.078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323.036.589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3.616.369.312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34.688.893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43.264.012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8.575.119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37.259.783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CENTRAL NACIONAL DE ABASTECIMIENTOS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11.157.307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12.785.226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1.627.919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10.555.116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516.168.426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1.020.769.935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504.601.509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924.503.860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REDES ASISTENCIALES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959.513.467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1.048.508.925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88.995.458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495.555.629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7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Subsecretaría de Redes Asistenciales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205.433.688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298.280.777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92.847.089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225.131.567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7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Sectorial de Salud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754.079.779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750.228.148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-3.851.631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270.424.062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SUPRINTENDENCIA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14.354.715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15.392.115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1.037.400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13.289.195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347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426787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65921" y="1940233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46966" y="1315580"/>
            <a:ext cx="78866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908152"/>
              </p:ext>
            </p:extLst>
          </p:nvPr>
        </p:nvGraphicFramePr>
        <p:xfrm>
          <a:off x="628650" y="2204866"/>
          <a:ext cx="7886699" cy="4151476"/>
        </p:xfrm>
        <a:graphic>
          <a:graphicData uri="http://schemas.openxmlformats.org/drawingml/2006/table">
            <a:tbl>
              <a:tblPr/>
              <a:tblGrid>
                <a:gridCol w="344908"/>
                <a:gridCol w="3313585"/>
                <a:gridCol w="739089"/>
                <a:gridCol w="739089"/>
                <a:gridCol w="729851"/>
                <a:gridCol w="714453"/>
                <a:gridCol w="640544"/>
                <a:gridCol w="665180"/>
              </a:tblGrid>
              <a:tr h="2128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7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61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Servicio de Salud de Arica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95.354.824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115.466.378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20.111.554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100.959.322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8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Iquique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129.285.184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213.195.466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83.910.282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172.712.353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8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Antofagasta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245.697.652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301.507.178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55.809.526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278.600.576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8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Atacama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123.781.521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152.144.631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28.363.110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136.655.338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8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Coquimbo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302.083.445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387.313.703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85.230.258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343.041.870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8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216.331.651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355.917.733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139.586.082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254.382.381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8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353.712.715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475.786.064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122.073.349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396.897.187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8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113.200.973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140.204.200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27.003.227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120.740.451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8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Ohiggins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315.216.018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376.344.072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61.128.054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337.634.979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8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407.773.823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541.046.657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133.272.834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454.099.731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8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211.020.379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277.192.087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66.171.708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245.289.955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8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312.900.701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377.710.904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64.810.203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339.919.182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8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188.438.973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236.516.658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48.077.685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206.396.094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8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201.709.312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235.430.944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33.721.632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206.521.350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8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85.496.173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109.893.239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24.397.066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98.676.426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8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114.635.853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174.375.368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59.739.515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144.268.135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8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377.761.074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495.007.562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117.246.488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435.409.284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999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521558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1558" y="2016353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553" y="1415723"/>
            <a:ext cx="797579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550975"/>
              </p:ext>
            </p:extLst>
          </p:nvPr>
        </p:nvGraphicFramePr>
        <p:xfrm>
          <a:off x="539554" y="2276879"/>
          <a:ext cx="7975796" cy="4079475"/>
        </p:xfrm>
        <a:graphic>
          <a:graphicData uri="http://schemas.openxmlformats.org/drawingml/2006/table">
            <a:tbl>
              <a:tblPr/>
              <a:tblGrid>
                <a:gridCol w="348804"/>
                <a:gridCol w="3351019"/>
                <a:gridCol w="747439"/>
                <a:gridCol w="747439"/>
                <a:gridCol w="738096"/>
                <a:gridCol w="722524"/>
                <a:gridCol w="647780"/>
                <a:gridCol w="672695"/>
              </a:tblGrid>
              <a:tr h="1552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0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31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190.000.173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230.364.709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40.364.536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200.022.288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1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1638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126.825.900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152.273.986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25.448.086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137.700.400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1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225.471.450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264.483.804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39.012.354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231.691.035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1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102.830.349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116.514.300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13.683.951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104.341.617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1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120.507.030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144.568.375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24.061.345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129.006.514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1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364.460.210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450.107.848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85.647.638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399.275.414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1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374.205.766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482.233.694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108.027.928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425.433.979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1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432.495.603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515.888.496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83.392.893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445.230.402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1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320.858.371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398.815.811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77.957.440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342.237.274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1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454.802.491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667.410.919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212.608.428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593.805.668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1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480.456.475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595.365.101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114.908.626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504.030.781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1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Contingencias Operacionales FET COVID-19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29.906.095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29.906.095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1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Contingencias Operacionales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383.464.843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33.160.664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-350.304.179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1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68.235.487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76.891.386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8.655.899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73.541.845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1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11.189.316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12.510.166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1.320.850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10.524.626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1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10.584.861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11.782.677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1.197.816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9.921.961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1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105.435.712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163.396.931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57.961.219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140.475.259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359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8" y="1369413"/>
            <a:ext cx="800084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FONDO NACIONAL DE SALUD FET COVID-19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03598" y="207410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 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724077"/>
              </p:ext>
            </p:extLst>
          </p:nvPr>
        </p:nvGraphicFramePr>
        <p:xfrm>
          <a:off x="628650" y="2319998"/>
          <a:ext cx="7886699" cy="4036357"/>
        </p:xfrm>
        <a:graphic>
          <a:graphicData uri="http://schemas.openxmlformats.org/drawingml/2006/table">
            <a:tbl>
              <a:tblPr/>
              <a:tblGrid>
                <a:gridCol w="278354"/>
                <a:gridCol w="266756"/>
                <a:gridCol w="269656"/>
                <a:gridCol w="2844432"/>
                <a:gridCol w="756775"/>
                <a:gridCol w="730679"/>
                <a:gridCol w="730679"/>
                <a:gridCol w="730679"/>
                <a:gridCol w="582804"/>
                <a:gridCol w="695885"/>
              </a:tblGrid>
              <a:tr h="1784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775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8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54.567.500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54.567.500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Provisión de Prestaciones Médicas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54.567.500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54.567.500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601.971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601.971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1.921.796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1.921.796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845.440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845.440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1.845.348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1.845.348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468.923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468.923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642.085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642.085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349.736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349.736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2.579.033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2.579.033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2.104.143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2.104.143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408.596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408.596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1.114.805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1.114.805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593.807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593.807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3.511.045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3.511.045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328.057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328.057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03663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1054</TotalTime>
  <Words>9905</Words>
  <Application>Microsoft Office PowerPoint</Application>
  <PresentationFormat>Presentación en pantalla (4:3)</PresentationFormat>
  <Paragraphs>5831</Paragraphs>
  <Slides>36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42" baseType="lpstr">
      <vt:lpstr>Arial</vt:lpstr>
      <vt:lpstr>Arial Black</vt:lpstr>
      <vt:lpstr>Calibri</vt:lpstr>
      <vt:lpstr>Times New Roman</vt:lpstr>
      <vt:lpstr>Verdana</vt:lpstr>
      <vt:lpstr>1_Tema de Office</vt:lpstr>
      <vt:lpstr>EJECUCIÓN ACUMULADA DE GASTOS PRESUPUESTARIOS AL MES DE OCTUBRE DE 2021 PARTIDA 16: MINISTERIO DE SALUD</vt:lpstr>
      <vt:lpstr>Presentación de PowerPoint</vt:lpstr>
      <vt:lpstr>Presentación de PowerPoint</vt:lpstr>
      <vt:lpstr>Presentación de PowerPoint</vt:lpstr>
      <vt:lpstr>EJECUCIÓN ACUMULADA DE GASTOS A OCTUBRE DE 2021  PARTIDA 16 MINISTERIO DE  SALUD</vt:lpstr>
      <vt:lpstr>Presentación de PowerPoint</vt:lpstr>
      <vt:lpstr>Presentación de PowerPoint</vt:lpstr>
      <vt:lpstr>Presentación de PowerPoint</vt:lpstr>
      <vt:lpstr>EJECUCIÓN ACUMULADA DE GASTOS A OCTUBRE DE 2021  PARTIDA 16.CAPITULO 02. PROGRAMA FONDO NACIONAL DE SALUD FET COVID-19</vt:lpstr>
      <vt:lpstr>EJECUCIÓN ACUMULADA DE GASTOS A OCTUBRE DE 2021  PARTIDA 16.CAPITULO 02. PROGRAMA FONDO NACIONAL DE SALUD FET COVID-19</vt:lpstr>
      <vt:lpstr>EJECUCIÓN ACUMULADA DE GASTOS A OCTUBRE DE 2021  PARTIDA 16.CAPITULO 02. PROGRAMA 01: FONDO NACIONAL DE SALUD</vt:lpstr>
      <vt:lpstr>EJECUCIÓN ACUMULADA DE GASTOS A OCTUBRE DE 2021  PARTIDA 16.CAPITULO 02. PROGRAMA 01: FONDO NACIONAL DE SALUD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91</cp:revision>
  <dcterms:created xsi:type="dcterms:W3CDTF">2020-01-06T19:24:32Z</dcterms:created>
  <dcterms:modified xsi:type="dcterms:W3CDTF">2022-01-10T01:44:14Z</dcterms:modified>
</cp:coreProperties>
</file>