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handoutMasterIdLst>
    <p:handoutMasterId r:id="rId28"/>
  </p:handoutMasterIdLst>
  <p:sldIdLst>
    <p:sldId id="257" r:id="rId2"/>
    <p:sldId id="260" r:id="rId3"/>
    <p:sldId id="284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2" r:id="rId15"/>
    <p:sldId id="271" r:id="rId16"/>
    <p:sldId id="272" r:id="rId17"/>
    <p:sldId id="273" r:id="rId18"/>
    <p:sldId id="274" r:id="rId19"/>
    <p:sldId id="283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8A5-4E3F-A546-B31150B5B81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8A5-4E3F-A546-B31150B5B81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8A5-4E3F-A546-B31150B5B81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8A5-4E3F-A546-B31150B5B81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8A5-4E3F-A546-B31150B5B81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8A5-4E3F-A546-B31150B5B81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A8A5-4E3F-A546-B31150B5B81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A8A5-4E3F-A546-B31150B5B81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A8A5-4E3F-A546-B31150B5B81B}"/>
              </c:ext>
            </c:extLst>
          </c:dPt>
          <c:dLbls>
            <c:dLbl>
              <c:idx val="3"/>
              <c:layout>
                <c:manualLayout>
                  <c:x val="7.5937954566531775E-3"/>
                  <c:y val="4.9082016891740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A5-4E3F-A546-B31150B5B81B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'Partida 15'!$B$56:$C$62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ADQUISICIÓN DE ACTIVOS FINANCIEROS</c:v>
                  </c:pt>
                  <c:pt idx="5">
                    <c:v>PRÉSTAMOS</c:v>
                  </c:pt>
                  <c:pt idx="6">
                    <c:v>OTROS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30</c:v>
                  </c:pt>
                  <c:pt idx="5">
                    <c:v>32</c:v>
                  </c:pt>
                </c:lvl>
              </c:multiLvlStrCache>
            </c:multiLvlStrRef>
          </c:cat>
          <c:val>
            <c:numRef>
              <c:f>'Partida 15'!$D$56:$D$62</c:f>
              <c:numCache>
                <c:formatCode>0.0%</c:formatCode>
                <c:ptCount val="7"/>
                <c:pt idx="0">
                  <c:v>1.9502202143094709E-2</c:v>
                </c:pt>
                <c:pt idx="1">
                  <c:v>1.1056712310629352E-2</c:v>
                </c:pt>
                <c:pt idx="2">
                  <c:v>0.64886612963622636</c:v>
                </c:pt>
                <c:pt idx="3">
                  <c:v>0.14146378968966672</c:v>
                </c:pt>
                <c:pt idx="4">
                  <c:v>0.16778935500687461</c:v>
                </c:pt>
                <c:pt idx="5">
                  <c:v>9.9153730530249316E-3</c:v>
                </c:pt>
                <c:pt idx="6" formatCode="0%">
                  <c:v>1.4064381604833678E-3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8A5-4E3F-A546-B31150B5B8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409986235558904"/>
          <c:y val="0.18773289575459531"/>
          <c:w val="0.31278949433453501"/>
          <c:h val="0.7732364815238778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Mensual 2019 - 2020 - 2021 </a:t>
            </a:r>
            <a:endParaRPr lang="es-CL" sz="12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15'!$C$27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8.29531314807135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B03-4268-BE30-EF1E507776FF}"/>
                </c:ext>
              </c:extLst>
            </c:dLbl>
            <c:dLbl>
              <c:idx val="3"/>
              <c:layout>
                <c:manualLayout>
                  <c:x val="0"/>
                  <c:y val="-5.0925925925925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B03-4268-BE30-EF1E507776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rgbClr val="FF0000"/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15'!$D$27:$M$27</c:f>
              <c:numCache>
                <c:formatCode>0.0%</c:formatCode>
                <c:ptCount val="10"/>
                <c:pt idx="0">
                  <c:v>9.1491001444680878E-2</c:v>
                </c:pt>
                <c:pt idx="1">
                  <c:v>8.0550601234816777E-2</c:v>
                </c:pt>
                <c:pt idx="2">
                  <c:v>0.13842955397608928</c:v>
                </c:pt>
                <c:pt idx="3">
                  <c:v>0.10254462133974211</c:v>
                </c:pt>
                <c:pt idx="4">
                  <c:v>0.14073846594664385</c:v>
                </c:pt>
                <c:pt idx="5">
                  <c:v>0.16719968496293178</c:v>
                </c:pt>
                <c:pt idx="6">
                  <c:v>0.21697764265203415</c:v>
                </c:pt>
                <c:pt idx="7">
                  <c:v>0.20117719283835342</c:v>
                </c:pt>
                <c:pt idx="8">
                  <c:v>0.16678616412843464</c:v>
                </c:pt>
                <c:pt idx="9">
                  <c:v>0.10017688053563351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03-4268-BE30-EF1E507776FF}"/>
            </c:ext>
          </c:extLst>
        </c:ser>
        <c:ser>
          <c:idx val="1"/>
          <c:order val="1"/>
          <c:tx>
            <c:strRef>
              <c:f>'Partida 15'!$C$28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15'!$D$28:$O$28</c:f>
              <c:numCache>
                <c:formatCode>0.0%</c:formatCode>
                <c:ptCount val="12"/>
                <c:pt idx="0">
                  <c:v>8.0071807007647516E-2</c:v>
                </c:pt>
                <c:pt idx="1">
                  <c:v>8.7001446749213271E-2</c:v>
                </c:pt>
                <c:pt idx="2">
                  <c:v>9.2947591987014577E-2</c:v>
                </c:pt>
                <c:pt idx="3">
                  <c:v>9.657250002028854E-2</c:v>
                </c:pt>
                <c:pt idx="4">
                  <c:v>8.9770029510656921E-2</c:v>
                </c:pt>
                <c:pt idx="5">
                  <c:v>8.0662320861589518E-2</c:v>
                </c:pt>
                <c:pt idx="6">
                  <c:v>7.9807179738724379E-2</c:v>
                </c:pt>
                <c:pt idx="7">
                  <c:v>9.11039737089792E-2</c:v>
                </c:pt>
                <c:pt idx="8">
                  <c:v>8.7063294098505675E-2</c:v>
                </c:pt>
                <c:pt idx="9">
                  <c:v>7.8261542476379467E-2</c:v>
                </c:pt>
                <c:pt idx="10">
                  <c:v>8.1497084544720461E-2</c:v>
                </c:pt>
                <c:pt idx="11">
                  <c:v>9.9537516012179791E-2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B03-4268-BE30-EF1E507776FF}"/>
            </c:ext>
          </c:extLst>
        </c:ser>
        <c:ser>
          <c:idx val="2"/>
          <c:order val="2"/>
          <c:tx>
            <c:strRef>
              <c:f>'Partida 15'!$C$29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15'!$D$29:$O$29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8.2650430080738579E-2</c:v>
                </c:pt>
                <c:pt idx="2">
                  <c:v>9.1285689290615105E-2</c:v>
                </c:pt>
                <c:pt idx="3">
                  <c:v>7.8521643894309837E-2</c:v>
                </c:pt>
                <c:pt idx="4">
                  <c:v>8.8293065638009427E-2</c:v>
                </c:pt>
                <c:pt idx="5">
                  <c:v>8.0370643042380605E-2</c:v>
                </c:pt>
                <c:pt idx="6">
                  <c:v>7.9066923465858988E-2</c:v>
                </c:pt>
                <c:pt idx="7">
                  <c:v>9.0644318280493741E-2</c:v>
                </c:pt>
                <c:pt idx="8">
                  <c:v>8.4702666686255534E-2</c:v>
                </c:pt>
                <c:pt idx="9">
                  <c:v>7.8809370234264667E-2</c:v>
                </c:pt>
                <c:pt idx="10">
                  <c:v>7.8818035976230161E-2</c:v>
                </c:pt>
                <c:pt idx="11">
                  <c:v>0.12375627577781001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B03-4268-BE30-EF1E507776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0"/>
        <c:axId val="425263648"/>
        <c:axId val="425269920"/>
      </c:barChart>
      <c:catAx>
        <c:axId val="42526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9920"/>
        <c:crosses val="autoZero"/>
        <c:auto val="1"/>
        <c:lblAlgn val="ctr"/>
        <c:lblOffset val="100"/>
        <c:noMultiLvlLbl val="0"/>
      </c:catAx>
      <c:valAx>
        <c:axId val="42526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36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softEdge rad="0"/>
    </a:effectLst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s-CL" sz="1200" b="1">
                <a:latin typeface="Calibri" panose="020F0502020204030204" pitchFamily="34" charset="0"/>
                <a:cs typeface="Calibri" panose="020F0502020204030204" pitchFamily="34" charset="0"/>
              </a:rPr>
              <a:t>% de Ejecución</a:t>
            </a:r>
            <a:r>
              <a:rPr lang="es-CL" sz="1200" b="1" baseline="0">
                <a:latin typeface="Calibri" panose="020F0502020204030204" pitchFamily="34" charset="0"/>
                <a:cs typeface="Calibri" panose="020F0502020204030204" pitchFamily="34" charset="0"/>
              </a:rPr>
              <a:t> Acumulada 2019 - 2020 - 2021 </a:t>
            </a:r>
            <a:endParaRPr lang="es-CL" sz="1200" b="1"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0395587806427"/>
          <c:y val="0.17171296296296298"/>
          <c:w val="0.85629299401300329"/>
          <c:h val="0.61498432487605714"/>
        </c:manualLayout>
      </c:layout>
      <c:lineChart>
        <c:grouping val="standard"/>
        <c:varyColors val="0"/>
        <c:ser>
          <c:idx val="0"/>
          <c:order val="0"/>
          <c:tx>
            <c:strRef>
              <c:f>'Partida 15'!$C$20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535947712418302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086-4294-86F1-EE0EFF0B41CB}"/>
                </c:ext>
              </c:extLst>
            </c:dLbl>
            <c:dLbl>
              <c:idx val="1"/>
              <c:layout>
                <c:manualLayout>
                  <c:x val="-7.0806100217864917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086-4294-86F1-EE0EFF0B41CB}"/>
                </c:ext>
              </c:extLst>
            </c:dLbl>
            <c:dLbl>
              <c:idx val="2"/>
              <c:layout>
                <c:manualLayout>
                  <c:x val="-7.3529411764705885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086-4294-86F1-EE0EFF0B41CB}"/>
                </c:ext>
              </c:extLst>
            </c:dLbl>
            <c:dLbl>
              <c:idx val="3"/>
              <c:layout>
                <c:manualLayout>
                  <c:x val="-5.9912854030501089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086-4294-86F1-EE0EFF0B41CB}"/>
                </c:ext>
              </c:extLst>
            </c:dLbl>
            <c:dLbl>
              <c:idx val="4"/>
              <c:layout>
                <c:manualLayout>
                  <c:x val="-7.3529411764705885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086-4294-86F1-EE0EFF0B41CB}"/>
                </c:ext>
              </c:extLst>
            </c:dLbl>
            <c:dLbl>
              <c:idx val="5"/>
              <c:layout>
                <c:manualLayout>
                  <c:x val="-7.6252723311546894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086-4294-86F1-EE0EFF0B41CB}"/>
                </c:ext>
              </c:extLst>
            </c:dLbl>
            <c:dLbl>
              <c:idx val="6"/>
              <c:layout>
                <c:manualLayout>
                  <c:x val="-3.2679738562091602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086-4294-86F1-EE0EFF0B41CB}"/>
                </c:ext>
              </c:extLst>
            </c:dLbl>
            <c:dLbl>
              <c:idx val="7"/>
              <c:layout>
                <c:manualLayout>
                  <c:x val="-4.6296296296296398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086-4294-86F1-EE0EFF0B41CB}"/>
                </c:ext>
              </c:extLst>
            </c:dLbl>
            <c:dLbl>
              <c:idx val="8"/>
              <c:layout>
                <c:manualLayout>
                  <c:x val="-4.084967320261438E-2"/>
                  <c:y val="-1.38888888888888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700" b="1">
                      <a:solidFill>
                        <a:sysClr val="windowText" lastClr="000000"/>
                      </a:solidFill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161220043572983E-2"/>
                      <c:h val="5.80788859725867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E086-4294-86F1-EE0EFF0B41CB}"/>
                </c:ext>
              </c:extLst>
            </c:dLbl>
            <c:dLbl>
              <c:idx val="9"/>
              <c:layout>
                <c:manualLayout>
                  <c:x val="-1.9063180827886609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E086-4294-86F1-EE0EFF0B41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ysClr val="windowText" lastClr="000000"/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15'!$D$20:$M$20</c:f>
              <c:numCache>
                <c:formatCode>0.0%</c:formatCode>
                <c:ptCount val="10"/>
                <c:pt idx="0">
                  <c:v>9.1491001444680878E-2</c:v>
                </c:pt>
                <c:pt idx="1">
                  <c:v>0.1717751114617794</c:v>
                </c:pt>
                <c:pt idx="2">
                  <c:v>0.31016667949884208</c:v>
                </c:pt>
                <c:pt idx="3">
                  <c:v>0.41158799626364473</c:v>
                </c:pt>
                <c:pt idx="4">
                  <c:v>0.49458851356766487</c:v>
                </c:pt>
                <c:pt idx="5">
                  <c:v>0.66024387536781892</c:v>
                </c:pt>
                <c:pt idx="6">
                  <c:v>0.81170283508570529</c:v>
                </c:pt>
                <c:pt idx="7">
                  <c:v>0.9080629497189453</c:v>
                </c:pt>
                <c:pt idx="8">
                  <c:v>0.95546122127211186</c:v>
                </c:pt>
                <c:pt idx="9">
                  <c:v>0.94962619670673731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E086-4294-86F1-EE0EFF0B41CB}"/>
            </c:ext>
          </c:extLst>
        </c:ser>
        <c:ser>
          <c:idx val="1"/>
          <c:order val="1"/>
          <c:tx>
            <c:strRef>
              <c:f>'Partida 15'!$C$21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15'!$D$21:$O$21</c:f>
              <c:numCache>
                <c:formatCode>0.0%</c:formatCode>
                <c:ptCount val="12"/>
                <c:pt idx="0">
                  <c:v>8.0071807007647516E-2</c:v>
                </c:pt>
                <c:pt idx="1">
                  <c:v>0.16695667431686415</c:v>
                </c:pt>
                <c:pt idx="2">
                  <c:v>0.25984524780400037</c:v>
                </c:pt>
                <c:pt idx="3">
                  <c:v>0.35177601071528464</c:v>
                </c:pt>
                <c:pt idx="4">
                  <c:v>0.44223056309923758</c:v>
                </c:pt>
                <c:pt idx="5">
                  <c:v>0.52287086618824841</c:v>
                </c:pt>
                <c:pt idx="6">
                  <c:v>0.60170541642836894</c:v>
                </c:pt>
                <c:pt idx="7">
                  <c:v>0.69228558411223184</c:v>
                </c:pt>
                <c:pt idx="8">
                  <c:v>0.77926821593443296</c:v>
                </c:pt>
                <c:pt idx="9">
                  <c:v>0.83429796539159906</c:v>
                </c:pt>
                <c:pt idx="10">
                  <c:v>0.91544098971450327</c:v>
                </c:pt>
                <c:pt idx="11">
                  <c:v>0.98948465778352435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086-4294-86F1-EE0EFF0B41CB}"/>
            </c:ext>
          </c:extLst>
        </c:ser>
        <c:ser>
          <c:idx val="2"/>
          <c:order val="2"/>
          <c:tx>
            <c:strRef>
              <c:f>'Partida 15'!$C$22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15'!$D$22:$O$22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0.16078050897129081</c:v>
                </c:pt>
                <c:pt idx="2">
                  <c:v>0.25193486281034483</c:v>
                </c:pt>
                <c:pt idx="3">
                  <c:v>0.33044208331804903</c:v>
                </c:pt>
                <c:pt idx="4">
                  <c:v>0.41858713731120833</c:v>
                </c:pt>
                <c:pt idx="5">
                  <c:v>0.4984707902827844</c:v>
                </c:pt>
                <c:pt idx="6">
                  <c:v>0.56381297681070963</c:v>
                </c:pt>
                <c:pt idx="7">
                  <c:v>0.65377578414949189</c:v>
                </c:pt>
                <c:pt idx="8">
                  <c:v>0.73798561005411956</c:v>
                </c:pt>
                <c:pt idx="9">
                  <c:v>0.81679498028838426</c:v>
                </c:pt>
                <c:pt idx="10">
                  <c:v>0.89557673270365101</c:v>
                </c:pt>
                <c:pt idx="11">
                  <c:v>0.99116982920401264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E086-4294-86F1-EE0EFF0B41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5269136"/>
        <c:axId val="425270704"/>
      </c:lineChart>
      <c:catAx>
        <c:axId val="42526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70704"/>
        <c:crosses val="autoZero"/>
        <c:auto val="1"/>
        <c:lblAlgn val="ctr"/>
        <c:lblOffset val="100"/>
        <c:noMultiLvlLbl val="0"/>
      </c:catAx>
      <c:valAx>
        <c:axId val="42527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91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BB9CC54-4097-4C7C-9F64-A9A2BDEC5F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BB40507-D780-492A-85AA-DBB103D4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0B781-31D1-411F-9B62-111AD774178D}" type="datetimeFigureOut">
              <a:rPr lang="es-CL" smtClean="0"/>
              <a:t>29-12-2021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CC17430-3C7F-4868-BF5E-3878120F98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D275BB8-619F-48CF-9F7F-D8FFDE3A5A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A4660-25A4-4FBC-AF30-E0BD3CE66C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1766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29-12-2021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20556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uadro de texto 2">
            <a:extLst>
              <a:ext uri="{FF2B5EF4-FFF2-40B4-BE49-F238E27FC236}">
                <a16:creationId xmlns:a16="http://schemas.microsoft.com/office/drawing/2014/main" id="{25262880-C560-465B-839B-3A5EC8FE067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12">
            <a:extLst>
              <a:ext uri="{FF2B5EF4-FFF2-40B4-BE49-F238E27FC236}">
                <a16:creationId xmlns:a16="http://schemas.microsoft.com/office/drawing/2014/main" id="{DB97F69F-8DA6-4BF0-B396-F1C0FE3BC3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60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15: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DEL TRABAJO Y PREVISIÓN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noviembre 2021</a:t>
            </a:r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43" y="1098358"/>
            <a:ext cx="806491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03. PROGRAMA 01: SUBSECRETARÍA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43" y="1671750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628BF10-DE99-4C7F-8EF7-230B0F6912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02470"/>
              </p:ext>
            </p:extLst>
          </p:nvPr>
        </p:nvGraphicFramePr>
        <p:xfrm>
          <a:off x="539543" y="2006266"/>
          <a:ext cx="8064913" cy="3685020"/>
        </p:xfrm>
        <a:graphic>
          <a:graphicData uri="http://schemas.openxmlformats.org/drawingml/2006/table">
            <a:tbl>
              <a:tblPr/>
              <a:tblGrid>
                <a:gridCol w="723581">
                  <a:extLst>
                    <a:ext uri="{9D8B030D-6E8A-4147-A177-3AD203B41FA5}">
                      <a16:colId xmlns:a16="http://schemas.microsoft.com/office/drawing/2014/main" val="3120194245"/>
                    </a:ext>
                  </a:extLst>
                </a:gridCol>
                <a:gridCol w="271343">
                  <a:extLst>
                    <a:ext uri="{9D8B030D-6E8A-4147-A177-3AD203B41FA5}">
                      <a16:colId xmlns:a16="http://schemas.microsoft.com/office/drawing/2014/main" val="2906924550"/>
                    </a:ext>
                  </a:extLst>
                </a:gridCol>
                <a:gridCol w="280388">
                  <a:extLst>
                    <a:ext uri="{9D8B030D-6E8A-4147-A177-3AD203B41FA5}">
                      <a16:colId xmlns:a16="http://schemas.microsoft.com/office/drawing/2014/main" val="1879350537"/>
                    </a:ext>
                  </a:extLst>
                </a:gridCol>
                <a:gridCol w="2448115">
                  <a:extLst>
                    <a:ext uri="{9D8B030D-6E8A-4147-A177-3AD203B41FA5}">
                      <a16:colId xmlns:a16="http://schemas.microsoft.com/office/drawing/2014/main" val="3315982531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4149216521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281073987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4213117283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2489731721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2256099110"/>
                    </a:ext>
                  </a:extLst>
                </a:gridCol>
                <a:gridCol w="723581">
                  <a:extLst>
                    <a:ext uri="{9D8B030D-6E8A-4147-A177-3AD203B41FA5}">
                      <a16:colId xmlns:a16="http://schemas.microsoft.com/office/drawing/2014/main" val="3068718888"/>
                    </a:ext>
                  </a:extLst>
                </a:gridCol>
              </a:tblGrid>
              <a:tr h="15274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169819"/>
                  </a:ext>
                </a:extLst>
              </a:tr>
              <a:tr h="46778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744179"/>
                  </a:ext>
                </a:extLst>
              </a:tr>
              <a:tr h="162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6.353.784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6.752.573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398.789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5.094.503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608836"/>
                  </a:ext>
                </a:extLst>
              </a:tr>
              <a:tr h="152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3.369.996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3.361.035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-8.961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2.857.671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53127"/>
                  </a:ext>
                </a:extLst>
              </a:tr>
              <a:tr h="152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1.133.495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1.079.332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-54.163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791021"/>
                  </a:ext>
                </a:extLst>
              </a:tr>
              <a:tr h="152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1.709.251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1.709.251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1.207.566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724178"/>
                  </a:ext>
                </a:extLst>
              </a:tr>
              <a:tr h="152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1.585.107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103.704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1.200.957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835511"/>
                  </a:ext>
                </a:extLst>
              </a:tr>
              <a:tr h="152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1.585.107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103.704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1.200.957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910901"/>
                  </a:ext>
                </a:extLst>
              </a:tr>
              <a:tr h="152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99.032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-105.468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418086"/>
                  </a:ext>
                </a:extLst>
              </a:tr>
              <a:tr h="152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99.032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-105.468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744392"/>
                  </a:ext>
                </a:extLst>
              </a:tr>
              <a:tr h="152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25.112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026693"/>
                  </a:ext>
                </a:extLst>
              </a:tr>
              <a:tr h="152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25.112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12096"/>
                  </a:ext>
                </a:extLst>
              </a:tr>
              <a:tr h="152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32.563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32.563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28941"/>
                  </a:ext>
                </a:extLst>
              </a:tr>
              <a:tr h="152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32.563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32.563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565656"/>
                  </a:ext>
                </a:extLst>
              </a:tr>
              <a:tr h="152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139.542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34.036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896125"/>
                  </a:ext>
                </a:extLst>
              </a:tr>
              <a:tr h="152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334987"/>
                  </a:ext>
                </a:extLst>
              </a:tr>
              <a:tr h="152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19.350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804749"/>
                  </a:ext>
                </a:extLst>
              </a:tr>
              <a:tr h="152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70.537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70.537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15.952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182160"/>
                  </a:ext>
                </a:extLst>
              </a:tr>
              <a:tr h="152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58.269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58.269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880083"/>
                  </a:ext>
                </a:extLst>
              </a:tr>
              <a:tr h="152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419.191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418.830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83766,0%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697930"/>
                  </a:ext>
                </a:extLst>
              </a:tr>
              <a:tr h="152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419.191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418.830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83766,0%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336547"/>
                  </a:ext>
                </a:extLst>
              </a:tr>
              <a:tr h="152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710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4609" y="1094945"/>
            <a:ext cx="799998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04. PROGRAMA 01: DIRECCIÓN DE CRÉDITO PRENDARIO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177" y="1710185"/>
            <a:ext cx="8037205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019FA07-682A-48FD-9E4F-14613D0023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158446"/>
              </p:ext>
            </p:extLst>
          </p:nvPr>
        </p:nvGraphicFramePr>
        <p:xfrm>
          <a:off x="564609" y="2005012"/>
          <a:ext cx="7999988" cy="4365800"/>
        </p:xfrm>
        <a:graphic>
          <a:graphicData uri="http://schemas.openxmlformats.org/drawingml/2006/table">
            <a:tbl>
              <a:tblPr/>
              <a:tblGrid>
                <a:gridCol w="729483">
                  <a:extLst>
                    <a:ext uri="{9D8B030D-6E8A-4147-A177-3AD203B41FA5}">
                      <a16:colId xmlns:a16="http://schemas.microsoft.com/office/drawing/2014/main" val="1686599578"/>
                    </a:ext>
                  </a:extLst>
                </a:gridCol>
                <a:gridCol w="255319">
                  <a:extLst>
                    <a:ext uri="{9D8B030D-6E8A-4147-A177-3AD203B41FA5}">
                      <a16:colId xmlns:a16="http://schemas.microsoft.com/office/drawing/2014/main" val="1299832687"/>
                    </a:ext>
                  </a:extLst>
                </a:gridCol>
                <a:gridCol w="255319">
                  <a:extLst>
                    <a:ext uri="{9D8B030D-6E8A-4147-A177-3AD203B41FA5}">
                      <a16:colId xmlns:a16="http://schemas.microsoft.com/office/drawing/2014/main" val="3330881856"/>
                    </a:ext>
                  </a:extLst>
                </a:gridCol>
                <a:gridCol w="2249236">
                  <a:extLst>
                    <a:ext uri="{9D8B030D-6E8A-4147-A177-3AD203B41FA5}">
                      <a16:colId xmlns:a16="http://schemas.microsoft.com/office/drawing/2014/main" val="2170344845"/>
                    </a:ext>
                  </a:extLst>
                </a:gridCol>
                <a:gridCol w="765956">
                  <a:extLst>
                    <a:ext uri="{9D8B030D-6E8A-4147-A177-3AD203B41FA5}">
                      <a16:colId xmlns:a16="http://schemas.microsoft.com/office/drawing/2014/main" val="1317733845"/>
                    </a:ext>
                  </a:extLst>
                </a:gridCol>
                <a:gridCol w="765956">
                  <a:extLst>
                    <a:ext uri="{9D8B030D-6E8A-4147-A177-3AD203B41FA5}">
                      <a16:colId xmlns:a16="http://schemas.microsoft.com/office/drawing/2014/main" val="1590855563"/>
                    </a:ext>
                  </a:extLst>
                </a:gridCol>
                <a:gridCol w="765956">
                  <a:extLst>
                    <a:ext uri="{9D8B030D-6E8A-4147-A177-3AD203B41FA5}">
                      <a16:colId xmlns:a16="http://schemas.microsoft.com/office/drawing/2014/main" val="3812121133"/>
                    </a:ext>
                  </a:extLst>
                </a:gridCol>
                <a:gridCol w="741640">
                  <a:extLst>
                    <a:ext uri="{9D8B030D-6E8A-4147-A177-3AD203B41FA5}">
                      <a16:colId xmlns:a16="http://schemas.microsoft.com/office/drawing/2014/main" val="2583234586"/>
                    </a:ext>
                  </a:extLst>
                </a:gridCol>
                <a:gridCol w="741640">
                  <a:extLst>
                    <a:ext uri="{9D8B030D-6E8A-4147-A177-3AD203B41FA5}">
                      <a16:colId xmlns:a16="http://schemas.microsoft.com/office/drawing/2014/main" val="472087159"/>
                    </a:ext>
                  </a:extLst>
                </a:gridCol>
                <a:gridCol w="729483">
                  <a:extLst>
                    <a:ext uri="{9D8B030D-6E8A-4147-A177-3AD203B41FA5}">
                      <a16:colId xmlns:a16="http://schemas.microsoft.com/office/drawing/2014/main" val="4294492018"/>
                    </a:ext>
                  </a:extLst>
                </a:gridCol>
              </a:tblGrid>
              <a:tr h="1426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8" marR="8738" marT="87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254270"/>
                  </a:ext>
                </a:extLst>
              </a:tr>
              <a:tr h="4367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729330"/>
                  </a:ext>
                </a:extLst>
              </a:tr>
              <a:tr h="151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43.309.385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44.131.140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821.755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22.205.503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845779"/>
                  </a:ext>
                </a:extLst>
              </a:tr>
              <a:tr h="14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8.025.565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8.003.008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-22.557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6.437.751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406457"/>
                  </a:ext>
                </a:extLst>
              </a:tr>
              <a:tr h="14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3.900.401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4.194.045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293.644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2.823.797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247676"/>
                  </a:ext>
                </a:extLst>
              </a:tr>
              <a:tr h="14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127.806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475715"/>
                  </a:ext>
                </a:extLst>
              </a:tr>
              <a:tr h="14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274.148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127.806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611266"/>
                  </a:ext>
                </a:extLst>
              </a:tr>
              <a:tr h="14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170.976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170.976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85.432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575795"/>
                  </a:ext>
                </a:extLst>
              </a:tr>
              <a:tr h="211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103.172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103.172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42.374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500584"/>
                  </a:ext>
                </a:extLst>
              </a:tr>
              <a:tr h="14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925709"/>
                  </a:ext>
                </a:extLst>
              </a:tr>
              <a:tr h="14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74468"/>
                  </a:ext>
                </a:extLst>
              </a:tr>
              <a:tr h="14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419649"/>
                  </a:ext>
                </a:extLst>
              </a:tr>
              <a:tr h="14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1452"/>
                  </a:ext>
                </a:extLst>
              </a:tr>
              <a:tr h="14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8.234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713495"/>
                  </a:ext>
                </a:extLst>
              </a:tr>
              <a:tr h="14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589173"/>
                  </a:ext>
                </a:extLst>
              </a:tr>
              <a:tr h="14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492013"/>
                  </a:ext>
                </a:extLst>
              </a:tr>
              <a:tr h="14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255.642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274.642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120.546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666713"/>
                  </a:ext>
                </a:extLst>
              </a:tr>
              <a:tr h="14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335517"/>
                  </a:ext>
                </a:extLst>
              </a:tr>
              <a:tr h="14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66.109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66.109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17.007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949766"/>
                  </a:ext>
                </a:extLst>
              </a:tr>
              <a:tr h="14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92.611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92.611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718172"/>
                  </a:ext>
                </a:extLst>
              </a:tr>
              <a:tr h="14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96.922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96.922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45.946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855279"/>
                  </a:ext>
                </a:extLst>
              </a:tr>
              <a:tr h="14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413349"/>
                  </a:ext>
                </a:extLst>
              </a:tr>
              <a:tr h="14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966674"/>
                  </a:ext>
                </a:extLst>
              </a:tr>
              <a:tr h="14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30.315.496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30.296.496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12.416.030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166489"/>
                  </a:ext>
                </a:extLst>
              </a:tr>
              <a:tr h="14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Pignoraticios 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30.315.496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30.296.496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12.416.030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200752"/>
                  </a:ext>
                </a:extLst>
              </a:tr>
              <a:tr h="14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272.135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267.130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13356,5%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531378"/>
                  </a:ext>
                </a:extLst>
              </a:tr>
              <a:tr h="14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272.135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267.130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13356,5%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103243"/>
                  </a:ext>
                </a:extLst>
              </a:tr>
              <a:tr h="142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38" marR="8738" marT="87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8" marR="8738" marT="87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132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6113" y="1070710"/>
            <a:ext cx="7996323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3" y="1675140"/>
            <a:ext cx="7996323" cy="2099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9DE9DED-06F3-4E83-9936-6CAF5234B9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158359"/>
              </p:ext>
            </p:extLst>
          </p:nvPr>
        </p:nvGraphicFramePr>
        <p:xfrm>
          <a:off x="536115" y="1952553"/>
          <a:ext cx="7996321" cy="4351344"/>
        </p:xfrm>
        <a:graphic>
          <a:graphicData uri="http://schemas.openxmlformats.org/drawingml/2006/table">
            <a:tbl>
              <a:tblPr/>
              <a:tblGrid>
                <a:gridCol w="664744">
                  <a:extLst>
                    <a:ext uri="{9D8B030D-6E8A-4147-A177-3AD203B41FA5}">
                      <a16:colId xmlns:a16="http://schemas.microsoft.com/office/drawing/2014/main" val="607149506"/>
                    </a:ext>
                  </a:extLst>
                </a:gridCol>
                <a:gridCol w="249279">
                  <a:extLst>
                    <a:ext uri="{9D8B030D-6E8A-4147-A177-3AD203B41FA5}">
                      <a16:colId xmlns:a16="http://schemas.microsoft.com/office/drawing/2014/main" val="3677126886"/>
                    </a:ext>
                  </a:extLst>
                </a:gridCol>
                <a:gridCol w="257588">
                  <a:extLst>
                    <a:ext uri="{9D8B030D-6E8A-4147-A177-3AD203B41FA5}">
                      <a16:colId xmlns:a16="http://schemas.microsoft.com/office/drawing/2014/main" val="2289722431"/>
                    </a:ext>
                  </a:extLst>
                </a:gridCol>
                <a:gridCol w="2647899">
                  <a:extLst>
                    <a:ext uri="{9D8B030D-6E8A-4147-A177-3AD203B41FA5}">
                      <a16:colId xmlns:a16="http://schemas.microsoft.com/office/drawing/2014/main" val="424911748"/>
                    </a:ext>
                  </a:extLst>
                </a:gridCol>
                <a:gridCol w="664744">
                  <a:extLst>
                    <a:ext uri="{9D8B030D-6E8A-4147-A177-3AD203B41FA5}">
                      <a16:colId xmlns:a16="http://schemas.microsoft.com/office/drawing/2014/main" val="1930475412"/>
                    </a:ext>
                  </a:extLst>
                </a:gridCol>
                <a:gridCol w="686903">
                  <a:extLst>
                    <a:ext uri="{9D8B030D-6E8A-4147-A177-3AD203B41FA5}">
                      <a16:colId xmlns:a16="http://schemas.microsoft.com/office/drawing/2014/main" val="195574417"/>
                    </a:ext>
                  </a:extLst>
                </a:gridCol>
                <a:gridCol w="742298">
                  <a:extLst>
                    <a:ext uri="{9D8B030D-6E8A-4147-A177-3AD203B41FA5}">
                      <a16:colId xmlns:a16="http://schemas.microsoft.com/office/drawing/2014/main" val="599683701"/>
                    </a:ext>
                  </a:extLst>
                </a:gridCol>
                <a:gridCol w="742298">
                  <a:extLst>
                    <a:ext uri="{9D8B030D-6E8A-4147-A177-3AD203B41FA5}">
                      <a16:colId xmlns:a16="http://schemas.microsoft.com/office/drawing/2014/main" val="3211775905"/>
                    </a:ext>
                  </a:extLst>
                </a:gridCol>
                <a:gridCol w="675824">
                  <a:extLst>
                    <a:ext uri="{9D8B030D-6E8A-4147-A177-3AD203B41FA5}">
                      <a16:colId xmlns:a16="http://schemas.microsoft.com/office/drawing/2014/main" val="2314569521"/>
                    </a:ext>
                  </a:extLst>
                </a:gridCol>
                <a:gridCol w="664744">
                  <a:extLst>
                    <a:ext uri="{9D8B030D-6E8A-4147-A177-3AD203B41FA5}">
                      <a16:colId xmlns:a16="http://schemas.microsoft.com/office/drawing/2014/main" val="2550828893"/>
                    </a:ext>
                  </a:extLst>
                </a:gridCol>
              </a:tblGrid>
              <a:tr h="11760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154648"/>
                  </a:ext>
                </a:extLst>
              </a:tr>
              <a:tr h="35281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23618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1.870.019.383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196.030.842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-1.673.988.541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149.732.207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042417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18.273.504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18.384.328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110.824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15.881.739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215393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8.434.325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8.175.256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-259.069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4.967.771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152885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700601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276918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699325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169.837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169.837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169.836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793216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154.252.863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160.993.677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6.740.814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121.438.727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224763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151.485.772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158.226.586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6.740.814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118.794.423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140678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1.299.326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1.299.326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493.796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035546"/>
                  </a:ext>
                </a:extLst>
              </a:tr>
              <a:tr h="235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Capacitación para Micro y Pequeños Empresarios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3.111.349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3.111.349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1.906.775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28501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Más Capaz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62.508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62.508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57.253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7172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Capacitación en Oficios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34.800.788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29.815.408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-4.985.380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9.867.513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518622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en el Puesto de Trabajo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1.662.428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1.662.428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913.993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316215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9.410.068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8.975.068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-435.000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6.996.632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336673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Competencias Laborales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1.863.868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1.863.868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1.415.098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610444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193.814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193.814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84.135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175119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Empleo, Ley N° 20.338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45.067.526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45.067.526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38.981.818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226398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57.586.186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12.679.786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54.635.270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121,7%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891542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Reconversión Laboral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7.022.955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6.441.855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-581.100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1.304.033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287864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Laboral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2.147.250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2.147.250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2.138.107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491617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2.755.091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2.755.091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2.635.906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195719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2.392.565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2.392.565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2.273.380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85059"/>
                  </a:ext>
                </a:extLst>
              </a:tr>
              <a:tr h="235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037686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764599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8.398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326632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3.409.810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3.409.810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3.409.810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186600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3.409.810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3.409.810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3.409.810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49061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42.987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42.987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42.986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761699"/>
                  </a:ext>
                </a:extLst>
              </a:tr>
              <a:tr h="235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42.987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42.987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42.986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156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3976" y="1140388"/>
            <a:ext cx="8003074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00209" y="2015059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5F28951-F2BA-43BE-A008-7AF57E5851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323421"/>
              </p:ext>
            </p:extLst>
          </p:nvPr>
        </p:nvGraphicFramePr>
        <p:xfrm>
          <a:off x="533976" y="2339789"/>
          <a:ext cx="7999627" cy="2044574"/>
        </p:xfrm>
        <a:graphic>
          <a:graphicData uri="http://schemas.openxmlformats.org/drawingml/2006/table">
            <a:tbl>
              <a:tblPr/>
              <a:tblGrid>
                <a:gridCol w="665019">
                  <a:extLst>
                    <a:ext uri="{9D8B030D-6E8A-4147-A177-3AD203B41FA5}">
                      <a16:colId xmlns:a16="http://schemas.microsoft.com/office/drawing/2014/main" val="3657322176"/>
                    </a:ext>
                  </a:extLst>
                </a:gridCol>
                <a:gridCol w="249382">
                  <a:extLst>
                    <a:ext uri="{9D8B030D-6E8A-4147-A177-3AD203B41FA5}">
                      <a16:colId xmlns:a16="http://schemas.microsoft.com/office/drawing/2014/main" val="3593470099"/>
                    </a:ext>
                  </a:extLst>
                </a:gridCol>
                <a:gridCol w="257695">
                  <a:extLst>
                    <a:ext uri="{9D8B030D-6E8A-4147-A177-3AD203B41FA5}">
                      <a16:colId xmlns:a16="http://schemas.microsoft.com/office/drawing/2014/main" val="3299214863"/>
                    </a:ext>
                  </a:extLst>
                </a:gridCol>
                <a:gridCol w="2648993">
                  <a:extLst>
                    <a:ext uri="{9D8B030D-6E8A-4147-A177-3AD203B41FA5}">
                      <a16:colId xmlns:a16="http://schemas.microsoft.com/office/drawing/2014/main" val="260578664"/>
                    </a:ext>
                  </a:extLst>
                </a:gridCol>
                <a:gridCol w="665019">
                  <a:extLst>
                    <a:ext uri="{9D8B030D-6E8A-4147-A177-3AD203B41FA5}">
                      <a16:colId xmlns:a16="http://schemas.microsoft.com/office/drawing/2014/main" val="2005554061"/>
                    </a:ext>
                  </a:extLst>
                </a:gridCol>
                <a:gridCol w="687187">
                  <a:extLst>
                    <a:ext uri="{9D8B030D-6E8A-4147-A177-3AD203B41FA5}">
                      <a16:colId xmlns:a16="http://schemas.microsoft.com/office/drawing/2014/main" val="142555918"/>
                    </a:ext>
                  </a:extLst>
                </a:gridCol>
                <a:gridCol w="742605">
                  <a:extLst>
                    <a:ext uri="{9D8B030D-6E8A-4147-A177-3AD203B41FA5}">
                      <a16:colId xmlns:a16="http://schemas.microsoft.com/office/drawing/2014/main" val="2633350972"/>
                    </a:ext>
                  </a:extLst>
                </a:gridCol>
                <a:gridCol w="742605">
                  <a:extLst>
                    <a:ext uri="{9D8B030D-6E8A-4147-A177-3AD203B41FA5}">
                      <a16:colId xmlns:a16="http://schemas.microsoft.com/office/drawing/2014/main" val="2366610532"/>
                    </a:ext>
                  </a:extLst>
                </a:gridCol>
                <a:gridCol w="676103">
                  <a:extLst>
                    <a:ext uri="{9D8B030D-6E8A-4147-A177-3AD203B41FA5}">
                      <a16:colId xmlns:a16="http://schemas.microsoft.com/office/drawing/2014/main" val="827994097"/>
                    </a:ext>
                  </a:extLst>
                </a:gridCol>
                <a:gridCol w="665019">
                  <a:extLst>
                    <a:ext uri="{9D8B030D-6E8A-4147-A177-3AD203B41FA5}">
                      <a16:colId xmlns:a16="http://schemas.microsoft.com/office/drawing/2014/main" val="3531773478"/>
                    </a:ext>
                  </a:extLst>
                </a:gridCol>
              </a:tblGrid>
              <a:tr h="13630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419656"/>
                  </a:ext>
                </a:extLst>
              </a:tr>
              <a:tr h="2726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196401"/>
                  </a:ext>
                </a:extLst>
              </a:tr>
              <a:tr h="136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1.260.450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1.260.450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256.539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844153"/>
                  </a:ext>
                </a:extLst>
              </a:tr>
              <a:tr h="136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6904"/>
                  </a:ext>
                </a:extLst>
              </a:tr>
              <a:tr h="136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306.038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306.038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42.517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052565"/>
                  </a:ext>
                </a:extLst>
              </a:tr>
              <a:tr h="136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261.445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261.445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93060"/>
                  </a:ext>
                </a:extLst>
              </a:tr>
              <a:tr h="136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675.526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675.526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214.022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593202"/>
                  </a:ext>
                </a:extLst>
              </a:tr>
              <a:tr h="136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630540"/>
                  </a:ext>
                </a:extLst>
              </a:tr>
              <a:tr h="136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1764"/>
                  </a:ext>
                </a:extLst>
              </a:tr>
              <a:tr h="136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933.181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3.580.216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2.647.035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3.560.518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381,5%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46480"/>
                  </a:ext>
                </a:extLst>
              </a:tr>
              <a:tr h="136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755.282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-172.040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449091"/>
                  </a:ext>
                </a:extLst>
              </a:tr>
              <a:tr h="136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155296"/>
                  </a:ext>
                </a:extLst>
              </a:tr>
              <a:tr h="136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2.820.378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2.818.378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2.800.681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140034,1%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282126"/>
                  </a:ext>
                </a:extLst>
              </a:tr>
              <a:tr h="136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739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375" y="1196752"/>
            <a:ext cx="8014558" cy="1095501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36" y="2298258"/>
            <a:ext cx="8006597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12C3E06-2916-44BF-92A1-3272C04477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175101"/>
              </p:ext>
            </p:extLst>
          </p:nvPr>
        </p:nvGraphicFramePr>
        <p:xfrm>
          <a:off x="521375" y="2608820"/>
          <a:ext cx="8014558" cy="1814539"/>
        </p:xfrm>
        <a:graphic>
          <a:graphicData uri="http://schemas.openxmlformats.org/drawingml/2006/table">
            <a:tbl>
              <a:tblPr/>
              <a:tblGrid>
                <a:gridCol w="666260">
                  <a:extLst>
                    <a:ext uri="{9D8B030D-6E8A-4147-A177-3AD203B41FA5}">
                      <a16:colId xmlns:a16="http://schemas.microsoft.com/office/drawing/2014/main" val="1652569231"/>
                    </a:ext>
                  </a:extLst>
                </a:gridCol>
                <a:gridCol w="249848">
                  <a:extLst>
                    <a:ext uri="{9D8B030D-6E8A-4147-A177-3AD203B41FA5}">
                      <a16:colId xmlns:a16="http://schemas.microsoft.com/office/drawing/2014/main" val="3783859938"/>
                    </a:ext>
                  </a:extLst>
                </a:gridCol>
                <a:gridCol w="258176">
                  <a:extLst>
                    <a:ext uri="{9D8B030D-6E8A-4147-A177-3AD203B41FA5}">
                      <a16:colId xmlns:a16="http://schemas.microsoft.com/office/drawing/2014/main" val="1676090550"/>
                    </a:ext>
                  </a:extLst>
                </a:gridCol>
                <a:gridCol w="2653938">
                  <a:extLst>
                    <a:ext uri="{9D8B030D-6E8A-4147-A177-3AD203B41FA5}">
                      <a16:colId xmlns:a16="http://schemas.microsoft.com/office/drawing/2014/main" val="88200385"/>
                    </a:ext>
                  </a:extLst>
                </a:gridCol>
                <a:gridCol w="666260">
                  <a:extLst>
                    <a:ext uri="{9D8B030D-6E8A-4147-A177-3AD203B41FA5}">
                      <a16:colId xmlns:a16="http://schemas.microsoft.com/office/drawing/2014/main" val="3515988055"/>
                    </a:ext>
                  </a:extLst>
                </a:gridCol>
                <a:gridCol w="688469">
                  <a:extLst>
                    <a:ext uri="{9D8B030D-6E8A-4147-A177-3AD203B41FA5}">
                      <a16:colId xmlns:a16="http://schemas.microsoft.com/office/drawing/2014/main" val="413099226"/>
                    </a:ext>
                  </a:extLst>
                </a:gridCol>
                <a:gridCol w="743991">
                  <a:extLst>
                    <a:ext uri="{9D8B030D-6E8A-4147-A177-3AD203B41FA5}">
                      <a16:colId xmlns:a16="http://schemas.microsoft.com/office/drawing/2014/main" val="2914691416"/>
                    </a:ext>
                  </a:extLst>
                </a:gridCol>
                <a:gridCol w="743991">
                  <a:extLst>
                    <a:ext uri="{9D8B030D-6E8A-4147-A177-3AD203B41FA5}">
                      <a16:colId xmlns:a16="http://schemas.microsoft.com/office/drawing/2014/main" val="4138988639"/>
                    </a:ext>
                  </a:extLst>
                </a:gridCol>
                <a:gridCol w="677365">
                  <a:extLst>
                    <a:ext uri="{9D8B030D-6E8A-4147-A177-3AD203B41FA5}">
                      <a16:colId xmlns:a16="http://schemas.microsoft.com/office/drawing/2014/main" val="2122513651"/>
                    </a:ext>
                  </a:extLst>
                </a:gridCol>
                <a:gridCol w="666260">
                  <a:extLst>
                    <a:ext uri="{9D8B030D-6E8A-4147-A177-3AD203B41FA5}">
                      <a16:colId xmlns:a16="http://schemas.microsoft.com/office/drawing/2014/main" val="3427651344"/>
                    </a:ext>
                  </a:extLst>
                </a:gridCol>
              </a:tblGrid>
              <a:tr h="1395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642803"/>
                  </a:ext>
                </a:extLst>
              </a:tr>
              <a:tr h="4187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658553"/>
                  </a:ext>
                </a:extLst>
              </a:tr>
              <a:tr h="13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1.683.831.060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1.683.831.060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642.731.870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883054"/>
                  </a:ext>
                </a:extLst>
              </a:tr>
              <a:tr h="13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203.640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203.640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742322"/>
                  </a:ext>
                </a:extLst>
              </a:tr>
              <a:tr h="13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1.638.000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701.037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499112"/>
                  </a:ext>
                </a:extLst>
              </a:tr>
              <a:tr h="13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1.681.914.420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1.681.914.420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641.970.213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552926"/>
                  </a:ext>
                </a:extLst>
              </a:tr>
              <a:tr h="13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1.681.914.420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1.681.914.420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641.970.213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811538"/>
                  </a:ext>
                </a:extLst>
              </a:tr>
              <a:tr h="279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Subsidio al Empleo, decreto N° 28 y sus modificaciones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1.681.914.420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1.681.914.420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641.970.213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631814"/>
                  </a:ext>
                </a:extLst>
              </a:tr>
              <a:tr h="13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108560"/>
                  </a:ext>
                </a:extLst>
              </a:tr>
              <a:tr h="139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862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316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2433" y="1170032"/>
            <a:ext cx="798542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06. PROGRAMA 01: SUPERINTENDENCIA DE SEGURIDAD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031" y="1844824"/>
            <a:ext cx="7985426" cy="2646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A710991-866B-4F36-96B5-7D12779A24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735700"/>
              </p:ext>
            </p:extLst>
          </p:nvPr>
        </p:nvGraphicFramePr>
        <p:xfrm>
          <a:off x="542433" y="2193186"/>
          <a:ext cx="7985426" cy="2552700"/>
        </p:xfrm>
        <a:graphic>
          <a:graphicData uri="http://schemas.openxmlformats.org/drawingml/2006/table">
            <a:tbl>
              <a:tblPr/>
              <a:tblGrid>
                <a:gridCol w="724302">
                  <a:extLst>
                    <a:ext uri="{9D8B030D-6E8A-4147-A177-3AD203B41FA5}">
                      <a16:colId xmlns:a16="http://schemas.microsoft.com/office/drawing/2014/main" val="1125355760"/>
                    </a:ext>
                  </a:extLst>
                </a:gridCol>
                <a:gridCol w="262559">
                  <a:extLst>
                    <a:ext uri="{9D8B030D-6E8A-4147-A177-3AD203B41FA5}">
                      <a16:colId xmlns:a16="http://schemas.microsoft.com/office/drawing/2014/main" val="1705179471"/>
                    </a:ext>
                  </a:extLst>
                </a:gridCol>
                <a:gridCol w="262559">
                  <a:extLst>
                    <a:ext uri="{9D8B030D-6E8A-4147-A177-3AD203B41FA5}">
                      <a16:colId xmlns:a16="http://schemas.microsoft.com/office/drawing/2014/main" val="4191019739"/>
                    </a:ext>
                  </a:extLst>
                </a:gridCol>
                <a:gridCol w="2281551">
                  <a:extLst>
                    <a:ext uri="{9D8B030D-6E8A-4147-A177-3AD203B41FA5}">
                      <a16:colId xmlns:a16="http://schemas.microsoft.com/office/drawing/2014/main" val="2825456352"/>
                    </a:ext>
                  </a:extLst>
                </a:gridCol>
                <a:gridCol w="760517">
                  <a:extLst>
                    <a:ext uri="{9D8B030D-6E8A-4147-A177-3AD203B41FA5}">
                      <a16:colId xmlns:a16="http://schemas.microsoft.com/office/drawing/2014/main" val="2287896504"/>
                    </a:ext>
                  </a:extLst>
                </a:gridCol>
                <a:gridCol w="760517">
                  <a:extLst>
                    <a:ext uri="{9D8B030D-6E8A-4147-A177-3AD203B41FA5}">
                      <a16:colId xmlns:a16="http://schemas.microsoft.com/office/drawing/2014/main" val="4260939923"/>
                    </a:ext>
                  </a:extLst>
                </a:gridCol>
                <a:gridCol w="736373">
                  <a:extLst>
                    <a:ext uri="{9D8B030D-6E8A-4147-A177-3AD203B41FA5}">
                      <a16:colId xmlns:a16="http://schemas.microsoft.com/office/drawing/2014/main" val="2779104745"/>
                    </a:ext>
                  </a:extLst>
                </a:gridCol>
                <a:gridCol w="736373">
                  <a:extLst>
                    <a:ext uri="{9D8B030D-6E8A-4147-A177-3AD203B41FA5}">
                      <a16:colId xmlns:a16="http://schemas.microsoft.com/office/drawing/2014/main" val="2136369410"/>
                    </a:ext>
                  </a:extLst>
                </a:gridCol>
                <a:gridCol w="736373">
                  <a:extLst>
                    <a:ext uri="{9D8B030D-6E8A-4147-A177-3AD203B41FA5}">
                      <a16:colId xmlns:a16="http://schemas.microsoft.com/office/drawing/2014/main" val="2511876697"/>
                    </a:ext>
                  </a:extLst>
                </a:gridCol>
                <a:gridCol w="724302">
                  <a:extLst>
                    <a:ext uri="{9D8B030D-6E8A-4147-A177-3AD203B41FA5}">
                      <a16:colId xmlns:a16="http://schemas.microsoft.com/office/drawing/2014/main" val="325751851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594190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30955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14.150.496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15.371.736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1.221.240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12.420.583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33229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11.683.943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11.460.392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-223.551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9.634.599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31314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2.357.644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2.906.437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1.871.661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55427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35898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0789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20406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6907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70886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4545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178439,2%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77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178439,2%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55134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398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6108" y="1117912"/>
            <a:ext cx="80470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07. PROGRAMA 01: SUPERINTENDENCIA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6108" y="1689307"/>
            <a:ext cx="8017302" cy="274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D67F507-B8E5-4D7E-98C1-1E67BCD044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247794"/>
              </p:ext>
            </p:extLst>
          </p:nvPr>
        </p:nvGraphicFramePr>
        <p:xfrm>
          <a:off x="516106" y="1964007"/>
          <a:ext cx="8047006" cy="4393205"/>
        </p:xfrm>
        <a:graphic>
          <a:graphicData uri="http://schemas.openxmlformats.org/drawingml/2006/table">
            <a:tbl>
              <a:tblPr/>
              <a:tblGrid>
                <a:gridCol w="724956">
                  <a:extLst>
                    <a:ext uri="{9D8B030D-6E8A-4147-A177-3AD203B41FA5}">
                      <a16:colId xmlns:a16="http://schemas.microsoft.com/office/drawing/2014/main" val="3836574075"/>
                    </a:ext>
                  </a:extLst>
                </a:gridCol>
                <a:gridCol w="344353">
                  <a:extLst>
                    <a:ext uri="{9D8B030D-6E8A-4147-A177-3AD203B41FA5}">
                      <a16:colId xmlns:a16="http://schemas.microsoft.com/office/drawing/2014/main" val="1765900949"/>
                    </a:ext>
                  </a:extLst>
                </a:gridCol>
                <a:gridCol w="344353">
                  <a:extLst>
                    <a:ext uri="{9D8B030D-6E8A-4147-A177-3AD203B41FA5}">
                      <a16:colId xmlns:a16="http://schemas.microsoft.com/office/drawing/2014/main" val="2433546455"/>
                    </a:ext>
                  </a:extLst>
                </a:gridCol>
                <a:gridCol w="2319856">
                  <a:extLst>
                    <a:ext uri="{9D8B030D-6E8A-4147-A177-3AD203B41FA5}">
                      <a16:colId xmlns:a16="http://schemas.microsoft.com/office/drawing/2014/main" val="3673641599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1895603453"/>
                    </a:ext>
                  </a:extLst>
                </a:gridCol>
                <a:gridCol w="688708">
                  <a:extLst>
                    <a:ext uri="{9D8B030D-6E8A-4147-A177-3AD203B41FA5}">
                      <a16:colId xmlns:a16="http://schemas.microsoft.com/office/drawing/2014/main" val="2816606631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2433974475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4132887476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1425714412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3562996014"/>
                    </a:ext>
                  </a:extLst>
                </a:gridCol>
              </a:tblGrid>
              <a:tr h="1461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555915"/>
                  </a:ext>
                </a:extLst>
              </a:tr>
              <a:tr h="44234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00123"/>
                  </a:ext>
                </a:extLst>
              </a:tr>
              <a:tr h="153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16.937.556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18.336.115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1.398.559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14.339.044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764662"/>
                  </a:ext>
                </a:extLst>
              </a:tr>
              <a:tr h="146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10.353.275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10.517.903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164.628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8.774.972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64978"/>
                  </a:ext>
                </a:extLst>
              </a:tr>
              <a:tr h="146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1.592.189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1.729.130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136.941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1.257.586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023637"/>
                  </a:ext>
                </a:extLst>
              </a:tr>
              <a:tr h="146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220.577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220.577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220.571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607499"/>
                  </a:ext>
                </a:extLst>
              </a:tr>
              <a:tr h="146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220.577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220.577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220.571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105308"/>
                  </a:ext>
                </a:extLst>
              </a:tr>
              <a:tr h="146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165.414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165.414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165.410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375718"/>
                  </a:ext>
                </a:extLst>
              </a:tr>
              <a:tr h="288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55.163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55.163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55.161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339004"/>
                  </a:ext>
                </a:extLst>
              </a:tr>
              <a:tr h="146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4.815.358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4.855.603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40.245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3.310.512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167004"/>
                  </a:ext>
                </a:extLst>
              </a:tr>
              <a:tr h="146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250661"/>
                  </a:ext>
                </a:extLst>
              </a:tr>
              <a:tr h="146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Peritajes Ley N° 19.404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618949"/>
                  </a:ext>
                </a:extLst>
              </a:tr>
              <a:tr h="146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4.830.832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40.245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3.291.324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191141"/>
                  </a:ext>
                </a:extLst>
              </a:tr>
              <a:tr h="146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4.443.112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-347.475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3.134.324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262423"/>
                  </a:ext>
                </a:extLst>
              </a:tr>
              <a:tr h="146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Consejos Médicos Ley N° 21.309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362750"/>
                  </a:ext>
                </a:extLst>
              </a:tr>
              <a:tr h="146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060430"/>
                  </a:ext>
                </a:extLst>
              </a:tr>
              <a:tr h="146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435959"/>
                  </a:ext>
                </a:extLst>
              </a:tr>
              <a:tr h="146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570106"/>
                  </a:ext>
                </a:extLst>
              </a:tr>
              <a:tr h="146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334566"/>
                  </a:ext>
                </a:extLst>
              </a:tr>
              <a:tr h="146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175.212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336.286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161.074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92.531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404084"/>
                  </a:ext>
                </a:extLst>
              </a:tr>
              <a:tr h="146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593488"/>
                  </a:ext>
                </a:extLst>
              </a:tr>
              <a:tr h="146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9.291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961409"/>
                  </a:ext>
                </a:extLst>
              </a:tr>
              <a:tr h="146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97.342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89.580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533369"/>
                  </a:ext>
                </a:extLst>
              </a:tr>
              <a:tr h="146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161.829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223.352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61.523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87.308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212393"/>
                  </a:ext>
                </a:extLst>
              </a:tr>
              <a:tr h="146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675.594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675.094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682.863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136572,6%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332915"/>
                  </a:ext>
                </a:extLst>
              </a:tr>
              <a:tr h="146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675.594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675.094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682.863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136572,6%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510004"/>
                  </a:ext>
                </a:extLst>
              </a:tr>
              <a:tr h="146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573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8703" y="1117424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8703" y="1725394"/>
            <a:ext cx="8064896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1ECBBF0-38A9-4530-A2CE-E6C3AA767D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137704"/>
              </p:ext>
            </p:extLst>
          </p:nvPr>
        </p:nvGraphicFramePr>
        <p:xfrm>
          <a:off x="508702" y="2057961"/>
          <a:ext cx="8064897" cy="3666020"/>
        </p:xfrm>
        <a:graphic>
          <a:graphicData uri="http://schemas.openxmlformats.org/drawingml/2006/table">
            <a:tbl>
              <a:tblPr/>
              <a:tblGrid>
                <a:gridCol w="600924">
                  <a:extLst>
                    <a:ext uri="{9D8B030D-6E8A-4147-A177-3AD203B41FA5}">
                      <a16:colId xmlns:a16="http://schemas.microsoft.com/office/drawing/2014/main" val="484052175"/>
                    </a:ext>
                  </a:extLst>
                </a:gridCol>
                <a:gridCol w="225346">
                  <a:extLst>
                    <a:ext uri="{9D8B030D-6E8A-4147-A177-3AD203B41FA5}">
                      <a16:colId xmlns:a16="http://schemas.microsoft.com/office/drawing/2014/main" val="2064638116"/>
                    </a:ext>
                  </a:extLst>
                </a:gridCol>
                <a:gridCol w="232858">
                  <a:extLst>
                    <a:ext uri="{9D8B030D-6E8A-4147-A177-3AD203B41FA5}">
                      <a16:colId xmlns:a16="http://schemas.microsoft.com/office/drawing/2014/main" val="347659709"/>
                    </a:ext>
                  </a:extLst>
                </a:gridCol>
                <a:gridCol w="2846877">
                  <a:extLst>
                    <a:ext uri="{9D8B030D-6E8A-4147-A177-3AD203B41FA5}">
                      <a16:colId xmlns:a16="http://schemas.microsoft.com/office/drawing/2014/main" val="2014088337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3999953051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3138315612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3212213910"/>
                    </a:ext>
                  </a:extLst>
                </a:gridCol>
                <a:gridCol w="681047">
                  <a:extLst>
                    <a:ext uri="{9D8B030D-6E8A-4147-A177-3AD203B41FA5}">
                      <a16:colId xmlns:a16="http://schemas.microsoft.com/office/drawing/2014/main" val="1466657670"/>
                    </a:ext>
                  </a:extLst>
                </a:gridCol>
                <a:gridCol w="623459">
                  <a:extLst>
                    <a:ext uri="{9D8B030D-6E8A-4147-A177-3AD203B41FA5}">
                      <a16:colId xmlns:a16="http://schemas.microsoft.com/office/drawing/2014/main" val="3350295682"/>
                    </a:ext>
                  </a:extLst>
                </a:gridCol>
                <a:gridCol w="600924">
                  <a:extLst>
                    <a:ext uri="{9D8B030D-6E8A-4147-A177-3AD203B41FA5}">
                      <a16:colId xmlns:a16="http://schemas.microsoft.com/office/drawing/2014/main" val="3894821487"/>
                    </a:ext>
                  </a:extLst>
                </a:gridCol>
              </a:tblGrid>
              <a:tr h="1258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077469"/>
                  </a:ext>
                </a:extLst>
              </a:tr>
              <a:tr h="3854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313651"/>
                  </a:ext>
                </a:extLst>
              </a:tr>
              <a:tr h="133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6.006.783.878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6.021.589.380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14.805.502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5.321.781.101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337994"/>
                  </a:ext>
                </a:extLst>
              </a:tr>
              <a:tr h="125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60.369.341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60.603.143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233.802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50.833.695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524009"/>
                  </a:ext>
                </a:extLst>
              </a:tr>
              <a:tr h="125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72.225.834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72.138.834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65.366.852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469216"/>
                  </a:ext>
                </a:extLst>
              </a:tr>
              <a:tr h="125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4.699.827.495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4.713.528.596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13.701.101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4.135.437.390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42896"/>
                  </a:ext>
                </a:extLst>
              </a:tr>
              <a:tr h="125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3.015.060.429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3.028.761.530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13.701.101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2.593.418.158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860770"/>
                  </a:ext>
                </a:extLst>
              </a:tr>
              <a:tr h="125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2.502.378.615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2.516.079.716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13.701.101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2.145.086.784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469544"/>
                  </a:ext>
                </a:extLst>
              </a:tr>
              <a:tr h="125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161.105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085147"/>
                  </a:ext>
                </a:extLst>
              </a:tr>
              <a:tr h="125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324.662.240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324.662.240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269.895.147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106720"/>
                  </a:ext>
                </a:extLst>
              </a:tr>
              <a:tr h="125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23.993.928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23.993.928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19.411.277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179428"/>
                  </a:ext>
                </a:extLst>
              </a:tr>
              <a:tr h="125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28.642.412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28.642.412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29.744.022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677001"/>
                  </a:ext>
                </a:extLst>
              </a:tr>
              <a:tr h="125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 de Vida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23.851.653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23.851.653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21.276.922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664596"/>
                  </a:ext>
                </a:extLst>
              </a:tr>
              <a:tr h="125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059316"/>
                  </a:ext>
                </a:extLst>
              </a:tr>
              <a:tr h="125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Hijo para las Mujeres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111.040.781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111.040.781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107.817.008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515348"/>
                  </a:ext>
                </a:extLst>
              </a:tr>
              <a:tr h="125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1.684.767.066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1.684.767.066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1.538.287.080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740353"/>
                  </a:ext>
                </a:extLst>
              </a:tr>
              <a:tr h="125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26.981.670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26.981.670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24.468.604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862242"/>
                  </a:ext>
                </a:extLst>
              </a:tr>
              <a:tr h="125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Cesantía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452045"/>
                  </a:ext>
                </a:extLst>
              </a:tr>
              <a:tr h="125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Vejez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790.907.348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790.907.348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724.890.895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859279"/>
                  </a:ext>
                </a:extLst>
              </a:tr>
              <a:tr h="125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Invalidez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344.897.181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344.897.181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302.930.214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083289"/>
                  </a:ext>
                </a:extLst>
              </a:tr>
              <a:tr h="125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Discapacidad Mental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17.266.366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17.266.366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14.166.972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90530"/>
                  </a:ext>
                </a:extLst>
              </a:tr>
              <a:tr h="125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para Cónyuges que cumplan cincuenta años de matrimonio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7.711.079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7.711.079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6.134.695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552407"/>
                  </a:ext>
                </a:extLst>
              </a:tr>
              <a:tr h="125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Ley N° 20.531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333.639.559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333.639.559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298.419.472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954678"/>
                  </a:ext>
                </a:extLst>
              </a:tr>
              <a:tr h="125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Familiar Permanente de Marzo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157.747.195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157.747.195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162.644.961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388636"/>
                  </a:ext>
                </a:extLst>
              </a:tr>
              <a:tr h="125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Artículo 82 D.L. N° 3.500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5.611.850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5.611.850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4.629.706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260225"/>
                  </a:ext>
                </a:extLst>
              </a:tr>
              <a:tr h="125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3.732.152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959284"/>
                  </a:ext>
                </a:extLst>
              </a:tr>
              <a:tr h="125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3.732.152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394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6919" y="1144587"/>
            <a:ext cx="802552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19" y="1781063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88365E9-6E96-4C0E-963A-3BA5AF784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003290"/>
              </p:ext>
            </p:extLst>
          </p:nvPr>
        </p:nvGraphicFramePr>
        <p:xfrm>
          <a:off x="506919" y="2088052"/>
          <a:ext cx="8025523" cy="3685407"/>
        </p:xfrm>
        <a:graphic>
          <a:graphicData uri="http://schemas.openxmlformats.org/drawingml/2006/table">
            <a:tbl>
              <a:tblPr/>
              <a:tblGrid>
                <a:gridCol w="597990">
                  <a:extLst>
                    <a:ext uri="{9D8B030D-6E8A-4147-A177-3AD203B41FA5}">
                      <a16:colId xmlns:a16="http://schemas.microsoft.com/office/drawing/2014/main" val="50167151"/>
                    </a:ext>
                  </a:extLst>
                </a:gridCol>
                <a:gridCol w="224246">
                  <a:extLst>
                    <a:ext uri="{9D8B030D-6E8A-4147-A177-3AD203B41FA5}">
                      <a16:colId xmlns:a16="http://schemas.microsoft.com/office/drawing/2014/main" val="983519069"/>
                    </a:ext>
                  </a:extLst>
                </a:gridCol>
                <a:gridCol w="231721">
                  <a:extLst>
                    <a:ext uri="{9D8B030D-6E8A-4147-A177-3AD203B41FA5}">
                      <a16:colId xmlns:a16="http://schemas.microsoft.com/office/drawing/2014/main" val="4177651112"/>
                    </a:ext>
                  </a:extLst>
                </a:gridCol>
                <a:gridCol w="2832978">
                  <a:extLst>
                    <a:ext uri="{9D8B030D-6E8A-4147-A177-3AD203B41FA5}">
                      <a16:colId xmlns:a16="http://schemas.microsoft.com/office/drawing/2014/main" val="4061712523"/>
                    </a:ext>
                  </a:extLst>
                </a:gridCol>
                <a:gridCol w="747487">
                  <a:extLst>
                    <a:ext uri="{9D8B030D-6E8A-4147-A177-3AD203B41FA5}">
                      <a16:colId xmlns:a16="http://schemas.microsoft.com/office/drawing/2014/main" val="2318362634"/>
                    </a:ext>
                  </a:extLst>
                </a:gridCol>
                <a:gridCol w="747487">
                  <a:extLst>
                    <a:ext uri="{9D8B030D-6E8A-4147-A177-3AD203B41FA5}">
                      <a16:colId xmlns:a16="http://schemas.microsoft.com/office/drawing/2014/main" val="1741674694"/>
                    </a:ext>
                  </a:extLst>
                </a:gridCol>
                <a:gridCol w="747487">
                  <a:extLst>
                    <a:ext uri="{9D8B030D-6E8A-4147-A177-3AD203B41FA5}">
                      <a16:colId xmlns:a16="http://schemas.microsoft.com/office/drawing/2014/main" val="1106867936"/>
                    </a:ext>
                  </a:extLst>
                </a:gridCol>
                <a:gridCol w="677722">
                  <a:extLst>
                    <a:ext uri="{9D8B030D-6E8A-4147-A177-3AD203B41FA5}">
                      <a16:colId xmlns:a16="http://schemas.microsoft.com/office/drawing/2014/main" val="3276784717"/>
                    </a:ext>
                  </a:extLst>
                </a:gridCol>
                <a:gridCol w="620415">
                  <a:extLst>
                    <a:ext uri="{9D8B030D-6E8A-4147-A177-3AD203B41FA5}">
                      <a16:colId xmlns:a16="http://schemas.microsoft.com/office/drawing/2014/main" val="2376368777"/>
                    </a:ext>
                  </a:extLst>
                </a:gridCol>
                <a:gridCol w="597990">
                  <a:extLst>
                    <a:ext uri="{9D8B030D-6E8A-4147-A177-3AD203B41FA5}">
                      <a16:colId xmlns:a16="http://schemas.microsoft.com/office/drawing/2014/main" val="316088822"/>
                    </a:ext>
                  </a:extLst>
                </a:gridCol>
              </a:tblGrid>
              <a:tr h="12708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343329"/>
                  </a:ext>
                </a:extLst>
              </a:tr>
              <a:tr h="2541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699454"/>
                  </a:ext>
                </a:extLst>
              </a:tr>
              <a:tr h="127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1.104.319.372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1.104.319.372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1.068.830.887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757043"/>
                  </a:ext>
                </a:extLst>
              </a:tr>
              <a:tr h="127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1.094.520.932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1.094.520.932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1.061.627.815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670371"/>
                  </a:ext>
                </a:extLst>
              </a:tr>
              <a:tr h="127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682.915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042226"/>
                  </a:ext>
                </a:extLst>
              </a:tr>
              <a:tr h="127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Previsional Solidario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1.091.337.004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1.091.337.004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1.057.512.010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719232"/>
                  </a:ext>
                </a:extLst>
              </a:tr>
              <a:tr h="127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Traslados y Hospedajes Pensiones Básicas Solidarias de Invalidez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159.510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74.739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144641"/>
                  </a:ext>
                </a:extLst>
              </a:tr>
              <a:tr h="127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Previsional a los Trabajadores Jóvenes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2.852.193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2.852.193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3.331.439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987833"/>
                  </a:ext>
                </a:extLst>
              </a:tr>
              <a:tr h="2541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Derechos Previsionales y de Seguridad Social para mujeres en territorios rurales de difícil conectividad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061481"/>
                  </a:ext>
                </a:extLst>
              </a:tr>
              <a:tr h="127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9.793.916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9.793.916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7.203.072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730441"/>
                  </a:ext>
                </a:extLst>
              </a:tr>
              <a:tr h="127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5.821.526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5.821.526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4.358.100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803696"/>
                  </a:ext>
                </a:extLst>
              </a:tr>
              <a:tr h="127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3.972.390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3.972.390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2.844.972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575048"/>
                  </a:ext>
                </a:extLst>
              </a:tr>
              <a:tr h="127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467535"/>
                  </a:ext>
                </a:extLst>
              </a:tr>
              <a:tr h="127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135353"/>
                  </a:ext>
                </a:extLst>
              </a:tr>
              <a:tr h="127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321.914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269069"/>
                  </a:ext>
                </a:extLst>
              </a:tr>
              <a:tr h="127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321.914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75754"/>
                  </a:ext>
                </a:extLst>
              </a:tr>
              <a:tr h="127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282.476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282.476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19.263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16565"/>
                  </a:ext>
                </a:extLst>
              </a:tr>
              <a:tr h="127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373722"/>
                  </a:ext>
                </a:extLst>
              </a:tr>
              <a:tr h="127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138183"/>
                  </a:ext>
                </a:extLst>
              </a:tr>
              <a:tr h="127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170663"/>
                  </a:ext>
                </a:extLst>
              </a:tr>
              <a:tr h="127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817473"/>
                  </a:ext>
                </a:extLst>
              </a:tr>
              <a:tr h="127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510396"/>
                  </a:ext>
                </a:extLst>
              </a:tr>
              <a:tr h="127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671182"/>
                  </a:ext>
                </a:extLst>
              </a:tr>
              <a:tr h="127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735380"/>
                  </a:ext>
                </a:extLst>
              </a:tr>
              <a:tr h="127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902811"/>
                  </a:ext>
                </a:extLst>
              </a:tr>
              <a:tr h="127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822170"/>
                  </a:ext>
                </a:extLst>
              </a:tr>
              <a:tr h="1270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585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4350" y="1163295"/>
            <a:ext cx="808789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4719" y="2060848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D473F08-F7A3-4D84-AEB5-7057B9B974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448336"/>
              </p:ext>
            </p:extLst>
          </p:nvPr>
        </p:nvGraphicFramePr>
        <p:xfrm>
          <a:off x="504719" y="2367837"/>
          <a:ext cx="8097527" cy="1145351"/>
        </p:xfrm>
        <a:graphic>
          <a:graphicData uri="http://schemas.openxmlformats.org/drawingml/2006/table">
            <a:tbl>
              <a:tblPr/>
              <a:tblGrid>
                <a:gridCol w="603355">
                  <a:extLst>
                    <a:ext uri="{9D8B030D-6E8A-4147-A177-3AD203B41FA5}">
                      <a16:colId xmlns:a16="http://schemas.microsoft.com/office/drawing/2014/main" val="754446525"/>
                    </a:ext>
                  </a:extLst>
                </a:gridCol>
                <a:gridCol w="226258">
                  <a:extLst>
                    <a:ext uri="{9D8B030D-6E8A-4147-A177-3AD203B41FA5}">
                      <a16:colId xmlns:a16="http://schemas.microsoft.com/office/drawing/2014/main" val="572389305"/>
                    </a:ext>
                  </a:extLst>
                </a:gridCol>
                <a:gridCol w="233800">
                  <a:extLst>
                    <a:ext uri="{9D8B030D-6E8A-4147-A177-3AD203B41FA5}">
                      <a16:colId xmlns:a16="http://schemas.microsoft.com/office/drawing/2014/main" val="2261086291"/>
                    </a:ext>
                  </a:extLst>
                </a:gridCol>
                <a:gridCol w="2858396">
                  <a:extLst>
                    <a:ext uri="{9D8B030D-6E8A-4147-A177-3AD203B41FA5}">
                      <a16:colId xmlns:a16="http://schemas.microsoft.com/office/drawing/2014/main" val="4020673890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2454298150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998996575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919968050"/>
                    </a:ext>
                  </a:extLst>
                </a:gridCol>
                <a:gridCol w="683803">
                  <a:extLst>
                    <a:ext uri="{9D8B030D-6E8A-4147-A177-3AD203B41FA5}">
                      <a16:colId xmlns:a16="http://schemas.microsoft.com/office/drawing/2014/main" val="51664479"/>
                    </a:ext>
                  </a:extLst>
                </a:gridCol>
                <a:gridCol w="625981">
                  <a:extLst>
                    <a:ext uri="{9D8B030D-6E8A-4147-A177-3AD203B41FA5}">
                      <a16:colId xmlns:a16="http://schemas.microsoft.com/office/drawing/2014/main" val="417420572"/>
                    </a:ext>
                  </a:extLst>
                </a:gridCol>
                <a:gridCol w="603355">
                  <a:extLst>
                    <a:ext uri="{9D8B030D-6E8A-4147-A177-3AD203B41FA5}">
                      <a16:colId xmlns:a16="http://schemas.microsoft.com/office/drawing/2014/main" val="3517735060"/>
                    </a:ext>
                  </a:extLst>
                </a:gridCol>
              </a:tblGrid>
              <a:tr h="1255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414995"/>
                  </a:ext>
                </a:extLst>
              </a:tr>
              <a:tr h="3843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13182"/>
                  </a:ext>
                </a:extLst>
              </a:tr>
              <a:tr h="133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10.161.649.636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10.161.649.636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11.402.449.164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236799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10.161.649.636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10.161.649.636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11.402.449.164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523921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10.161.649.636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10.161.649.636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11.402.449.164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00610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Familiar de Emergencia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10.158.625.636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10.158.625.636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11.400.879.800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46038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independientes, ley 21.351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3.024.000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3.024.000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1.569.364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438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40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288" y="1087722"/>
            <a:ext cx="790382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E358ACF-9F41-4E0F-8CA1-28A4DAC8A4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6554031"/>
              </p:ext>
            </p:extLst>
          </p:nvPr>
        </p:nvGraphicFramePr>
        <p:xfrm>
          <a:off x="513288" y="1827837"/>
          <a:ext cx="7903821" cy="4230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0344" y="1118704"/>
            <a:ext cx="790008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10. PROGRAMA 01: INSTITUTO  DE SEGURIDAD LABORAL 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9158" y="1703757"/>
            <a:ext cx="8064896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1585CFE-983B-45BC-B22D-6813E1F3AF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413807"/>
              </p:ext>
            </p:extLst>
          </p:nvPr>
        </p:nvGraphicFramePr>
        <p:xfrm>
          <a:off x="571800" y="1980090"/>
          <a:ext cx="7910487" cy="4349070"/>
        </p:xfrm>
        <a:graphic>
          <a:graphicData uri="http://schemas.openxmlformats.org/drawingml/2006/table">
            <a:tbl>
              <a:tblPr/>
              <a:tblGrid>
                <a:gridCol w="752811">
                  <a:extLst>
                    <a:ext uri="{9D8B030D-6E8A-4147-A177-3AD203B41FA5}">
                      <a16:colId xmlns:a16="http://schemas.microsoft.com/office/drawing/2014/main" val="1740181893"/>
                    </a:ext>
                  </a:extLst>
                </a:gridCol>
                <a:gridCol w="268861">
                  <a:extLst>
                    <a:ext uri="{9D8B030D-6E8A-4147-A177-3AD203B41FA5}">
                      <a16:colId xmlns:a16="http://schemas.microsoft.com/office/drawing/2014/main" val="4047407921"/>
                    </a:ext>
                  </a:extLst>
                </a:gridCol>
                <a:gridCol w="277822">
                  <a:extLst>
                    <a:ext uri="{9D8B030D-6E8A-4147-A177-3AD203B41FA5}">
                      <a16:colId xmlns:a16="http://schemas.microsoft.com/office/drawing/2014/main" val="3646323292"/>
                    </a:ext>
                  </a:extLst>
                </a:gridCol>
                <a:gridCol w="2141925">
                  <a:extLst>
                    <a:ext uri="{9D8B030D-6E8A-4147-A177-3AD203B41FA5}">
                      <a16:colId xmlns:a16="http://schemas.microsoft.com/office/drawing/2014/main" val="1669767389"/>
                    </a:ext>
                  </a:extLst>
                </a:gridCol>
                <a:gridCol w="764761">
                  <a:extLst>
                    <a:ext uri="{9D8B030D-6E8A-4147-A177-3AD203B41FA5}">
                      <a16:colId xmlns:a16="http://schemas.microsoft.com/office/drawing/2014/main" val="99771687"/>
                    </a:ext>
                  </a:extLst>
                </a:gridCol>
                <a:gridCol w="764761">
                  <a:extLst>
                    <a:ext uri="{9D8B030D-6E8A-4147-A177-3AD203B41FA5}">
                      <a16:colId xmlns:a16="http://schemas.microsoft.com/office/drawing/2014/main" val="133014660"/>
                    </a:ext>
                  </a:extLst>
                </a:gridCol>
                <a:gridCol w="764761">
                  <a:extLst>
                    <a:ext uri="{9D8B030D-6E8A-4147-A177-3AD203B41FA5}">
                      <a16:colId xmlns:a16="http://schemas.microsoft.com/office/drawing/2014/main" val="1018119754"/>
                    </a:ext>
                  </a:extLst>
                </a:gridCol>
                <a:gridCol w="740861">
                  <a:extLst>
                    <a:ext uri="{9D8B030D-6E8A-4147-A177-3AD203B41FA5}">
                      <a16:colId xmlns:a16="http://schemas.microsoft.com/office/drawing/2014/main" val="2155764215"/>
                    </a:ext>
                  </a:extLst>
                </a:gridCol>
                <a:gridCol w="716962">
                  <a:extLst>
                    <a:ext uri="{9D8B030D-6E8A-4147-A177-3AD203B41FA5}">
                      <a16:colId xmlns:a16="http://schemas.microsoft.com/office/drawing/2014/main" val="3210444701"/>
                    </a:ext>
                  </a:extLst>
                </a:gridCol>
                <a:gridCol w="716962">
                  <a:extLst>
                    <a:ext uri="{9D8B030D-6E8A-4147-A177-3AD203B41FA5}">
                      <a16:colId xmlns:a16="http://schemas.microsoft.com/office/drawing/2014/main" val="3172693835"/>
                    </a:ext>
                  </a:extLst>
                </a:gridCol>
              </a:tblGrid>
              <a:tr h="12359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764197"/>
                  </a:ext>
                </a:extLst>
              </a:tr>
              <a:tr h="3785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521552"/>
                  </a:ext>
                </a:extLst>
              </a:tr>
              <a:tr h="131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120.921.553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138.826.384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17.904.831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109.928.304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874681"/>
                  </a:ext>
                </a:extLst>
              </a:tr>
              <a:tr h="123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13.667.365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13.898.755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231.390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11.214.441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072200"/>
                  </a:ext>
                </a:extLst>
              </a:tr>
              <a:tr h="123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8.278.197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8.025.086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-253.111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5.803.157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241279"/>
                  </a:ext>
                </a:extLst>
              </a:tr>
              <a:tr h="123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83.788.482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96.943.548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13.155.066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80.095.130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135358"/>
                  </a:ext>
                </a:extLst>
              </a:tr>
              <a:tr h="123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83.182.202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96.257.268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13.075.066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79.596.540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715145"/>
                  </a:ext>
                </a:extLst>
              </a:tr>
              <a:tr h="123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25.102.320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24.802.111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-300.209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18.410.457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742957"/>
                  </a:ext>
                </a:extLst>
              </a:tr>
              <a:tr h="123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781.910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1.246.910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876.445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054850"/>
                  </a:ext>
                </a:extLst>
              </a:tr>
              <a:tr h="131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757301"/>
                  </a:ext>
                </a:extLst>
              </a:tr>
              <a:tr h="123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685.468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685.468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138.119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863214"/>
                  </a:ext>
                </a:extLst>
              </a:tr>
              <a:tr h="123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37.143.335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42.143.335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38.548.017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46746"/>
                  </a:ext>
                </a:extLst>
              </a:tr>
              <a:tr h="123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por Accidentes del Trabajo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19.460.373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27.370.648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7.910.275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21.623.502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184424"/>
                  </a:ext>
                </a:extLst>
              </a:tr>
              <a:tr h="123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606.280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686.280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498.590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164511"/>
                  </a:ext>
                </a:extLst>
              </a:tr>
              <a:tr h="123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246.499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326.499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286.959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445754"/>
                  </a:ext>
                </a:extLst>
              </a:tr>
              <a:tr h="123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Asistenciales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359.781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359.781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211.631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958909"/>
                  </a:ext>
                </a:extLst>
              </a:tr>
              <a:tr h="123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6.135.129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6.135.129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4.474.931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259284"/>
                  </a:ext>
                </a:extLst>
              </a:tr>
              <a:tr h="123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1.018.028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229426"/>
                  </a:ext>
                </a:extLst>
              </a:tr>
              <a:tr h="123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Concurrencias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1.018.028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312812"/>
                  </a:ext>
                </a:extLst>
              </a:tr>
              <a:tr h="123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3.456.903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606769"/>
                  </a:ext>
                </a:extLst>
              </a:tr>
              <a:tr h="123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3.456.903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573821"/>
                  </a:ext>
                </a:extLst>
              </a:tr>
              <a:tr h="123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090921"/>
                  </a:ext>
                </a:extLst>
              </a:tr>
              <a:tr h="123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724053"/>
                  </a:ext>
                </a:extLst>
              </a:tr>
              <a:tr h="123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305.807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418.918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113.111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224.054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359173"/>
                  </a:ext>
                </a:extLst>
              </a:tr>
              <a:tr h="123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33.360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694945"/>
                  </a:ext>
                </a:extLst>
              </a:tr>
              <a:tr h="123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957351"/>
                  </a:ext>
                </a:extLst>
              </a:tr>
              <a:tr h="123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358899"/>
                  </a:ext>
                </a:extLst>
              </a:tr>
              <a:tr h="123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202.762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315.873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113.111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175.736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428618"/>
                  </a:ext>
                </a:extLst>
              </a:tr>
              <a:tr h="123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8.325.161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-256.181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3.269.631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157392"/>
                  </a:ext>
                </a:extLst>
              </a:tr>
              <a:tr h="123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8.325.161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-256.181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3.269.631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888487"/>
                  </a:ext>
                </a:extLst>
              </a:tr>
              <a:tr h="123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4.964.556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4.914.556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4.846.960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9693,9%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376277"/>
                  </a:ext>
                </a:extLst>
              </a:tr>
              <a:tr h="123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4.964.556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4.914.556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4.846.960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9693,9%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102828"/>
                  </a:ext>
                </a:extLst>
              </a:tr>
              <a:tr h="123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6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3548" y="1104599"/>
            <a:ext cx="81369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548" y="1695692"/>
            <a:ext cx="8136904" cy="2515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0FCAF78-5AA9-4EBE-A570-53B1384EF7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466135"/>
              </p:ext>
            </p:extLst>
          </p:nvPr>
        </p:nvGraphicFramePr>
        <p:xfrm>
          <a:off x="503546" y="1988996"/>
          <a:ext cx="8136906" cy="4367354"/>
        </p:xfrm>
        <a:graphic>
          <a:graphicData uri="http://schemas.openxmlformats.org/drawingml/2006/table">
            <a:tbl>
              <a:tblPr/>
              <a:tblGrid>
                <a:gridCol w="707557">
                  <a:extLst>
                    <a:ext uri="{9D8B030D-6E8A-4147-A177-3AD203B41FA5}">
                      <a16:colId xmlns:a16="http://schemas.microsoft.com/office/drawing/2014/main" val="382925339"/>
                    </a:ext>
                  </a:extLst>
                </a:gridCol>
                <a:gridCol w="269831">
                  <a:extLst>
                    <a:ext uri="{9D8B030D-6E8A-4147-A177-3AD203B41FA5}">
                      <a16:colId xmlns:a16="http://schemas.microsoft.com/office/drawing/2014/main" val="2209266887"/>
                    </a:ext>
                  </a:extLst>
                </a:gridCol>
                <a:gridCol w="278825">
                  <a:extLst>
                    <a:ext uri="{9D8B030D-6E8A-4147-A177-3AD203B41FA5}">
                      <a16:colId xmlns:a16="http://schemas.microsoft.com/office/drawing/2014/main" val="629805003"/>
                    </a:ext>
                  </a:extLst>
                </a:gridCol>
                <a:gridCol w="2473451">
                  <a:extLst>
                    <a:ext uri="{9D8B030D-6E8A-4147-A177-3AD203B41FA5}">
                      <a16:colId xmlns:a16="http://schemas.microsoft.com/office/drawing/2014/main" val="2662999316"/>
                    </a:ext>
                  </a:extLst>
                </a:gridCol>
                <a:gridCol w="755528">
                  <a:extLst>
                    <a:ext uri="{9D8B030D-6E8A-4147-A177-3AD203B41FA5}">
                      <a16:colId xmlns:a16="http://schemas.microsoft.com/office/drawing/2014/main" val="478491018"/>
                    </a:ext>
                  </a:extLst>
                </a:gridCol>
                <a:gridCol w="755528">
                  <a:extLst>
                    <a:ext uri="{9D8B030D-6E8A-4147-A177-3AD203B41FA5}">
                      <a16:colId xmlns:a16="http://schemas.microsoft.com/office/drawing/2014/main" val="193151638"/>
                    </a:ext>
                  </a:extLst>
                </a:gridCol>
                <a:gridCol w="746533">
                  <a:extLst>
                    <a:ext uri="{9D8B030D-6E8A-4147-A177-3AD203B41FA5}">
                      <a16:colId xmlns:a16="http://schemas.microsoft.com/office/drawing/2014/main" val="2996741626"/>
                    </a:ext>
                  </a:extLst>
                </a:gridCol>
                <a:gridCol w="710555">
                  <a:extLst>
                    <a:ext uri="{9D8B030D-6E8A-4147-A177-3AD203B41FA5}">
                      <a16:colId xmlns:a16="http://schemas.microsoft.com/office/drawing/2014/main" val="3046500002"/>
                    </a:ext>
                  </a:extLst>
                </a:gridCol>
                <a:gridCol w="719549">
                  <a:extLst>
                    <a:ext uri="{9D8B030D-6E8A-4147-A177-3AD203B41FA5}">
                      <a16:colId xmlns:a16="http://schemas.microsoft.com/office/drawing/2014/main" val="2428509202"/>
                    </a:ext>
                  </a:extLst>
                </a:gridCol>
                <a:gridCol w="719549">
                  <a:extLst>
                    <a:ext uri="{9D8B030D-6E8A-4147-A177-3AD203B41FA5}">
                      <a16:colId xmlns:a16="http://schemas.microsoft.com/office/drawing/2014/main" val="1721532041"/>
                    </a:ext>
                  </a:extLst>
                </a:gridCol>
              </a:tblGrid>
              <a:tr h="1499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5050766"/>
                  </a:ext>
                </a:extLst>
              </a:tr>
              <a:tr h="4592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431805"/>
                  </a:ext>
                </a:extLst>
              </a:tr>
              <a:tr h="159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1.348.275.581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1.408.395.403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60.119.822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1.172.047.350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444243"/>
                  </a:ext>
                </a:extLst>
              </a:tr>
              <a:tr h="14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10.451.846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10.570.371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118.525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8.840.360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984807"/>
                  </a:ext>
                </a:extLst>
              </a:tr>
              <a:tr h="14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3.121.531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3.109.073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-12.458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2.162.188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873099"/>
                  </a:ext>
                </a:extLst>
              </a:tr>
              <a:tr h="14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1.190.674.157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1.198.324.623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7.650.466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994.444.394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881697"/>
                  </a:ext>
                </a:extLst>
              </a:tr>
              <a:tr h="14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1.190.349.193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1.197.999.659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7.650.466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994.252.405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345150"/>
                  </a:ext>
                </a:extLst>
              </a:tr>
              <a:tr h="14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1.165.382.935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1.165.382.935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970.186.057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497566"/>
                  </a:ext>
                </a:extLst>
              </a:tr>
              <a:tr h="14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7.124.699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7.050.466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2.805.954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3779,9%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674983"/>
                  </a:ext>
                </a:extLst>
              </a:tr>
              <a:tr h="14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23.725.497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23.725.497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20.054.346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39471"/>
                  </a:ext>
                </a:extLst>
              </a:tr>
              <a:tr h="14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1.166.528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1.766.528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1.206.048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267674"/>
                  </a:ext>
                </a:extLst>
              </a:tr>
              <a:tr h="14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191.989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622272"/>
                  </a:ext>
                </a:extLst>
              </a:tr>
              <a:tr h="14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191.989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221422"/>
                  </a:ext>
                </a:extLst>
              </a:tr>
              <a:tr h="14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142.555.108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181.457.542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38.902.434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152.226.928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79711"/>
                  </a:ext>
                </a:extLst>
              </a:tr>
              <a:tr h="14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5.916.143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5.923.577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4.953.673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571793"/>
                  </a:ext>
                </a:extLst>
              </a:tr>
              <a:tr h="14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Ubicación Menores, Ancianos e Incapacitados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845.949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845.949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699.470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302605"/>
                  </a:ext>
                </a:extLst>
              </a:tr>
              <a:tr h="14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Cotización Isapres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3.418.218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3.418.218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3.090.482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355089"/>
                  </a:ext>
                </a:extLst>
              </a:tr>
              <a:tr h="14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Salud Capredena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1.651.976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1.659.410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1.163.721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717045"/>
                  </a:ext>
                </a:extLst>
              </a:tr>
              <a:tr h="14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20.548.932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20.548.932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11.526.235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579737"/>
                  </a:ext>
                </a:extLst>
              </a:tr>
              <a:tr h="14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18.299.640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18.299.640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9.322.088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779227"/>
                  </a:ext>
                </a:extLst>
              </a:tr>
              <a:tr h="14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2.249.292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2.249.292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2.204.147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82859"/>
                  </a:ext>
                </a:extLst>
              </a:tr>
              <a:tr h="14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116.086.492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154.981.492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135.744.116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656063"/>
                  </a:ext>
                </a:extLst>
              </a:tr>
              <a:tr h="14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Desahucio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3.277.981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3.277.981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2.604.759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991897"/>
                  </a:ext>
                </a:extLst>
              </a:tr>
              <a:tr h="14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Revalorizador de Pensiones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332.771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332.771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242.012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886884"/>
                  </a:ext>
                </a:extLst>
              </a:tr>
              <a:tr h="14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Desahucio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2.093.005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2.093.005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1.607.465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083916"/>
                  </a:ext>
                </a:extLst>
              </a:tr>
              <a:tr h="14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Revalorizador de Pensiones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4.032.214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4.032.214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3.266.680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763043"/>
                  </a:ext>
                </a:extLst>
              </a:tr>
              <a:tr h="14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36.783.527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36.783.527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29.676.337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331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56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3655" y="1124501"/>
            <a:ext cx="808635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88224" y="633612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3655" y="1787486"/>
            <a:ext cx="8086352" cy="2734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6D9B6A5-E105-4CC7-BB2E-29BF1FFE78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786247"/>
              </p:ext>
            </p:extLst>
          </p:nvPr>
        </p:nvGraphicFramePr>
        <p:xfrm>
          <a:off x="468247" y="2128296"/>
          <a:ext cx="8081760" cy="2407391"/>
        </p:xfrm>
        <a:graphic>
          <a:graphicData uri="http://schemas.openxmlformats.org/drawingml/2006/table">
            <a:tbl>
              <a:tblPr/>
              <a:tblGrid>
                <a:gridCol w="702762">
                  <a:extLst>
                    <a:ext uri="{9D8B030D-6E8A-4147-A177-3AD203B41FA5}">
                      <a16:colId xmlns:a16="http://schemas.microsoft.com/office/drawing/2014/main" val="623365436"/>
                    </a:ext>
                  </a:extLst>
                </a:gridCol>
                <a:gridCol w="268002">
                  <a:extLst>
                    <a:ext uri="{9D8B030D-6E8A-4147-A177-3AD203B41FA5}">
                      <a16:colId xmlns:a16="http://schemas.microsoft.com/office/drawing/2014/main" val="334045596"/>
                    </a:ext>
                  </a:extLst>
                </a:gridCol>
                <a:gridCol w="276935">
                  <a:extLst>
                    <a:ext uri="{9D8B030D-6E8A-4147-A177-3AD203B41FA5}">
                      <a16:colId xmlns:a16="http://schemas.microsoft.com/office/drawing/2014/main" val="789227710"/>
                    </a:ext>
                  </a:extLst>
                </a:gridCol>
                <a:gridCol w="2456689">
                  <a:extLst>
                    <a:ext uri="{9D8B030D-6E8A-4147-A177-3AD203B41FA5}">
                      <a16:colId xmlns:a16="http://schemas.microsoft.com/office/drawing/2014/main" val="2221778709"/>
                    </a:ext>
                  </a:extLst>
                </a:gridCol>
                <a:gridCol w="750407">
                  <a:extLst>
                    <a:ext uri="{9D8B030D-6E8A-4147-A177-3AD203B41FA5}">
                      <a16:colId xmlns:a16="http://schemas.microsoft.com/office/drawing/2014/main" val="2400427590"/>
                    </a:ext>
                  </a:extLst>
                </a:gridCol>
                <a:gridCol w="750407">
                  <a:extLst>
                    <a:ext uri="{9D8B030D-6E8A-4147-A177-3AD203B41FA5}">
                      <a16:colId xmlns:a16="http://schemas.microsoft.com/office/drawing/2014/main" val="316207744"/>
                    </a:ext>
                  </a:extLst>
                </a:gridCol>
                <a:gridCol w="741474">
                  <a:extLst>
                    <a:ext uri="{9D8B030D-6E8A-4147-A177-3AD203B41FA5}">
                      <a16:colId xmlns:a16="http://schemas.microsoft.com/office/drawing/2014/main" val="4182869274"/>
                    </a:ext>
                  </a:extLst>
                </a:gridCol>
                <a:gridCol w="705740">
                  <a:extLst>
                    <a:ext uri="{9D8B030D-6E8A-4147-A177-3AD203B41FA5}">
                      <a16:colId xmlns:a16="http://schemas.microsoft.com/office/drawing/2014/main" val="2093092643"/>
                    </a:ext>
                  </a:extLst>
                </a:gridCol>
                <a:gridCol w="714672">
                  <a:extLst>
                    <a:ext uri="{9D8B030D-6E8A-4147-A177-3AD203B41FA5}">
                      <a16:colId xmlns:a16="http://schemas.microsoft.com/office/drawing/2014/main" val="495297858"/>
                    </a:ext>
                  </a:extLst>
                </a:gridCol>
                <a:gridCol w="714672">
                  <a:extLst>
                    <a:ext uri="{9D8B030D-6E8A-4147-A177-3AD203B41FA5}">
                      <a16:colId xmlns:a16="http://schemas.microsoft.com/office/drawing/2014/main" val="2320781501"/>
                    </a:ext>
                  </a:extLst>
                </a:gridCol>
              </a:tblGrid>
              <a:tr h="15046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528601"/>
                  </a:ext>
                </a:extLst>
              </a:tr>
              <a:tr h="4513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403839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Revalorizador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5.056.213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5.056.213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4.003.518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758268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64.510.781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64.510.781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55.448.345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117873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Extraordinario Fondo Desahucio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38.895.000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411147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737224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414079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304.560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227825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304.560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297372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607.092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918862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607.092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706871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13.463.462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13.460.855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13.461.828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516372,4%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903827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13.463.462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13.460.855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13.461.828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516372,4%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738960"/>
                  </a:ext>
                </a:extLst>
              </a:tr>
              <a:tr h="150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229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448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94523" y="1124744"/>
            <a:ext cx="7865909" cy="59526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02: FONDO DE MEDICINA CURATIVA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6577" y="1796872"/>
            <a:ext cx="7962900" cy="323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3657048-BE71-4BE3-A9BB-B72FA659A3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554879"/>
              </p:ext>
            </p:extLst>
          </p:nvPr>
        </p:nvGraphicFramePr>
        <p:xfrm>
          <a:off x="594522" y="2120145"/>
          <a:ext cx="7865912" cy="2927140"/>
        </p:xfrm>
        <a:graphic>
          <a:graphicData uri="http://schemas.openxmlformats.org/drawingml/2006/table">
            <a:tbl>
              <a:tblPr/>
              <a:tblGrid>
                <a:gridCol w="731146">
                  <a:extLst>
                    <a:ext uri="{9D8B030D-6E8A-4147-A177-3AD203B41FA5}">
                      <a16:colId xmlns:a16="http://schemas.microsoft.com/office/drawing/2014/main" val="16771206"/>
                    </a:ext>
                  </a:extLst>
                </a:gridCol>
                <a:gridCol w="283319">
                  <a:extLst>
                    <a:ext uri="{9D8B030D-6E8A-4147-A177-3AD203B41FA5}">
                      <a16:colId xmlns:a16="http://schemas.microsoft.com/office/drawing/2014/main" val="3478888112"/>
                    </a:ext>
                  </a:extLst>
                </a:gridCol>
                <a:gridCol w="283319">
                  <a:extLst>
                    <a:ext uri="{9D8B030D-6E8A-4147-A177-3AD203B41FA5}">
                      <a16:colId xmlns:a16="http://schemas.microsoft.com/office/drawing/2014/main" val="1309643957"/>
                    </a:ext>
                  </a:extLst>
                </a:gridCol>
                <a:gridCol w="2181252">
                  <a:extLst>
                    <a:ext uri="{9D8B030D-6E8A-4147-A177-3AD203B41FA5}">
                      <a16:colId xmlns:a16="http://schemas.microsoft.com/office/drawing/2014/main" val="160129899"/>
                    </a:ext>
                  </a:extLst>
                </a:gridCol>
                <a:gridCol w="731146">
                  <a:extLst>
                    <a:ext uri="{9D8B030D-6E8A-4147-A177-3AD203B41FA5}">
                      <a16:colId xmlns:a16="http://schemas.microsoft.com/office/drawing/2014/main" val="3562359364"/>
                    </a:ext>
                  </a:extLst>
                </a:gridCol>
                <a:gridCol w="731146">
                  <a:extLst>
                    <a:ext uri="{9D8B030D-6E8A-4147-A177-3AD203B41FA5}">
                      <a16:colId xmlns:a16="http://schemas.microsoft.com/office/drawing/2014/main" val="3116991714"/>
                    </a:ext>
                  </a:extLst>
                </a:gridCol>
                <a:gridCol w="731146">
                  <a:extLst>
                    <a:ext uri="{9D8B030D-6E8A-4147-A177-3AD203B41FA5}">
                      <a16:colId xmlns:a16="http://schemas.microsoft.com/office/drawing/2014/main" val="953799579"/>
                    </a:ext>
                  </a:extLst>
                </a:gridCol>
                <a:gridCol w="731146">
                  <a:extLst>
                    <a:ext uri="{9D8B030D-6E8A-4147-A177-3AD203B41FA5}">
                      <a16:colId xmlns:a16="http://schemas.microsoft.com/office/drawing/2014/main" val="1894917864"/>
                    </a:ext>
                  </a:extLst>
                </a:gridCol>
                <a:gridCol w="731146">
                  <a:extLst>
                    <a:ext uri="{9D8B030D-6E8A-4147-A177-3AD203B41FA5}">
                      <a16:colId xmlns:a16="http://schemas.microsoft.com/office/drawing/2014/main" val="333526004"/>
                    </a:ext>
                  </a:extLst>
                </a:gridCol>
                <a:gridCol w="731146">
                  <a:extLst>
                    <a:ext uri="{9D8B030D-6E8A-4147-A177-3AD203B41FA5}">
                      <a16:colId xmlns:a16="http://schemas.microsoft.com/office/drawing/2014/main" val="4170409034"/>
                    </a:ext>
                  </a:extLst>
                </a:gridCol>
              </a:tblGrid>
              <a:tr h="15305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974420"/>
                  </a:ext>
                </a:extLst>
              </a:tr>
              <a:tr h="46872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525422"/>
                  </a:ext>
                </a:extLst>
              </a:tr>
              <a:tr h="162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15.863.961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666051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480898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5.556.821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4.679.770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988221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5.556.821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4.679.770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410600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5.556.821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4.679.770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511984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948.263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413492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948.263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265621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948.263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033620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3.745.651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615252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3.745.651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954952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10.202.536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715662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10.202.536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553970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347997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65620"/>
                  </a:ext>
                </a:extLst>
              </a:tr>
              <a:tr h="1530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826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740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1119471"/>
            <a:ext cx="7992888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654259"/>
            <a:ext cx="7992888" cy="2861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00FBE1C-3292-4026-ABB7-3FB604FA0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027467"/>
              </p:ext>
            </p:extLst>
          </p:nvPr>
        </p:nvGraphicFramePr>
        <p:xfrm>
          <a:off x="539552" y="1940433"/>
          <a:ext cx="7992889" cy="4318276"/>
        </p:xfrm>
        <a:graphic>
          <a:graphicData uri="http://schemas.openxmlformats.org/drawingml/2006/table">
            <a:tbl>
              <a:tblPr/>
              <a:tblGrid>
                <a:gridCol w="727177">
                  <a:extLst>
                    <a:ext uri="{9D8B030D-6E8A-4147-A177-3AD203B41FA5}">
                      <a16:colId xmlns:a16="http://schemas.microsoft.com/office/drawing/2014/main" val="916378173"/>
                    </a:ext>
                  </a:extLst>
                </a:gridCol>
                <a:gridCol w="278751">
                  <a:extLst>
                    <a:ext uri="{9D8B030D-6E8A-4147-A177-3AD203B41FA5}">
                      <a16:colId xmlns:a16="http://schemas.microsoft.com/office/drawing/2014/main" val="711881511"/>
                    </a:ext>
                  </a:extLst>
                </a:gridCol>
                <a:gridCol w="281782">
                  <a:extLst>
                    <a:ext uri="{9D8B030D-6E8A-4147-A177-3AD203B41FA5}">
                      <a16:colId xmlns:a16="http://schemas.microsoft.com/office/drawing/2014/main" val="110917058"/>
                    </a:ext>
                  </a:extLst>
                </a:gridCol>
                <a:gridCol w="2027006">
                  <a:extLst>
                    <a:ext uri="{9D8B030D-6E8A-4147-A177-3AD203B41FA5}">
                      <a16:colId xmlns:a16="http://schemas.microsoft.com/office/drawing/2014/main" val="2645576900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3791932739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4029002609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28151783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3103573964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2993492237"/>
                    </a:ext>
                  </a:extLst>
                </a:gridCol>
                <a:gridCol w="727177">
                  <a:extLst>
                    <a:ext uri="{9D8B030D-6E8A-4147-A177-3AD203B41FA5}">
                      <a16:colId xmlns:a16="http://schemas.microsoft.com/office/drawing/2014/main" val="2433317692"/>
                    </a:ext>
                  </a:extLst>
                </a:gridCol>
              </a:tblGrid>
              <a:tr h="1329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10" marR="8210" marT="8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0" marR="8210" marT="8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877251"/>
                  </a:ext>
                </a:extLst>
              </a:tr>
              <a:tr h="40716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282776"/>
                  </a:ext>
                </a:extLst>
              </a:tr>
              <a:tr h="141261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990.611.197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1.003.102.576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12.491.379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829.302.618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938734"/>
                  </a:ext>
                </a:extLst>
              </a:tr>
              <a:tr h="1329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5.453.429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5.479.941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26.512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4.538.352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98539"/>
                  </a:ext>
                </a:extLst>
              </a:tr>
              <a:tr h="1329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2.771.443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2.761.443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1.526.862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928129"/>
                  </a:ext>
                </a:extLst>
              </a:tr>
              <a:tr h="1329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848.592.447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857.077.516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8.485.069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707.358.140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687478"/>
                  </a:ext>
                </a:extLst>
              </a:tr>
              <a:tr h="1329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807.244.923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815.705.192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8.460.269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671.232.656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959684"/>
                  </a:ext>
                </a:extLst>
              </a:tr>
              <a:tr h="1329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796.718.320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796.718.320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657.982.929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99863"/>
                  </a:ext>
                </a:extLst>
              </a:tr>
              <a:tr h="1329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891.906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6.122.175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5.230.269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2.620.490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431074"/>
                  </a:ext>
                </a:extLst>
              </a:tr>
              <a:tr h="1329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7.766.677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7.766.677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5.704.575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251141"/>
                  </a:ext>
                </a:extLst>
              </a:tr>
              <a:tr h="1329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154.300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110.225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750176"/>
                  </a:ext>
                </a:extLst>
              </a:tr>
              <a:tr h="1329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1.329.250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1.329.250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1.199.968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780284"/>
                  </a:ext>
                </a:extLst>
              </a:tr>
              <a:tr h="1329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384.470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3.614.470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3.230.000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3.614.469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940,1%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790529"/>
                  </a:ext>
                </a:extLst>
              </a:tr>
              <a:tr h="1329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208.489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054282"/>
                  </a:ext>
                </a:extLst>
              </a:tr>
              <a:tr h="1329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208.489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969873"/>
                  </a:ext>
                </a:extLst>
              </a:tr>
              <a:tr h="1329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41.032.741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24.800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35.916.995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050231"/>
                  </a:ext>
                </a:extLst>
              </a:tr>
              <a:tr h="1329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87989"/>
                  </a:ext>
                </a:extLst>
              </a:tr>
              <a:tr h="1329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Beneficios Médicos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35.892.197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38085"/>
                  </a:ext>
                </a:extLst>
              </a:tr>
              <a:tr h="26590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266027"/>
                  </a:ext>
                </a:extLst>
              </a:tr>
              <a:tr h="1329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67.828.739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68.590.437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761.698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59.201.607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563802"/>
                  </a:ext>
                </a:extLst>
              </a:tr>
              <a:tr h="1329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67.828.739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68.590.437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761.698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59.201.607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012031"/>
                  </a:ext>
                </a:extLst>
              </a:tr>
              <a:tr h="26590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Mutualidad de Carabineros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326231"/>
                  </a:ext>
                </a:extLst>
              </a:tr>
              <a:tr h="1329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Medicina Preventiva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6.633.916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6.633.916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5.826.720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02521"/>
                  </a:ext>
                </a:extLst>
              </a:tr>
              <a:tr h="1801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Desahucio Carabineros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488.046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047592"/>
                  </a:ext>
                </a:extLst>
              </a:tr>
              <a:tr h="265903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Hospital Dirección de Previsión de Carabineros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182.619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182.619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75.819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21382"/>
                  </a:ext>
                </a:extLst>
              </a:tr>
              <a:tr h="1329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Medicina Preventiva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8.933.951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8.933.951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8.924.923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406762"/>
                  </a:ext>
                </a:extLst>
              </a:tr>
              <a:tr h="1329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10.795.931 </a:t>
                      </a:r>
                    </a:p>
                  </a:txBody>
                  <a:tcPr marL="8210" marR="8210" marT="821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10.795.931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9.325.847 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210" marR="8210" marT="82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585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150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3" y="1134528"/>
            <a:ext cx="8099973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719099"/>
            <a:ext cx="8046892" cy="286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A9586DE-137E-4135-B89F-D280ED5E46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435798"/>
              </p:ext>
            </p:extLst>
          </p:nvPr>
        </p:nvGraphicFramePr>
        <p:xfrm>
          <a:off x="467542" y="2030299"/>
          <a:ext cx="8099972" cy="4124325"/>
        </p:xfrm>
        <a:graphic>
          <a:graphicData uri="http://schemas.openxmlformats.org/drawingml/2006/table">
            <a:tbl>
              <a:tblPr/>
              <a:tblGrid>
                <a:gridCol w="736919">
                  <a:extLst>
                    <a:ext uri="{9D8B030D-6E8A-4147-A177-3AD203B41FA5}">
                      <a16:colId xmlns:a16="http://schemas.microsoft.com/office/drawing/2014/main" val="1466331815"/>
                    </a:ext>
                  </a:extLst>
                </a:gridCol>
                <a:gridCol w="282486">
                  <a:extLst>
                    <a:ext uri="{9D8B030D-6E8A-4147-A177-3AD203B41FA5}">
                      <a16:colId xmlns:a16="http://schemas.microsoft.com/office/drawing/2014/main" val="2885323568"/>
                    </a:ext>
                  </a:extLst>
                </a:gridCol>
                <a:gridCol w="285556">
                  <a:extLst>
                    <a:ext uri="{9D8B030D-6E8A-4147-A177-3AD203B41FA5}">
                      <a16:colId xmlns:a16="http://schemas.microsoft.com/office/drawing/2014/main" val="1904210604"/>
                    </a:ext>
                  </a:extLst>
                </a:gridCol>
                <a:gridCol w="2054163">
                  <a:extLst>
                    <a:ext uri="{9D8B030D-6E8A-4147-A177-3AD203B41FA5}">
                      <a16:colId xmlns:a16="http://schemas.microsoft.com/office/drawing/2014/main" val="2519002288"/>
                    </a:ext>
                  </a:extLst>
                </a:gridCol>
                <a:gridCol w="835175">
                  <a:extLst>
                    <a:ext uri="{9D8B030D-6E8A-4147-A177-3AD203B41FA5}">
                      <a16:colId xmlns:a16="http://schemas.microsoft.com/office/drawing/2014/main" val="3245345954"/>
                    </a:ext>
                  </a:extLst>
                </a:gridCol>
                <a:gridCol w="835175">
                  <a:extLst>
                    <a:ext uri="{9D8B030D-6E8A-4147-A177-3AD203B41FA5}">
                      <a16:colId xmlns:a16="http://schemas.microsoft.com/office/drawing/2014/main" val="2838232149"/>
                    </a:ext>
                  </a:extLst>
                </a:gridCol>
                <a:gridCol w="835175">
                  <a:extLst>
                    <a:ext uri="{9D8B030D-6E8A-4147-A177-3AD203B41FA5}">
                      <a16:colId xmlns:a16="http://schemas.microsoft.com/office/drawing/2014/main" val="4155676527"/>
                    </a:ext>
                  </a:extLst>
                </a:gridCol>
                <a:gridCol w="749202">
                  <a:extLst>
                    <a:ext uri="{9D8B030D-6E8A-4147-A177-3AD203B41FA5}">
                      <a16:colId xmlns:a16="http://schemas.microsoft.com/office/drawing/2014/main" val="1234570722"/>
                    </a:ext>
                  </a:extLst>
                </a:gridCol>
                <a:gridCol w="749202">
                  <a:extLst>
                    <a:ext uri="{9D8B030D-6E8A-4147-A177-3AD203B41FA5}">
                      <a16:colId xmlns:a16="http://schemas.microsoft.com/office/drawing/2014/main" val="114395337"/>
                    </a:ext>
                  </a:extLst>
                </a:gridCol>
                <a:gridCol w="736919">
                  <a:extLst>
                    <a:ext uri="{9D8B030D-6E8A-4147-A177-3AD203B41FA5}">
                      <a16:colId xmlns:a16="http://schemas.microsoft.com/office/drawing/2014/main" val="4132842487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022919"/>
                  </a:ext>
                </a:extLst>
              </a:tr>
              <a:tr h="3048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5143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Hospital Dirección de Previsión de Carabineros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23.923.255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24.684.953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20.294.069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46066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14.652.874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14.652.874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12.989.050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83798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Desahucio Policía de Investigaciones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14072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Servicio Odontológico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1.315.644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705.738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5978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34505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09553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309.818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55603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23992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3099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0399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6790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61.239.246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61.239.246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53.556.804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78369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65225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61.232.243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61.232.243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53.556.804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148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2.409.713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2.317.688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137438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2.409.713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2.317.688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45052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838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56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06268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3F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8873921"/>
              </p:ext>
            </p:extLst>
          </p:nvPr>
        </p:nvGraphicFramePr>
        <p:xfrm>
          <a:off x="539552" y="1886152"/>
          <a:ext cx="7776864" cy="447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93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9008" y="1221255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3E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0504054"/>
              </p:ext>
            </p:extLst>
          </p:nvPr>
        </p:nvGraphicFramePr>
        <p:xfrm>
          <a:off x="559008" y="2204864"/>
          <a:ext cx="7731104" cy="403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1" y="1124928"/>
            <a:ext cx="79208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 TRABAJO Y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0" y="1740403"/>
            <a:ext cx="7920879" cy="320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B9B0593-9331-4355-ADD3-C369413E30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925695"/>
              </p:ext>
            </p:extLst>
          </p:nvPr>
        </p:nvGraphicFramePr>
        <p:xfrm>
          <a:off x="539549" y="2133438"/>
          <a:ext cx="7920879" cy="3255650"/>
        </p:xfrm>
        <a:graphic>
          <a:graphicData uri="http://schemas.openxmlformats.org/drawingml/2006/table">
            <a:tbl>
              <a:tblPr/>
              <a:tblGrid>
                <a:gridCol w="786380">
                  <a:extLst>
                    <a:ext uri="{9D8B030D-6E8A-4147-A177-3AD203B41FA5}">
                      <a16:colId xmlns:a16="http://schemas.microsoft.com/office/drawing/2014/main" val="1010184626"/>
                    </a:ext>
                  </a:extLst>
                </a:gridCol>
                <a:gridCol w="2435243">
                  <a:extLst>
                    <a:ext uri="{9D8B030D-6E8A-4147-A177-3AD203B41FA5}">
                      <a16:colId xmlns:a16="http://schemas.microsoft.com/office/drawing/2014/main" val="2786691626"/>
                    </a:ext>
                  </a:extLst>
                </a:gridCol>
                <a:gridCol w="799064">
                  <a:extLst>
                    <a:ext uri="{9D8B030D-6E8A-4147-A177-3AD203B41FA5}">
                      <a16:colId xmlns:a16="http://schemas.microsoft.com/office/drawing/2014/main" val="3029216114"/>
                    </a:ext>
                  </a:extLst>
                </a:gridCol>
                <a:gridCol w="799064">
                  <a:extLst>
                    <a:ext uri="{9D8B030D-6E8A-4147-A177-3AD203B41FA5}">
                      <a16:colId xmlns:a16="http://schemas.microsoft.com/office/drawing/2014/main" val="1914739926"/>
                    </a:ext>
                  </a:extLst>
                </a:gridCol>
                <a:gridCol w="789551">
                  <a:extLst>
                    <a:ext uri="{9D8B030D-6E8A-4147-A177-3AD203B41FA5}">
                      <a16:colId xmlns:a16="http://schemas.microsoft.com/office/drawing/2014/main" val="4006515452"/>
                    </a:ext>
                  </a:extLst>
                </a:gridCol>
                <a:gridCol w="789551">
                  <a:extLst>
                    <a:ext uri="{9D8B030D-6E8A-4147-A177-3AD203B41FA5}">
                      <a16:colId xmlns:a16="http://schemas.microsoft.com/office/drawing/2014/main" val="2953468425"/>
                    </a:ext>
                  </a:extLst>
                </a:gridCol>
                <a:gridCol w="761013">
                  <a:extLst>
                    <a:ext uri="{9D8B030D-6E8A-4147-A177-3AD203B41FA5}">
                      <a16:colId xmlns:a16="http://schemas.microsoft.com/office/drawing/2014/main" val="3048942094"/>
                    </a:ext>
                  </a:extLst>
                </a:gridCol>
                <a:gridCol w="761013">
                  <a:extLst>
                    <a:ext uri="{9D8B030D-6E8A-4147-A177-3AD203B41FA5}">
                      <a16:colId xmlns:a16="http://schemas.microsoft.com/office/drawing/2014/main" val="1430181026"/>
                    </a:ext>
                  </a:extLst>
                </a:gridCol>
              </a:tblGrid>
              <a:tr h="19094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273941"/>
                  </a:ext>
                </a:extLst>
              </a:tr>
              <a:tr h="58477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613134"/>
                  </a:ext>
                </a:extLst>
              </a:tr>
              <a:tr h="355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10.523.593.156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20.894.409.816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10.370.816.660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19.841.878.926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15013"/>
                  </a:ext>
                </a:extLst>
              </a:tr>
              <a:tr h="19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205.233.241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208.785.644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3.552.403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174.433.646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23312"/>
                  </a:ext>
                </a:extLst>
              </a:tr>
              <a:tr h="19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116.356.342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118.173.927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1.817.585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96.138.029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482556"/>
                  </a:ext>
                </a:extLst>
              </a:tr>
              <a:tr h="19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6.828.403.161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6.873.438.598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45.035.437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5.923.841.831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406438"/>
                  </a:ext>
                </a:extLst>
              </a:tr>
              <a:tr h="19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1.488.707.369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13.461.905.902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11.973.198.533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13.529.647.792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372403"/>
                  </a:ext>
                </a:extLst>
              </a:tr>
              <a:tr h="202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5.618.181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5.464.135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5.439.814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927456"/>
                  </a:ext>
                </a:extLst>
              </a:tr>
              <a:tr h="2028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473841"/>
                  </a:ext>
                </a:extLst>
              </a:tr>
              <a:tr h="19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4.920.097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5.316.481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58001"/>
                  </a:ext>
                </a:extLst>
              </a:tr>
              <a:tr h="19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1.765.746.908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78.591.269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-1.687.155.639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3.269.631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982577"/>
                  </a:ext>
                </a:extLst>
              </a:tr>
              <a:tr h="19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104.345.352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104.326.352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76.786.963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81613"/>
                  </a:ext>
                </a:extLst>
              </a:tr>
              <a:tr h="19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28.775.351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27.569.038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29.207.507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174017"/>
                  </a:ext>
                </a:extLst>
              </a:tr>
              <a:tr h="190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322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95615" y="1136800"/>
            <a:ext cx="783294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95614" y="1765377"/>
            <a:ext cx="7832949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8704893-5216-4D2E-8B95-0DD816587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229120"/>
              </p:ext>
            </p:extLst>
          </p:nvPr>
        </p:nvGraphicFramePr>
        <p:xfrm>
          <a:off x="595614" y="2083168"/>
          <a:ext cx="7832949" cy="3364232"/>
        </p:xfrm>
        <a:graphic>
          <a:graphicData uri="http://schemas.openxmlformats.org/drawingml/2006/table">
            <a:tbl>
              <a:tblPr/>
              <a:tblGrid>
                <a:gridCol w="295716">
                  <a:extLst>
                    <a:ext uri="{9D8B030D-6E8A-4147-A177-3AD203B41FA5}">
                      <a16:colId xmlns:a16="http://schemas.microsoft.com/office/drawing/2014/main" val="3018720244"/>
                    </a:ext>
                  </a:extLst>
                </a:gridCol>
                <a:gridCol w="380206">
                  <a:extLst>
                    <a:ext uri="{9D8B030D-6E8A-4147-A177-3AD203B41FA5}">
                      <a16:colId xmlns:a16="http://schemas.microsoft.com/office/drawing/2014/main" val="147436843"/>
                    </a:ext>
                  </a:extLst>
                </a:gridCol>
                <a:gridCol w="2143940">
                  <a:extLst>
                    <a:ext uri="{9D8B030D-6E8A-4147-A177-3AD203B41FA5}">
                      <a16:colId xmlns:a16="http://schemas.microsoft.com/office/drawing/2014/main" val="3986570451"/>
                    </a:ext>
                  </a:extLst>
                </a:gridCol>
                <a:gridCol w="873066">
                  <a:extLst>
                    <a:ext uri="{9D8B030D-6E8A-4147-A177-3AD203B41FA5}">
                      <a16:colId xmlns:a16="http://schemas.microsoft.com/office/drawing/2014/main" val="4238946970"/>
                    </a:ext>
                  </a:extLst>
                </a:gridCol>
                <a:gridCol w="887147">
                  <a:extLst>
                    <a:ext uri="{9D8B030D-6E8A-4147-A177-3AD203B41FA5}">
                      <a16:colId xmlns:a16="http://schemas.microsoft.com/office/drawing/2014/main" val="1177348365"/>
                    </a:ext>
                  </a:extLst>
                </a:gridCol>
                <a:gridCol w="873066">
                  <a:extLst>
                    <a:ext uri="{9D8B030D-6E8A-4147-A177-3AD203B41FA5}">
                      <a16:colId xmlns:a16="http://schemas.microsoft.com/office/drawing/2014/main" val="3449846013"/>
                    </a:ext>
                  </a:extLst>
                </a:gridCol>
                <a:gridCol w="887147">
                  <a:extLst>
                    <a:ext uri="{9D8B030D-6E8A-4147-A177-3AD203B41FA5}">
                      <a16:colId xmlns:a16="http://schemas.microsoft.com/office/drawing/2014/main" val="3001867493"/>
                    </a:ext>
                  </a:extLst>
                </a:gridCol>
                <a:gridCol w="718167">
                  <a:extLst>
                    <a:ext uri="{9D8B030D-6E8A-4147-A177-3AD203B41FA5}">
                      <a16:colId xmlns:a16="http://schemas.microsoft.com/office/drawing/2014/main" val="3862170275"/>
                    </a:ext>
                  </a:extLst>
                </a:gridCol>
                <a:gridCol w="774494">
                  <a:extLst>
                    <a:ext uri="{9D8B030D-6E8A-4147-A177-3AD203B41FA5}">
                      <a16:colId xmlns:a16="http://schemas.microsoft.com/office/drawing/2014/main" val="905805978"/>
                    </a:ext>
                  </a:extLst>
                </a:gridCol>
              </a:tblGrid>
              <a:tr h="4749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14085"/>
                  </a:ext>
                </a:extLst>
              </a:tr>
              <a:tr h="197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32.748.506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118.880.612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86.132.106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92.509.500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999861"/>
                  </a:ext>
                </a:extLst>
              </a:tr>
              <a:tr h="158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12.615.271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13.707.691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11.621.933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85683"/>
                  </a:ext>
                </a:extLst>
              </a:tr>
              <a:tr h="158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20.133.235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105.172.921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85.039.686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80.887.567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096362"/>
                  </a:ext>
                </a:extLst>
              </a:tr>
              <a:tr h="197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73.166.061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4.030.522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60.795.306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298584"/>
                  </a:ext>
                </a:extLst>
              </a:tr>
              <a:tr h="197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6.353.784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6.752.573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5.094.503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773291"/>
                  </a:ext>
                </a:extLst>
              </a:tr>
              <a:tr h="197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Crédito Prendario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43.309.385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44.131.140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22.205.503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082777"/>
                  </a:ext>
                </a:extLst>
              </a:tr>
              <a:tr h="197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1.870.019.383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196.030.842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-1.673.988.541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149.732.207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247522"/>
                  </a:ext>
                </a:extLst>
              </a:tr>
              <a:tr h="197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14.150.496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15.371.736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1.221.240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12.420.583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904101"/>
                  </a:ext>
                </a:extLst>
              </a:tr>
              <a:tr h="197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Pensiones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16.937.556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18.336.115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1.398.559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14.339.044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793067"/>
                  </a:ext>
                </a:extLst>
              </a:tr>
              <a:tr h="197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6.006.783.878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6.021.589.380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14.805.502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5.321.781.101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021473"/>
                  </a:ext>
                </a:extLst>
              </a:tr>
              <a:tr h="197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Seguridad Laboral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120.921.553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138.826.384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17.904.831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109.928.304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433511"/>
                  </a:ext>
                </a:extLst>
              </a:tr>
              <a:tr h="158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1.370.921.519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1.431.041.341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60.119.822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1.187.911.311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345297"/>
                  </a:ext>
                </a:extLst>
              </a:tr>
              <a:tr h="277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1.348.275.581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1.408.395.403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60.119.822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1.172.047.350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345252"/>
                  </a:ext>
                </a:extLst>
              </a:tr>
              <a:tr h="158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15.863.961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473448"/>
                  </a:ext>
                </a:extLst>
              </a:tr>
              <a:tr h="1978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Previsión de Carabineros de 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990.611.197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1.003.102.576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12.491.379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829.302.618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770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1562" y="1111276"/>
            <a:ext cx="799087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01: SUBSECRETARÍA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3314" y="1701262"/>
            <a:ext cx="7969124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7B4ACCD-62E5-4F7A-A25E-89A642E033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799443"/>
              </p:ext>
            </p:extLst>
          </p:nvPr>
        </p:nvGraphicFramePr>
        <p:xfrm>
          <a:off x="541562" y="1988840"/>
          <a:ext cx="7990877" cy="4419624"/>
        </p:xfrm>
        <a:graphic>
          <a:graphicData uri="http://schemas.openxmlformats.org/drawingml/2006/table">
            <a:tbl>
              <a:tblPr/>
              <a:tblGrid>
                <a:gridCol w="718012">
                  <a:extLst>
                    <a:ext uri="{9D8B030D-6E8A-4147-A177-3AD203B41FA5}">
                      <a16:colId xmlns:a16="http://schemas.microsoft.com/office/drawing/2014/main" val="2861276585"/>
                    </a:ext>
                  </a:extLst>
                </a:gridCol>
                <a:gridCol w="269255">
                  <a:extLst>
                    <a:ext uri="{9D8B030D-6E8A-4147-A177-3AD203B41FA5}">
                      <a16:colId xmlns:a16="http://schemas.microsoft.com/office/drawing/2014/main" val="1993933942"/>
                    </a:ext>
                  </a:extLst>
                </a:gridCol>
                <a:gridCol w="278231">
                  <a:extLst>
                    <a:ext uri="{9D8B030D-6E8A-4147-A177-3AD203B41FA5}">
                      <a16:colId xmlns:a16="http://schemas.microsoft.com/office/drawing/2014/main" val="3037018583"/>
                    </a:ext>
                  </a:extLst>
                </a:gridCol>
                <a:gridCol w="2417307">
                  <a:extLst>
                    <a:ext uri="{9D8B030D-6E8A-4147-A177-3AD203B41FA5}">
                      <a16:colId xmlns:a16="http://schemas.microsoft.com/office/drawing/2014/main" val="958663253"/>
                    </a:ext>
                  </a:extLst>
                </a:gridCol>
                <a:gridCol w="718012">
                  <a:extLst>
                    <a:ext uri="{9D8B030D-6E8A-4147-A177-3AD203B41FA5}">
                      <a16:colId xmlns:a16="http://schemas.microsoft.com/office/drawing/2014/main" val="3171632067"/>
                    </a:ext>
                  </a:extLst>
                </a:gridCol>
                <a:gridCol w="718012">
                  <a:extLst>
                    <a:ext uri="{9D8B030D-6E8A-4147-A177-3AD203B41FA5}">
                      <a16:colId xmlns:a16="http://schemas.microsoft.com/office/drawing/2014/main" val="3151226771"/>
                    </a:ext>
                  </a:extLst>
                </a:gridCol>
                <a:gridCol w="718012">
                  <a:extLst>
                    <a:ext uri="{9D8B030D-6E8A-4147-A177-3AD203B41FA5}">
                      <a16:colId xmlns:a16="http://schemas.microsoft.com/office/drawing/2014/main" val="3103818239"/>
                    </a:ext>
                  </a:extLst>
                </a:gridCol>
                <a:gridCol w="718012">
                  <a:extLst>
                    <a:ext uri="{9D8B030D-6E8A-4147-A177-3AD203B41FA5}">
                      <a16:colId xmlns:a16="http://schemas.microsoft.com/office/drawing/2014/main" val="1530498757"/>
                    </a:ext>
                  </a:extLst>
                </a:gridCol>
                <a:gridCol w="718012">
                  <a:extLst>
                    <a:ext uri="{9D8B030D-6E8A-4147-A177-3AD203B41FA5}">
                      <a16:colId xmlns:a16="http://schemas.microsoft.com/office/drawing/2014/main" val="1730308662"/>
                    </a:ext>
                  </a:extLst>
                </a:gridCol>
                <a:gridCol w="718012">
                  <a:extLst>
                    <a:ext uri="{9D8B030D-6E8A-4147-A177-3AD203B41FA5}">
                      <a16:colId xmlns:a16="http://schemas.microsoft.com/office/drawing/2014/main" val="2399116808"/>
                    </a:ext>
                  </a:extLst>
                </a:gridCol>
              </a:tblGrid>
              <a:tr h="1375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66" marR="8466" marT="8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66" marR="8466" marT="8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485114"/>
                  </a:ext>
                </a:extLst>
              </a:tr>
              <a:tr h="4213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407657"/>
                  </a:ext>
                </a:extLst>
              </a:tr>
              <a:tr h="146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12.615.271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13.707.691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1.092.420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11.621.933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814969"/>
                  </a:ext>
                </a:extLst>
              </a:tr>
              <a:tr h="137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6.232.218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6.205.575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-26.643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5.187.215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865457"/>
                  </a:ext>
                </a:extLst>
              </a:tr>
              <a:tr h="137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1.621.442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1.672.754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51.312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960.531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27585"/>
                  </a:ext>
                </a:extLst>
              </a:tr>
              <a:tr h="137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048080"/>
                  </a:ext>
                </a:extLst>
              </a:tr>
              <a:tr h="137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456630"/>
                  </a:ext>
                </a:extLst>
              </a:tr>
              <a:tr h="137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328461"/>
                  </a:ext>
                </a:extLst>
              </a:tr>
              <a:tr h="275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32.441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32.441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32.441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674791"/>
                  </a:ext>
                </a:extLst>
              </a:tr>
              <a:tr h="137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4.386.405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4.386.405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4.119.120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418357"/>
                  </a:ext>
                </a:extLst>
              </a:tr>
              <a:tr h="137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1.205.115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1.205.115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971.532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457580"/>
                  </a:ext>
                </a:extLst>
              </a:tr>
              <a:tr h="137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Diálogo Social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298.283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298.283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256.757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855330"/>
                  </a:ext>
                </a:extLst>
              </a:tr>
              <a:tr h="275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Formación Sindical y Relaciones Laborales Colaborativas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906.832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906.832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714.775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736027"/>
                  </a:ext>
                </a:extLst>
              </a:tr>
              <a:tr h="137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720308"/>
                  </a:ext>
                </a:extLst>
              </a:tr>
              <a:tr h="275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775851"/>
                  </a:ext>
                </a:extLst>
              </a:tr>
              <a:tr h="137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1.330.604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417685"/>
                  </a:ext>
                </a:extLst>
              </a:tr>
              <a:tr h="137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1.330.604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426416"/>
                  </a:ext>
                </a:extLst>
              </a:tr>
              <a:tr h="137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29.103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28.934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28.933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17120,1%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795102"/>
                  </a:ext>
                </a:extLst>
              </a:tr>
              <a:tr h="137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287161"/>
                  </a:ext>
                </a:extLst>
              </a:tr>
              <a:tr h="137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28.934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28.934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28.933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500955"/>
                  </a:ext>
                </a:extLst>
              </a:tr>
              <a:tr h="137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371.037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388.577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302.857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012316"/>
                  </a:ext>
                </a:extLst>
              </a:tr>
              <a:tr h="137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18.641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36.181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35.926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192,7%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924385"/>
                  </a:ext>
                </a:extLst>
              </a:tr>
              <a:tr h="137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57.913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57.913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54.651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828453"/>
                  </a:ext>
                </a:extLst>
              </a:tr>
              <a:tr h="137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294.483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294.483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212.280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782885"/>
                  </a:ext>
                </a:extLst>
              </a:tr>
              <a:tr h="137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48511,0%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315493"/>
                  </a:ext>
                </a:extLst>
              </a:tr>
              <a:tr h="137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48511,0%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805428"/>
                  </a:ext>
                </a:extLst>
              </a:tr>
              <a:tr h="137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157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2667" y="1115133"/>
            <a:ext cx="804197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03: PROEMPLEO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66" y="175894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74F2DB4-0FAA-4F2F-BEEE-239D109F05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070846"/>
              </p:ext>
            </p:extLst>
          </p:nvPr>
        </p:nvGraphicFramePr>
        <p:xfrm>
          <a:off x="524114" y="2070270"/>
          <a:ext cx="8030522" cy="4127734"/>
        </p:xfrm>
        <a:graphic>
          <a:graphicData uri="http://schemas.openxmlformats.org/drawingml/2006/table">
            <a:tbl>
              <a:tblPr/>
              <a:tblGrid>
                <a:gridCol w="600197">
                  <a:extLst>
                    <a:ext uri="{9D8B030D-6E8A-4147-A177-3AD203B41FA5}">
                      <a16:colId xmlns:a16="http://schemas.microsoft.com/office/drawing/2014/main" val="3624475399"/>
                    </a:ext>
                  </a:extLst>
                </a:gridCol>
                <a:gridCol w="259701">
                  <a:extLst>
                    <a:ext uri="{9D8B030D-6E8A-4147-A177-3AD203B41FA5}">
                      <a16:colId xmlns:a16="http://schemas.microsoft.com/office/drawing/2014/main" val="295096601"/>
                    </a:ext>
                  </a:extLst>
                </a:gridCol>
                <a:gridCol w="268357">
                  <a:extLst>
                    <a:ext uri="{9D8B030D-6E8A-4147-A177-3AD203B41FA5}">
                      <a16:colId xmlns:a16="http://schemas.microsoft.com/office/drawing/2014/main" val="2084776898"/>
                    </a:ext>
                  </a:extLst>
                </a:gridCol>
                <a:gridCol w="2573923">
                  <a:extLst>
                    <a:ext uri="{9D8B030D-6E8A-4147-A177-3AD203B41FA5}">
                      <a16:colId xmlns:a16="http://schemas.microsoft.com/office/drawing/2014/main" val="3859758618"/>
                    </a:ext>
                  </a:extLst>
                </a:gridCol>
                <a:gridCol w="738704">
                  <a:extLst>
                    <a:ext uri="{9D8B030D-6E8A-4147-A177-3AD203B41FA5}">
                      <a16:colId xmlns:a16="http://schemas.microsoft.com/office/drawing/2014/main" val="513662742"/>
                    </a:ext>
                  </a:extLst>
                </a:gridCol>
                <a:gridCol w="738704">
                  <a:extLst>
                    <a:ext uri="{9D8B030D-6E8A-4147-A177-3AD203B41FA5}">
                      <a16:colId xmlns:a16="http://schemas.microsoft.com/office/drawing/2014/main" val="1636582213"/>
                    </a:ext>
                  </a:extLst>
                </a:gridCol>
                <a:gridCol w="738704">
                  <a:extLst>
                    <a:ext uri="{9D8B030D-6E8A-4147-A177-3AD203B41FA5}">
                      <a16:colId xmlns:a16="http://schemas.microsoft.com/office/drawing/2014/main" val="2115545194"/>
                    </a:ext>
                  </a:extLst>
                </a:gridCol>
                <a:gridCol w="727162">
                  <a:extLst>
                    <a:ext uri="{9D8B030D-6E8A-4147-A177-3AD203B41FA5}">
                      <a16:colId xmlns:a16="http://schemas.microsoft.com/office/drawing/2014/main" val="1299170866"/>
                    </a:ext>
                  </a:extLst>
                </a:gridCol>
                <a:gridCol w="692535">
                  <a:extLst>
                    <a:ext uri="{9D8B030D-6E8A-4147-A177-3AD203B41FA5}">
                      <a16:colId xmlns:a16="http://schemas.microsoft.com/office/drawing/2014/main" val="2578333171"/>
                    </a:ext>
                  </a:extLst>
                </a:gridCol>
                <a:gridCol w="692535">
                  <a:extLst>
                    <a:ext uri="{9D8B030D-6E8A-4147-A177-3AD203B41FA5}">
                      <a16:colId xmlns:a16="http://schemas.microsoft.com/office/drawing/2014/main" val="1466546567"/>
                    </a:ext>
                  </a:extLst>
                </a:gridCol>
              </a:tblGrid>
              <a:tr h="1475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3391615"/>
                  </a:ext>
                </a:extLst>
              </a:tr>
              <a:tr h="4519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598275"/>
                  </a:ext>
                </a:extLst>
              </a:tr>
              <a:tr h="156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20.133.235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105.172.921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85.039.686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80.887.567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62825"/>
                  </a:ext>
                </a:extLst>
              </a:tr>
              <a:tr h="147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292.971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289.137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181.639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630734"/>
                  </a:ext>
                </a:extLst>
              </a:tr>
              <a:tr h="147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-21.707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793468"/>
                  </a:ext>
                </a:extLst>
              </a:tr>
              <a:tr h="147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19.752.963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102.930.492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83.177.529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78.791.962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993794"/>
                  </a:ext>
                </a:extLst>
              </a:tr>
              <a:tr h="147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4.648.865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4.648.865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3.190.603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29037"/>
                  </a:ext>
                </a:extLst>
              </a:tr>
              <a:tr h="147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Servicios Sociales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4.449.101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4.449.101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2.990.839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092308"/>
                  </a:ext>
                </a:extLst>
              </a:tr>
              <a:tr h="295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 a la empleabilidad para artesanos y artesanas tradicionales de zonas rurales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199.764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199.764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199.764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616625"/>
                  </a:ext>
                </a:extLst>
              </a:tr>
              <a:tr h="147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15.104.098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98.281.627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83.177.529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75.601.359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500,5%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323035"/>
                  </a:ext>
                </a:extLst>
              </a:tr>
              <a:tr h="283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a la Contratación de Mano de Obra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812789"/>
                  </a:ext>
                </a:extLst>
              </a:tr>
              <a:tr h="283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Empleo Ley N° 20.595 y Sistema Chile Solidario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1.595.139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1.595.139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1.196.355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159580"/>
                  </a:ext>
                </a:extLst>
              </a:tr>
              <a:tr h="147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en la Comunidad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13.508.949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96.686.478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83.177.529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74.405.004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820633"/>
                  </a:ext>
                </a:extLst>
              </a:tr>
              <a:tr h="147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061968"/>
                  </a:ext>
                </a:extLst>
              </a:tr>
              <a:tr h="147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1.842.931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41729"/>
                  </a:ext>
                </a:extLst>
              </a:tr>
              <a:tr h="147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023052"/>
                  </a:ext>
                </a:extLst>
              </a:tr>
              <a:tr h="147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028518"/>
                  </a:ext>
                </a:extLst>
              </a:tr>
              <a:tr h="147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533748"/>
                  </a:ext>
                </a:extLst>
              </a:tr>
              <a:tr h="147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708802"/>
                  </a:ext>
                </a:extLst>
              </a:tr>
              <a:tr h="147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520148"/>
                  </a:ext>
                </a:extLst>
              </a:tr>
              <a:tr h="147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53223"/>
                  </a:ext>
                </a:extLst>
              </a:tr>
              <a:tr h="147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996539"/>
                  </a:ext>
                </a:extLst>
              </a:tr>
              <a:tr h="1475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881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3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6404" y="1125263"/>
            <a:ext cx="803248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02. PROGRAMA 01: DIRECCIÓN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6404" y="1757389"/>
            <a:ext cx="8032488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4EF954B-100B-4BF5-A2E7-C67BCB51E9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771177"/>
              </p:ext>
            </p:extLst>
          </p:nvPr>
        </p:nvGraphicFramePr>
        <p:xfrm>
          <a:off x="546404" y="2092428"/>
          <a:ext cx="8032489" cy="3760470"/>
        </p:xfrm>
        <a:graphic>
          <a:graphicData uri="http://schemas.openxmlformats.org/drawingml/2006/table">
            <a:tbl>
              <a:tblPr/>
              <a:tblGrid>
                <a:gridCol w="742603">
                  <a:extLst>
                    <a:ext uri="{9D8B030D-6E8A-4147-A177-3AD203B41FA5}">
                      <a16:colId xmlns:a16="http://schemas.microsoft.com/office/drawing/2014/main" val="419461669"/>
                    </a:ext>
                  </a:extLst>
                </a:gridCol>
                <a:gridCol w="278477">
                  <a:extLst>
                    <a:ext uri="{9D8B030D-6E8A-4147-A177-3AD203B41FA5}">
                      <a16:colId xmlns:a16="http://schemas.microsoft.com/office/drawing/2014/main" val="400419762"/>
                    </a:ext>
                  </a:extLst>
                </a:gridCol>
                <a:gridCol w="287758">
                  <a:extLst>
                    <a:ext uri="{9D8B030D-6E8A-4147-A177-3AD203B41FA5}">
                      <a16:colId xmlns:a16="http://schemas.microsoft.com/office/drawing/2014/main" val="3091705448"/>
                    </a:ext>
                  </a:extLst>
                </a:gridCol>
                <a:gridCol w="2144266">
                  <a:extLst>
                    <a:ext uri="{9D8B030D-6E8A-4147-A177-3AD203B41FA5}">
                      <a16:colId xmlns:a16="http://schemas.microsoft.com/office/drawing/2014/main" val="813688839"/>
                    </a:ext>
                  </a:extLst>
                </a:gridCol>
                <a:gridCol w="779733">
                  <a:extLst>
                    <a:ext uri="{9D8B030D-6E8A-4147-A177-3AD203B41FA5}">
                      <a16:colId xmlns:a16="http://schemas.microsoft.com/office/drawing/2014/main" val="4014656544"/>
                    </a:ext>
                  </a:extLst>
                </a:gridCol>
                <a:gridCol w="779733">
                  <a:extLst>
                    <a:ext uri="{9D8B030D-6E8A-4147-A177-3AD203B41FA5}">
                      <a16:colId xmlns:a16="http://schemas.microsoft.com/office/drawing/2014/main" val="3960886640"/>
                    </a:ext>
                  </a:extLst>
                </a:gridCol>
                <a:gridCol w="779733">
                  <a:extLst>
                    <a:ext uri="{9D8B030D-6E8A-4147-A177-3AD203B41FA5}">
                      <a16:colId xmlns:a16="http://schemas.microsoft.com/office/drawing/2014/main" val="3280461418"/>
                    </a:ext>
                  </a:extLst>
                </a:gridCol>
                <a:gridCol w="754980">
                  <a:extLst>
                    <a:ext uri="{9D8B030D-6E8A-4147-A177-3AD203B41FA5}">
                      <a16:colId xmlns:a16="http://schemas.microsoft.com/office/drawing/2014/main" val="2093747721"/>
                    </a:ext>
                  </a:extLst>
                </a:gridCol>
                <a:gridCol w="742603">
                  <a:extLst>
                    <a:ext uri="{9D8B030D-6E8A-4147-A177-3AD203B41FA5}">
                      <a16:colId xmlns:a16="http://schemas.microsoft.com/office/drawing/2014/main" val="3717544128"/>
                    </a:ext>
                  </a:extLst>
                </a:gridCol>
                <a:gridCol w="742603">
                  <a:extLst>
                    <a:ext uri="{9D8B030D-6E8A-4147-A177-3AD203B41FA5}">
                      <a16:colId xmlns:a16="http://schemas.microsoft.com/office/drawing/2014/main" val="3751746224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900526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8001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73.166.061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4.030.522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60.795.306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07092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57.059.788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59.808.416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2.748.628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49.990.592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99266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10.796.310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10.642.713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-153.597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8.062.467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70604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1.285.594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1.285.594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1.251.456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0677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78604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1.252.027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1.252.027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27277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670.344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592467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79448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06203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41322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89358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63917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131946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16279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77838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15345,5%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15345,5%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45339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15345,5%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15345,5%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74211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113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</TotalTime>
  <Words>7105</Words>
  <Application>Microsoft Office PowerPoint</Application>
  <PresentationFormat>Presentación en pantalla (4:3)</PresentationFormat>
  <Paragraphs>4266</Paragraphs>
  <Slides>25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1" baseType="lpstr">
      <vt:lpstr>Arial</vt:lpstr>
      <vt:lpstr>Arial Black</vt:lpstr>
      <vt:lpstr>Calibri</vt:lpstr>
      <vt:lpstr>Times New Roman</vt:lpstr>
      <vt:lpstr>Verdana</vt:lpstr>
      <vt:lpstr>1_Tema de Office</vt:lpstr>
      <vt:lpstr>EJECUCIÓN ACUMULADA DE GASTOS PRESUPUESTARIOS AL MES DE OCTUBRE DE 2021 PARTIDA 15: MINISTERIO DEL TRABAJO Y PREVISIÓN SOCIAL</vt:lpstr>
      <vt:lpstr>Presentación de PowerPoint</vt:lpstr>
      <vt:lpstr>Presentación de PowerPoint</vt:lpstr>
      <vt:lpstr>Presentación de PowerPoint</vt:lpstr>
      <vt:lpstr>EJECUCIÓN ACUMULADA DE GASTOS A OCTUBRE DE 2021  PARTIDA 15 MINISTERIO DE TRABAJO Y PREVISIÓN SOCIAL</vt:lpstr>
      <vt:lpstr>EJECUCIÓN ACUMULADA DE GASTOS A OCTUBRE DE 2021  PARTIDA 15 RESUMEN POR CAPÍTULOS</vt:lpstr>
      <vt:lpstr>EJECUCIÓN ACUMULADA DE GASTOS A OCTUBRE DE 2021  PARTIDA 15. CAPÍTULO 01. PROGRAMA 01: SUBSECRETARÍA DEL TRABAJO</vt:lpstr>
      <vt:lpstr>EJECUCIÓN ACUMULADA DE GASTOS A OCTUBRE DE 2021  PARTIDA 15. CAPÍTULO 01. PROGRAMA 03: PROEMPLEO</vt:lpstr>
      <vt:lpstr>EJECUCIÓN ACUMULADA DE GASTOS A OCTUBRE DE 2021  PARTIDA 15. CAPÍTULO 02. PROGRAMA 01: DIRECCIÓN DEL TRABAJO</vt:lpstr>
      <vt:lpstr>EJECUCIÓN ACUMULADA DE GASTOS A OCTUBRE DE 2021  PARTIDA 15. CAPÍTULO 03. PROGRAMA 01: SUBSECRETARÍA DE PREVISIÓN SOCIAL</vt:lpstr>
      <vt:lpstr>EJECUCIÓN ACUMULADA DE GASTOS A OCTUBRE DE 2021  PARTIDA 15. CAPÍTULO 04. PROGRAMA 01: DIRECCIÓN DE CRÉDITO PRENDARIO</vt:lpstr>
      <vt:lpstr>EJECUCIÓN ACUMULADA DE GASTOS A OCTUBRE DE 2021  PARTIDA 15. CAPÍTULO 05. PROGRAMA 01: SERVICIO NACIONAL DE CAPACITACIÓN Y EMPLEO</vt:lpstr>
      <vt:lpstr>EJECUCIÓN ACUMULADA DE GASTOS A OCTUBRE DE 2021  PARTIDA 15. CAPÍTULO 05. PROGRAMA 01: SERVICIO NACIONAL DE CAPACITACIÓN Y EMPLEO</vt:lpstr>
      <vt:lpstr>EJECUCIÓN ACUMULADA DE GASTOS A OCTUBRE DE 2021  PARTIDA 15. CAPÍTULO 05. PROGRAMA 01: SERVICIO NACIONAL DE CAPACITACIÓN Y EMPLEO  FET – Covid - 19</vt:lpstr>
      <vt:lpstr>EJECUCIÓN ACUMULADA DE GASTOS A OCTUBRE DE 2021  PARTIDA 15. CAPÍTULO 06. PROGRAMA 01: SUPERINTENDENCIA DE SEGURIDAD SOCIAL</vt:lpstr>
      <vt:lpstr>EJECUCIÓN ACUMULADA DE GASTOS A OCTUBRE DE 2021  PARTIDA 15. CAPÍTULO 07. PROGRAMA 01: SUPERINTENDENCIA DE PENSIONES</vt:lpstr>
      <vt:lpstr>EJECUCIÓN ACUMULADA DE GASTOS A OCTUBRE DE 2021  PARTIDA 15. CAPÍTULO 09. PROGRAMA 01: INSTITUTO DE PREVISIÓN SOCIAL</vt:lpstr>
      <vt:lpstr>EJECUCIÓN ACUMULADA DE GASTOS A OCTUBRE DE 2021  PARTIDA 15. CAPÍTULO 09. PROGRAMA 01: INSTITUTO DE PREVISIÓN SOCIAL</vt:lpstr>
      <vt:lpstr>EJECUCIÓN ACUMULADA DE GASTOS A OCTUBRE DE 2021  PARTIDA 15. CAPÍTULO 09. PROGRAMA 01: INSTITUTO DE PREVISIÓN SOCIAL FET – Covid - 19</vt:lpstr>
      <vt:lpstr>EJECUCIÓN ACUMULADA DE GASTOS A OCTUBRE DE 2021  PARTIDA 15. CAPÍTULO 10. PROGRAMA 01: INSTITUTO  DE SEGURIDAD LABORAL  </vt:lpstr>
      <vt:lpstr>EJECUCIÓN ACUMULADA DE GASTOS A OCTUBRE DE 2021  PARTIDA 15. CAPÍTULO 13. PROGRAMA 01: CAJA DE PREVISIÓN DE LA DEFENSA NACIONAL</vt:lpstr>
      <vt:lpstr>EJECUCIÓN ACUMULADA DE GASTOS A OCTUBRE DE 2021  PARTIDA 15. CAPÍTULO 13. PROGRAMA 01: CAJA DE PREVISIÓN DE LA DEFENSA NACIONAL</vt:lpstr>
      <vt:lpstr>EJECUCIÓN ACUMULADA DE GASTOS A OCTUBRE DE 2021  PARTIDA 15. CAPÍTULO 13. PROGRAMA 02: FONDO DE MEDICINA CURATIVA</vt:lpstr>
      <vt:lpstr>EJECUCIÓN ACUMULADA DE GASTOS A OCTUBRE DE 2021  PARTIDA 15. CAPÍTULO 14. PROGRAMA 01: DIRECCIÓN DE PREVISIÓN DE CARABINEROS DE CHILE</vt:lpstr>
      <vt:lpstr>EJECUCIÓN ACUMULADA DE GASTOS A OCTUBRE DE 2021  PARTIDA 15. CAPÍTULO 14. PROGRAMA 01: DIRECCIÓN DE PREVISIÓN DE CARABINEROS DE CHILE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EDIAZ</cp:lastModifiedBy>
  <cp:revision>94</cp:revision>
  <dcterms:created xsi:type="dcterms:W3CDTF">2020-01-06T19:24:32Z</dcterms:created>
  <dcterms:modified xsi:type="dcterms:W3CDTF">2021-12-29T12:11:25Z</dcterms:modified>
</cp:coreProperties>
</file>