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99" r:id="rId3"/>
    <p:sldId id="304" r:id="rId4"/>
    <p:sldId id="305" r:id="rId5"/>
    <p:sldId id="264" r:id="rId6"/>
    <p:sldId id="263" r:id="rId7"/>
    <p:sldId id="265" r:id="rId8"/>
    <p:sldId id="268" r:id="rId9"/>
    <p:sldId id="271" r:id="rId10"/>
    <p:sldId id="301" r:id="rId11"/>
    <p:sldId id="302" r:id="rId1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>
      <p:cViewPr varScale="1">
        <p:scale>
          <a:sx n="106" d="100"/>
          <a:sy n="106" d="100"/>
        </p:scale>
        <p:origin x="1680" y="9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00" b="1" i="0" baseline="0" dirty="0">
                <a:effectLst/>
              </a:rPr>
              <a:t>Distribución Presupuesto Inicial por Subtítulos de Gasto</a:t>
            </a:r>
            <a:endParaRPr lang="es-CL" sz="1000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6692913385826774E-3"/>
          <c:y val="0.19552441792173922"/>
          <c:w val="0.99084720967256146"/>
          <c:h val="0.54830733184682312"/>
        </c:manualLayout>
      </c:layout>
      <c:pie3DChart>
        <c:varyColors val="1"/>
        <c:ser>
          <c:idx val="0"/>
          <c:order val="0"/>
          <c:tx>
            <c:strRef>
              <c:f>'Partida 14'!$D$56</c:f>
              <c:strCache>
                <c:ptCount val="1"/>
                <c:pt idx="0">
                  <c:v>M$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4FA-4F1F-948F-0D569CF969E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4FA-4F1F-948F-0D569CF969E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4FA-4F1F-948F-0D569CF969E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4FA-4F1F-948F-0D569CF969E2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14'!$C$57:$C$60</c:f>
              <c:strCache>
                <c:ptCount val="4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de Capital</c:v>
                </c:pt>
                <c:pt idx="3">
                  <c:v>Otros</c:v>
                </c:pt>
              </c:strCache>
            </c:strRef>
          </c:cat>
          <c:val>
            <c:numRef>
              <c:f>'Partida 14'!$D$57:$D$60</c:f>
              <c:numCache>
                <c:formatCode>_-* #,##0_-;\-* #,##0_-;_-* "-"??_-;_-@_-</c:formatCode>
                <c:ptCount val="4"/>
                <c:pt idx="0">
                  <c:v>18476365</c:v>
                </c:pt>
                <c:pt idx="1">
                  <c:v>4125883</c:v>
                </c:pt>
                <c:pt idx="2">
                  <c:v>13308643</c:v>
                </c:pt>
                <c:pt idx="3" formatCode="#,##0">
                  <c:v>7258059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4FA-4F1F-948F-0D569CF969E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8804698593003741E-3"/>
          <c:y val="0.79061545008411394"/>
          <c:w val="0.98168151112258506"/>
          <c:h val="0.18568084989896375"/>
        </c:manualLayout>
      </c:layout>
      <c:overlay val="0"/>
      <c:spPr>
        <a:noFill/>
        <a:ln w="12700">
          <a:solidFill>
            <a:schemeClr val="l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dirty="0"/>
              <a:t>Distribución Presupuesto Inicial por Programa</a:t>
            </a:r>
            <a:endParaRPr lang="es-CL" sz="1050" b="1" dirty="0"/>
          </a:p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dirty="0"/>
              <a:t>(en millones de $)</a:t>
            </a:r>
            <a:endParaRPr lang="es-CL" sz="1050" b="1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1.9656017965909964E-2"/>
          <c:y val="0.18457899648689463"/>
          <c:w val="0.95195195608333116"/>
          <c:h val="0.68077481233404868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14'!$H$57:$H$60</c:f>
              <c:strCache>
                <c:ptCount val="4"/>
                <c:pt idx="0">
                  <c:v>Subsecretaría de Bienes Nacionales</c:v>
                </c:pt>
                <c:pt idx="1">
                  <c:v>Regularización de la Propiedad Raíz</c:v>
                </c:pt>
                <c:pt idx="2">
                  <c:v>Administración de Bienes</c:v>
                </c:pt>
                <c:pt idx="3">
                  <c:v>Catastro</c:v>
                </c:pt>
              </c:strCache>
            </c:strRef>
          </c:cat>
          <c:val>
            <c:numRef>
              <c:f>'Partida 14'!$I$57:$I$60</c:f>
              <c:numCache>
                <c:formatCode>_-* #,##0_-;\-* #,##0_-;_-* "-"??_-;_-@_-</c:formatCode>
                <c:ptCount val="4"/>
                <c:pt idx="0">
                  <c:v>12461810000</c:v>
                </c:pt>
                <c:pt idx="1">
                  <c:v>3358757000</c:v>
                </c:pt>
                <c:pt idx="2">
                  <c:v>23941996000</c:v>
                </c:pt>
                <c:pt idx="3">
                  <c:v>3406387000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DA-4330-852A-C59A64FEF5A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19063808"/>
        <c:axId val="219070848"/>
      </c:barChart>
      <c:catAx>
        <c:axId val="21906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070848"/>
        <c:crosses val="autoZero"/>
        <c:auto val="0"/>
        <c:lblAlgn val="ctr"/>
        <c:lblOffset val="100"/>
        <c:noMultiLvlLbl val="0"/>
      </c:catAx>
      <c:valAx>
        <c:axId val="219070848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extTo"/>
        <c:crossAx val="219063808"/>
        <c:crosses val="autoZero"/>
        <c:crossBetween val="between"/>
        <c:dispUnits>
          <c:builtInUnit val="millions"/>
          <c:dispUnitsLbl>
            <c:layout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2019- 2020 - 2021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8114302137353608"/>
          <c:y val="4.347700305597307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14'!$C$28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14'!$D$28:$O$28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7.9182587005927077E-2</c:v>
                </c:pt>
                <c:pt idx="2">
                  <c:v>6.7673133335640553E-2</c:v>
                </c:pt>
                <c:pt idx="3">
                  <c:v>6.1611603883298512E-2</c:v>
                </c:pt>
                <c:pt idx="4">
                  <c:v>9.4445635842899597E-2</c:v>
                </c:pt>
                <c:pt idx="5">
                  <c:v>9.7697943124260708E-2</c:v>
                </c:pt>
                <c:pt idx="6">
                  <c:v>4.5459477058185017E-2</c:v>
                </c:pt>
                <c:pt idx="7">
                  <c:v>9.7453674277176688E-2</c:v>
                </c:pt>
                <c:pt idx="8">
                  <c:v>7.1065049144794418E-2</c:v>
                </c:pt>
                <c:pt idx="9">
                  <c:v>5.9445398173130291E-2</c:v>
                </c:pt>
                <c:pt idx="10">
                  <c:v>0.10633100315251905</c:v>
                </c:pt>
                <c:pt idx="11">
                  <c:v>8.4616702926479118E-2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E8-4AB3-956C-53EF3DF6F4D9}"/>
            </c:ext>
          </c:extLst>
        </c:ser>
        <c:ser>
          <c:idx val="0"/>
          <c:order val="1"/>
          <c:tx>
            <c:strRef>
              <c:f>'Partida 14'!$C$29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14'!$D$29:$O$29</c:f>
              <c:numCache>
                <c:formatCode>0.0%</c:formatCode>
                <c:ptCount val="12"/>
                <c:pt idx="0">
                  <c:v>3.0835773029146803E-2</c:v>
                </c:pt>
                <c:pt idx="1">
                  <c:v>0.15785598507826956</c:v>
                </c:pt>
                <c:pt idx="2">
                  <c:v>0.11242335564359816</c:v>
                </c:pt>
                <c:pt idx="3">
                  <c:v>0.10048073605926697</c:v>
                </c:pt>
                <c:pt idx="4">
                  <c:v>4.9918651651859526E-2</c:v>
                </c:pt>
                <c:pt idx="5">
                  <c:v>5.6763677079873426E-2</c:v>
                </c:pt>
                <c:pt idx="6">
                  <c:v>6.9749660471060404E-2</c:v>
                </c:pt>
                <c:pt idx="7">
                  <c:v>6.9908343612688231E-2</c:v>
                </c:pt>
                <c:pt idx="8">
                  <c:v>0.22246211860727994</c:v>
                </c:pt>
                <c:pt idx="9">
                  <c:v>8.1405662255098224E-2</c:v>
                </c:pt>
                <c:pt idx="10">
                  <c:v>7.3481833802243851E-2</c:v>
                </c:pt>
                <c:pt idx="11">
                  <c:v>0.18716243224082682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E8-4AB3-956C-53EF3DF6F4D9}"/>
            </c:ext>
          </c:extLst>
        </c:ser>
        <c:ser>
          <c:idx val="1"/>
          <c:order val="2"/>
          <c:tx>
            <c:strRef>
              <c:f>'Partida 14'!$C$30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6.4412238325281803E-3"/>
                  <c:y val="-3.950616669487126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5E8-4AB3-956C-53EF3DF6F4D9}"/>
                </c:ext>
              </c:extLst>
            </c:dLbl>
            <c:dLbl>
              <c:idx val="2"/>
              <c:layout>
                <c:manualLayout>
                  <c:x val="1.294533835444482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5E8-4AB3-956C-53EF3DF6F4D9}"/>
                </c:ext>
              </c:extLst>
            </c:dLbl>
            <c:dLbl>
              <c:idx val="3"/>
              <c:layout>
                <c:manualLayout>
                  <c:x val="8.672086720867168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5E8-4AB3-956C-53EF3DF6F4D9}"/>
                </c:ext>
              </c:extLst>
            </c:dLbl>
            <c:dLbl>
              <c:idx val="4"/>
              <c:layout>
                <c:manualLayout>
                  <c:x val="6.5040650406504065E-3"/>
                  <c:y val="-7.242713558947855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5E8-4AB3-956C-53EF3DF6F4D9}"/>
                </c:ext>
              </c:extLst>
            </c:dLbl>
            <c:dLbl>
              <c:idx val="5"/>
              <c:layout>
                <c:manualLayout>
                  <c:x val="4.29414922168537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05E8-4AB3-956C-53EF3DF6F4D9}"/>
                </c:ext>
              </c:extLst>
            </c:dLbl>
            <c:dLbl>
              <c:idx val="7"/>
              <c:layout>
                <c:manualLayout>
                  <c:x val="6.4412238325282593E-3"/>
                  <c:y val="1.18518500084611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5E8-4AB3-956C-53EF3DF6F4D9}"/>
                </c:ext>
              </c:extLst>
            </c:dLbl>
            <c:dLbl>
              <c:idx val="8"/>
              <c:layout>
                <c:manualLayout>
                  <c:x val="6.441223832528180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05E8-4AB3-956C-53EF3DF6F4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14'!$D$30:$M$30</c:f>
              <c:numCache>
                <c:formatCode>0.0%</c:formatCode>
                <c:ptCount val="10"/>
                <c:pt idx="0">
                  <c:v>5.4903790803343608E-2</c:v>
                </c:pt>
                <c:pt idx="1">
                  <c:v>4.2322882455818257E-2</c:v>
                </c:pt>
                <c:pt idx="2">
                  <c:v>9.9296055171423495E-2</c:v>
                </c:pt>
                <c:pt idx="3">
                  <c:v>0.12329604664268741</c:v>
                </c:pt>
                <c:pt idx="4">
                  <c:v>8.2381574754010617E-2</c:v>
                </c:pt>
                <c:pt idx="5">
                  <c:v>8.7857165688746852E-2</c:v>
                </c:pt>
                <c:pt idx="6">
                  <c:v>0.12682820780006357</c:v>
                </c:pt>
                <c:pt idx="7">
                  <c:v>8.0800516789431176E-2</c:v>
                </c:pt>
                <c:pt idx="8">
                  <c:v>7.7492706495776831E-2</c:v>
                </c:pt>
                <c:pt idx="9">
                  <c:v>0.22196343984050632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5E8-4AB3-956C-53EF3DF6F4D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2802304"/>
        <c:axId val="162820480"/>
      </c:barChart>
      <c:catAx>
        <c:axId val="16280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20480"/>
        <c:crosses val="autoZero"/>
        <c:auto val="1"/>
        <c:lblAlgn val="ctr"/>
        <c:lblOffset val="100"/>
        <c:noMultiLvlLbl val="0"/>
      </c:catAx>
      <c:valAx>
        <c:axId val="1628204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02304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rPr>
              <a:t>% Ejecución Acumulada  2019 - 2020 - 2021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 sz="12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effectLst/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0.30520458265139117"/>
          <c:y val="2.773649889256802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14'!$C$21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14'!$D$20:$O$20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14'!$D$21:$O$21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0.17981278204520673</c:v>
                </c:pt>
                <c:pt idx="2">
                  <c:v>0.24665941467384236</c:v>
                </c:pt>
                <c:pt idx="3">
                  <c:v>0.3082710185571409</c:v>
                </c:pt>
                <c:pt idx="4">
                  <c:v>0.40271665440004045</c:v>
                </c:pt>
                <c:pt idx="5">
                  <c:v>0.49539438346666725</c:v>
                </c:pt>
                <c:pt idx="6">
                  <c:v>0.53816081998789678</c:v>
                </c:pt>
                <c:pt idx="7">
                  <c:v>0.62652478656872956</c:v>
                </c:pt>
                <c:pt idx="8">
                  <c:v>0.69758983571352395</c:v>
                </c:pt>
                <c:pt idx="9">
                  <c:v>0.75703523388665428</c:v>
                </c:pt>
                <c:pt idx="10">
                  <c:v>0.8628989959063309</c:v>
                </c:pt>
                <c:pt idx="11">
                  <c:v>0.94502426003859552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650-41B0-8431-5B0BE198E8B2}"/>
            </c:ext>
          </c:extLst>
        </c:ser>
        <c:ser>
          <c:idx val="0"/>
          <c:order val="1"/>
          <c:tx>
            <c:strRef>
              <c:f>'Partida 14'!$C$22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14'!$D$20:$O$20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14'!$D$22:$O$22</c:f>
              <c:numCache>
                <c:formatCode>0.0%</c:formatCode>
                <c:ptCount val="12"/>
                <c:pt idx="0">
                  <c:v>3.0835773029146803E-2</c:v>
                </c:pt>
                <c:pt idx="1">
                  <c:v>0.18869175810741637</c:v>
                </c:pt>
                <c:pt idx="2">
                  <c:v>0.29975350314655558</c:v>
                </c:pt>
                <c:pt idx="3">
                  <c:v>0.40295844708133366</c:v>
                </c:pt>
                <c:pt idx="4">
                  <c:v>0.45983391901119364</c:v>
                </c:pt>
                <c:pt idx="5">
                  <c:v>0.51552668322470352</c:v>
                </c:pt>
                <c:pt idx="6">
                  <c:v>0.58527634369576398</c:v>
                </c:pt>
                <c:pt idx="7">
                  <c:v>0.65459782650741183</c:v>
                </c:pt>
                <c:pt idx="8">
                  <c:v>0.87705994511469176</c:v>
                </c:pt>
                <c:pt idx="9">
                  <c:v>0.94168353057509946</c:v>
                </c:pt>
                <c:pt idx="10">
                  <c:v>1.0151653643773433</c:v>
                </c:pt>
                <c:pt idx="11">
                  <c:v>1.1066852044820585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650-41B0-8431-5B0BE198E8B2}"/>
            </c:ext>
          </c:extLst>
        </c:ser>
        <c:ser>
          <c:idx val="1"/>
          <c:order val="2"/>
          <c:tx>
            <c:strRef>
              <c:f>'Partida 14'!$C$23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Lbls>
            <c:dLbl>
              <c:idx val="0"/>
              <c:layout>
                <c:manualLayout>
                  <c:x val="-5.1958537915984725E-2"/>
                  <c:y val="-3.0777841875748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650-41B0-8431-5B0BE198E8B2}"/>
                </c:ext>
              </c:extLst>
            </c:dLbl>
            <c:dLbl>
              <c:idx val="1"/>
              <c:layout>
                <c:manualLayout>
                  <c:x val="-3.2733224222585927E-2"/>
                  <c:y val="-1.9811784923262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650-41B0-8431-5B0BE198E8B2}"/>
                </c:ext>
              </c:extLst>
            </c:dLbl>
            <c:dLbl>
              <c:idx val="2"/>
              <c:layout>
                <c:manualLayout>
                  <c:x val="-3.4915439170758358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650-41B0-8431-5B0BE198E8B2}"/>
                </c:ext>
              </c:extLst>
            </c:dLbl>
            <c:dLbl>
              <c:idx val="3"/>
              <c:layout>
                <c:manualLayout>
                  <c:x val="-4.5826513911620376E-2"/>
                  <c:y val="-2.7736498892568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650-41B0-8431-5B0BE198E8B2}"/>
                </c:ext>
              </c:extLst>
            </c:dLbl>
            <c:dLbl>
              <c:idx val="4"/>
              <c:layout>
                <c:manualLayout>
                  <c:x val="-1.3093289689034371E-2"/>
                  <c:y val="1.18870709539576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D650-41B0-8431-5B0BE198E8B2}"/>
                </c:ext>
              </c:extLst>
            </c:dLbl>
            <c:dLbl>
              <c:idx val="5"/>
              <c:layout>
                <c:manualLayout>
                  <c:x val="-3.9279869067103193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650-41B0-8431-5B0BE198E8B2}"/>
                </c:ext>
              </c:extLst>
            </c:dLbl>
            <c:dLbl>
              <c:idx val="6"/>
              <c:layout>
                <c:manualLayout>
                  <c:x val="-5.6737588652482268E-2"/>
                  <c:y val="-2.37741419079154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D650-41B0-8431-5B0BE198E8B2}"/>
                </c:ext>
              </c:extLst>
            </c:dLbl>
            <c:dLbl>
              <c:idx val="7"/>
              <c:layout>
                <c:manualLayout>
                  <c:x val="-5.0190943807965162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D650-41B0-8431-5B0BE198E8B2}"/>
                </c:ext>
              </c:extLst>
            </c:dLbl>
            <c:dLbl>
              <c:idx val="8"/>
              <c:layout>
                <c:manualLayout>
                  <c:x val="-5.2373158756137482E-2"/>
                  <c:y val="-1.98117849232628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D650-41B0-8431-5B0BE198E8B2}"/>
                </c:ext>
              </c:extLst>
            </c:dLbl>
            <c:dLbl>
              <c:idx val="9"/>
              <c:layout>
                <c:manualLayout>
                  <c:x val="-5.4555373704309872E-2"/>
                  <c:y val="-3.96235698465257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D650-41B0-8431-5B0BE198E8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14'!$D$20:$O$20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14'!$D$23:$M$23</c:f>
              <c:numCache>
                <c:formatCode>0.0%</c:formatCode>
                <c:ptCount val="10"/>
                <c:pt idx="0">
                  <c:v>5.4903790803343608E-2</c:v>
                </c:pt>
                <c:pt idx="1">
                  <c:v>9.6655004131635303E-2</c:v>
                </c:pt>
                <c:pt idx="2">
                  <c:v>0.19595105930305878</c:v>
                </c:pt>
                <c:pt idx="3">
                  <c:v>0.31344675723156212</c:v>
                </c:pt>
                <c:pt idx="4">
                  <c:v>0.39531662422949609</c:v>
                </c:pt>
                <c:pt idx="5">
                  <c:v>0.48379696355682289</c:v>
                </c:pt>
                <c:pt idx="6">
                  <c:v>0.52564989665109885</c:v>
                </c:pt>
                <c:pt idx="7">
                  <c:v>0.60645041344052997</c:v>
                </c:pt>
                <c:pt idx="8">
                  <c:v>0.68394311993630674</c:v>
                </c:pt>
                <c:pt idx="9">
                  <c:v>0.90637359121553862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D650-41B0-8431-5B0BE198E8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8979712"/>
        <c:axId val="218981504"/>
      </c:lineChart>
      <c:catAx>
        <c:axId val="218979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81504"/>
        <c:crosses val="autoZero"/>
        <c:auto val="1"/>
        <c:lblAlgn val="ctr"/>
        <c:lblOffset val="100"/>
        <c:noMultiLvlLbl val="0"/>
      </c:catAx>
      <c:valAx>
        <c:axId val="218981504"/>
        <c:scaling>
          <c:orientation val="minMax"/>
          <c:max val="1.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7971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266818734401244E-2"/>
          <c:y val="0.91414633202741946"/>
          <c:w val="0.96764857747936994"/>
          <c:h val="6.2079526064665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29-12-2021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29-12-2021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772258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29-12-2021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29-12-2021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29-12-2021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A5D19635-EF56-4014-870B-2C6FB0A49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2993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29-12-2021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29-12-2021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29-12-2021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29-12-2021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29-12-2021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29-12-2021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29-12-2021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2A73341-F008-4A94-B768-5C3C7DAFA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332314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Cuadro de texto 2">
            <a:extLst>
              <a:ext uri="{FF2B5EF4-FFF2-40B4-BE49-F238E27FC236}">
                <a16:creationId xmlns:a16="http://schemas.microsoft.com/office/drawing/2014/main" id="{805F0CE2-0C62-43EC-8384-4478720E78B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Imagen 12">
            <a:extLst>
              <a:ext uri="{FF2B5EF4-FFF2-40B4-BE49-F238E27FC236}">
                <a16:creationId xmlns:a16="http://schemas.microsoft.com/office/drawing/2014/main" id="{9AE71C98-2105-4DB9-8D97-2383D63DC1B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988840"/>
            <a:ext cx="8172908" cy="1800200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OCTUBRE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14: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4509" y="1813860"/>
            <a:ext cx="7877522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13A1057-B71C-4454-9763-C0C4A3AC840E}"/>
              </a:ext>
            </a:extLst>
          </p:cNvPr>
          <p:cNvSpPr txBox="1">
            <a:spLocks/>
          </p:cNvSpPr>
          <p:nvPr/>
        </p:nvSpPr>
        <p:spPr>
          <a:xfrm>
            <a:off x="530352" y="6356349"/>
            <a:ext cx="841488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75333" y="1161946"/>
            <a:ext cx="78946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D860A2B-F919-4A6A-867C-F143121A5E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192818"/>
              </p:ext>
            </p:extLst>
          </p:nvPr>
        </p:nvGraphicFramePr>
        <p:xfrm>
          <a:off x="575333" y="2132856"/>
          <a:ext cx="7886698" cy="2038076"/>
        </p:xfrm>
        <a:graphic>
          <a:graphicData uri="http://schemas.openxmlformats.org/drawingml/2006/table">
            <a:tbl>
              <a:tblPr/>
              <a:tblGrid>
                <a:gridCol w="255315">
                  <a:extLst>
                    <a:ext uri="{9D8B030D-6E8A-4147-A177-3AD203B41FA5}">
                      <a16:colId xmlns:a16="http://schemas.microsoft.com/office/drawing/2014/main" val="2269170450"/>
                    </a:ext>
                  </a:extLst>
                </a:gridCol>
                <a:gridCol w="255315">
                  <a:extLst>
                    <a:ext uri="{9D8B030D-6E8A-4147-A177-3AD203B41FA5}">
                      <a16:colId xmlns:a16="http://schemas.microsoft.com/office/drawing/2014/main" val="1880585489"/>
                    </a:ext>
                  </a:extLst>
                </a:gridCol>
                <a:gridCol w="255315">
                  <a:extLst>
                    <a:ext uri="{9D8B030D-6E8A-4147-A177-3AD203B41FA5}">
                      <a16:colId xmlns:a16="http://schemas.microsoft.com/office/drawing/2014/main" val="3654523616"/>
                    </a:ext>
                  </a:extLst>
                </a:gridCol>
                <a:gridCol w="3148042">
                  <a:extLst>
                    <a:ext uri="{9D8B030D-6E8A-4147-A177-3AD203B41FA5}">
                      <a16:colId xmlns:a16="http://schemas.microsoft.com/office/drawing/2014/main" val="2994806478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val="2251725260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val="2004023652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val="3203570715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val="3449069560"/>
                    </a:ext>
                  </a:extLst>
                </a:gridCol>
                <a:gridCol w="622970">
                  <a:extLst>
                    <a:ext uri="{9D8B030D-6E8A-4147-A177-3AD203B41FA5}">
                      <a16:colId xmlns:a16="http://schemas.microsoft.com/office/drawing/2014/main" val="1695143116"/>
                    </a:ext>
                  </a:extLst>
                </a:gridCol>
                <a:gridCol w="612757">
                  <a:extLst>
                    <a:ext uri="{9D8B030D-6E8A-4147-A177-3AD203B41FA5}">
                      <a16:colId xmlns:a16="http://schemas.microsoft.com/office/drawing/2014/main" val="205199803"/>
                    </a:ext>
                  </a:extLst>
                </a:gridCol>
              </a:tblGrid>
              <a:tr h="122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6700418"/>
                  </a:ext>
                </a:extLst>
              </a:tr>
              <a:tr h="3754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043246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Maule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52.850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52.850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42.572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8646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Bíobío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361.938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361.938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327784"/>
                  </a:ext>
                </a:extLst>
              </a:tr>
              <a:tr h="160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La Araucanía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960675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Lagos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153.803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153.803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85.633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15799"/>
                  </a:ext>
                </a:extLst>
              </a:tr>
              <a:tr h="153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Aysén del General Carlos Ibáñez del Campo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78.151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1588,8%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1588,8%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840030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Magallanes y de la Antártica Chilena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38.060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144094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 de 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58.362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58.362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795.157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1362,5%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1362,5%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962155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Ríos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477.768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477.768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79.582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76801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Arica y Parinacota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311.448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311.448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1.657.838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634071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Ñuble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99.930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99.930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39.677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396590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330.317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330.307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257.919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2579190,0%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37784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330.317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330.307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257.919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2579190,0%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459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8393" y="1740352"/>
            <a:ext cx="8028060" cy="320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A30280A-B577-48B0-B690-473711D336F0}"/>
              </a:ext>
            </a:extLst>
          </p:cNvPr>
          <p:cNvSpPr txBox="1">
            <a:spLocks/>
          </p:cNvSpPr>
          <p:nvPr/>
        </p:nvSpPr>
        <p:spPr>
          <a:xfrm>
            <a:off x="576386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76385" y="1124744"/>
            <a:ext cx="8004501" cy="601251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05: CATASTRO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D7BFF36-8136-4DE5-99C5-49EFED1C2F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0031698"/>
              </p:ext>
            </p:extLst>
          </p:nvPr>
        </p:nvGraphicFramePr>
        <p:xfrm>
          <a:off x="568393" y="2075205"/>
          <a:ext cx="8004502" cy="2074679"/>
        </p:xfrm>
        <a:graphic>
          <a:graphicData uri="http://schemas.openxmlformats.org/drawingml/2006/table">
            <a:tbl>
              <a:tblPr/>
              <a:tblGrid>
                <a:gridCol w="268248">
                  <a:extLst>
                    <a:ext uri="{9D8B030D-6E8A-4147-A177-3AD203B41FA5}">
                      <a16:colId xmlns:a16="http://schemas.microsoft.com/office/drawing/2014/main" val="4150924965"/>
                    </a:ext>
                  </a:extLst>
                </a:gridCol>
                <a:gridCol w="268248">
                  <a:extLst>
                    <a:ext uri="{9D8B030D-6E8A-4147-A177-3AD203B41FA5}">
                      <a16:colId xmlns:a16="http://schemas.microsoft.com/office/drawing/2014/main" val="3097041792"/>
                    </a:ext>
                  </a:extLst>
                </a:gridCol>
                <a:gridCol w="268248">
                  <a:extLst>
                    <a:ext uri="{9D8B030D-6E8A-4147-A177-3AD203B41FA5}">
                      <a16:colId xmlns:a16="http://schemas.microsoft.com/office/drawing/2014/main" val="2393515354"/>
                    </a:ext>
                  </a:extLst>
                </a:gridCol>
                <a:gridCol w="3025829">
                  <a:extLst>
                    <a:ext uri="{9D8B030D-6E8A-4147-A177-3AD203B41FA5}">
                      <a16:colId xmlns:a16="http://schemas.microsoft.com/office/drawing/2014/main" val="3037669588"/>
                    </a:ext>
                  </a:extLst>
                </a:gridCol>
                <a:gridCol w="718903">
                  <a:extLst>
                    <a:ext uri="{9D8B030D-6E8A-4147-A177-3AD203B41FA5}">
                      <a16:colId xmlns:a16="http://schemas.microsoft.com/office/drawing/2014/main" val="340625334"/>
                    </a:ext>
                  </a:extLst>
                </a:gridCol>
                <a:gridCol w="718903">
                  <a:extLst>
                    <a:ext uri="{9D8B030D-6E8A-4147-A177-3AD203B41FA5}">
                      <a16:colId xmlns:a16="http://schemas.microsoft.com/office/drawing/2014/main" val="3442379553"/>
                    </a:ext>
                  </a:extLst>
                </a:gridCol>
                <a:gridCol w="718903">
                  <a:extLst>
                    <a:ext uri="{9D8B030D-6E8A-4147-A177-3AD203B41FA5}">
                      <a16:colId xmlns:a16="http://schemas.microsoft.com/office/drawing/2014/main" val="3622541441"/>
                    </a:ext>
                  </a:extLst>
                </a:gridCol>
                <a:gridCol w="718903">
                  <a:extLst>
                    <a:ext uri="{9D8B030D-6E8A-4147-A177-3AD203B41FA5}">
                      <a16:colId xmlns:a16="http://schemas.microsoft.com/office/drawing/2014/main" val="474175566"/>
                    </a:ext>
                  </a:extLst>
                </a:gridCol>
                <a:gridCol w="654523">
                  <a:extLst>
                    <a:ext uri="{9D8B030D-6E8A-4147-A177-3AD203B41FA5}">
                      <a16:colId xmlns:a16="http://schemas.microsoft.com/office/drawing/2014/main" val="3878523980"/>
                    </a:ext>
                  </a:extLst>
                </a:gridCol>
                <a:gridCol w="643794">
                  <a:extLst>
                    <a:ext uri="{9D8B030D-6E8A-4147-A177-3AD203B41FA5}">
                      <a16:colId xmlns:a16="http://schemas.microsoft.com/office/drawing/2014/main" val="3433753514"/>
                    </a:ext>
                  </a:extLst>
                </a:gridCol>
              </a:tblGrid>
              <a:tr h="1266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9387975"/>
                  </a:ext>
                </a:extLst>
              </a:tr>
              <a:tr h="3880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3215890"/>
                  </a:ext>
                </a:extLst>
              </a:tr>
              <a:tr h="1662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3.406.387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4.235.886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829.499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2.905.451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09702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2.800.983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2.800.980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2.377.190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832268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516.642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451.788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-64.854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198.874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680251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957826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685541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626.157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626.157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327822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626.157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626.157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153772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88.752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98.489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505108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88.752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160922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904446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173.918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1739180,0%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806546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173.918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1739180,0%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23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2993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62993" y="1196752"/>
            <a:ext cx="8183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F8DC11A3-1BCE-494D-A97F-5FD09B08D3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5797095"/>
              </p:ext>
            </p:extLst>
          </p:nvPr>
        </p:nvGraphicFramePr>
        <p:xfrm>
          <a:off x="462993" y="2011722"/>
          <a:ext cx="4086000" cy="2519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64439BD4-B649-451A-80FE-59DC10C8A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5600138"/>
              </p:ext>
            </p:extLst>
          </p:nvPr>
        </p:nvGraphicFramePr>
        <p:xfrm>
          <a:off x="4571952" y="2011722"/>
          <a:ext cx="4036393" cy="2520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82474" y="1157133"/>
            <a:ext cx="799684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E4AE7043-75CF-4F41-85FD-E4C15A5054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7061570"/>
              </p:ext>
            </p:extLst>
          </p:nvPr>
        </p:nvGraphicFramePr>
        <p:xfrm>
          <a:off x="582474" y="2209385"/>
          <a:ext cx="7949966" cy="365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345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792088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8439" y="1165926"/>
            <a:ext cx="790712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E5E03742-9430-4FFB-9A3C-50BE0A5CD0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8114272"/>
              </p:ext>
            </p:extLst>
          </p:nvPr>
        </p:nvGraphicFramePr>
        <p:xfrm>
          <a:off x="609327" y="2181552"/>
          <a:ext cx="7907121" cy="3767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0677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2100" y="1821994"/>
            <a:ext cx="8229600" cy="365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4FFFE78-8C05-4F16-956B-50BBA66A3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1749" y="630356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0926" y="1178864"/>
            <a:ext cx="801295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1C137EE-2436-47E6-AB27-3A9864A41E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534095"/>
              </p:ext>
            </p:extLst>
          </p:nvPr>
        </p:nvGraphicFramePr>
        <p:xfrm>
          <a:off x="540925" y="2157408"/>
          <a:ext cx="8012959" cy="2189499"/>
        </p:xfrm>
        <a:graphic>
          <a:graphicData uri="http://schemas.openxmlformats.org/drawingml/2006/table">
            <a:tbl>
              <a:tblPr/>
              <a:tblGrid>
                <a:gridCol w="726479">
                  <a:extLst>
                    <a:ext uri="{9D8B030D-6E8A-4147-A177-3AD203B41FA5}">
                      <a16:colId xmlns:a16="http://schemas.microsoft.com/office/drawing/2014/main" val="3376628301"/>
                    </a:ext>
                  </a:extLst>
                </a:gridCol>
                <a:gridCol w="3057720">
                  <a:extLst>
                    <a:ext uri="{9D8B030D-6E8A-4147-A177-3AD203B41FA5}">
                      <a16:colId xmlns:a16="http://schemas.microsoft.com/office/drawing/2014/main" val="3735316659"/>
                    </a:ext>
                  </a:extLst>
                </a:gridCol>
                <a:gridCol w="726479">
                  <a:extLst>
                    <a:ext uri="{9D8B030D-6E8A-4147-A177-3AD203B41FA5}">
                      <a16:colId xmlns:a16="http://schemas.microsoft.com/office/drawing/2014/main" val="2567747537"/>
                    </a:ext>
                  </a:extLst>
                </a:gridCol>
                <a:gridCol w="726479">
                  <a:extLst>
                    <a:ext uri="{9D8B030D-6E8A-4147-A177-3AD203B41FA5}">
                      <a16:colId xmlns:a16="http://schemas.microsoft.com/office/drawing/2014/main" val="1081273516"/>
                    </a:ext>
                  </a:extLst>
                </a:gridCol>
                <a:gridCol w="726479">
                  <a:extLst>
                    <a:ext uri="{9D8B030D-6E8A-4147-A177-3AD203B41FA5}">
                      <a16:colId xmlns:a16="http://schemas.microsoft.com/office/drawing/2014/main" val="3453019935"/>
                    </a:ext>
                  </a:extLst>
                </a:gridCol>
                <a:gridCol w="726479">
                  <a:extLst>
                    <a:ext uri="{9D8B030D-6E8A-4147-A177-3AD203B41FA5}">
                      <a16:colId xmlns:a16="http://schemas.microsoft.com/office/drawing/2014/main" val="589553483"/>
                    </a:ext>
                  </a:extLst>
                </a:gridCol>
                <a:gridCol w="661422">
                  <a:extLst>
                    <a:ext uri="{9D8B030D-6E8A-4147-A177-3AD203B41FA5}">
                      <a16:colId xmlns:a16="http://schemas.microsoft.com/office/drawing/2014/main" val="4004780295"/>
                    </a:ext>
                  </a:extLst>
                </a:gridCol>
                <a:gridCol w="661422">
                  <a:extLst>
                    <a:ext uri="{9D8B030D-6E8A-4147-A177-3AD203B41FA5}">
                      <a16:colId xmlns:a16="http://schemas.microsoft.com/office/drawing/2014/main" val="742900503"/>
                    </a:ext>
                  </a:extLst>
                </a:gridCol>
              </a:tblGrid>
              <a:tr h="13578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438808"/>
                  </a:ext>
                </a:extLst>
              </a:tr>
              <a:tr h="41583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649056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43.168.950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54.497.957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11.329.007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49.395.509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083560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18.476.365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18.630.441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154.076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15.511.155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209222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4.125.883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4.225.842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99.959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2.759.936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452895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222.001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2018181,8%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563895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1.680.993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1.680.993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1.168.284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729493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5.119.038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14.348.850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9.229.812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7.506.276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953696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513.656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359.010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407.822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873177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231.135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277.575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207.641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964605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179.148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792644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20.196.137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129812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1.218.738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1.217.708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1.237.110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120107,8%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316284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139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4945" y="1882576"/>
            <a:ext cx="7997493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DD7D21C-DEC1-4162-9317-902862704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4947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4945" y="1196752"/>
            <a:ext cx="799749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20B15CB-4C00-41C9-A37D-EB09CECE99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320481"/>
              </p:ext>
            </p:extLst>
          </p:nvPr>
        </p:nvGraphicFramePr>
        <p:xfrm>
          <a:off x="534944" y="2223701"/>
          <a:ext cx="7997494" cy="1330178"/>
        </p:xfrm>
        <a:graphic>
          <a:graphicData uri="http://schemas.openxmlformats.org/drawingml/2006/table">
            <a:tbl>
              <a:tblPr/>
              <a:tblGrid>
                <a:gridCol w="277306">
                  <a:extLst>
                    <a:ext uri="{9D8B030D-6E8A-4147-A177-3AD203B41FA5}">
                      <a16:colId xmlns:a16="http://schemas.microsoft.com/office/drawing/2014/main" val="3429900454"/>
                    </a:ext>
                  </a:extLst>
                </a:gridCol>
                <a:gridCol w="277306">
                  <a:extLst>
                    <a:ext uri="{9D8B030D-6E8A-4147-A177-3AD203B41FA5}">
                      <a16:colId xmlns:a16="http://schemas.microsoft.com/office/drawing/2014/main" val="611207092"/>
                    </a:ext>
                  </a:extLst>
                </a:gridCol>
                <a:gridCol w="3128007">
                  <a:extLst>
                    <a:ext uri="{9D8B030D-6E8A-4147-A177-3AD203B41FA5}">
                      <a16:colId xmlns:a16="http://schemas.microsoft.com/office/drawing/2014/main" val="1650766549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1884477546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1498120751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1847104927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1697522993"/>
                    </a:ext>
                  </a:extLst>
                </a:gridCol>
                <a:gridCol w="676626">
                  <a:extLst>
                    <a:ext uri="{9D8B030D-6E8A-4147-A177-3AD203B41FA5}">
                      <a16:colId xmlns:a16="http://schemas.microsoft.com/office/drawing/2014/main" val="328923994"/>
                    </a:ext>
                  </a:extLst>
                </a:gridCol>
                <a:gridCol w="665533">
                  <a:extLst>
                    <a:ext uri="{9D8B030D-6E8A-4147-A177-3AD203B41FA5}">
                      <a16:colId xmlns:a16="http://schemas.microsoft.com/office/drawing/2014/main" val="495902950"/>
                    </a:ext>
                  </a:extLst>
                </a:gridCol>
              </a:tblGrid>
              <a:tr h="1313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509869"/>
                  </a:ext>
                </a:extLst>
              </a:tr>
              <a:tr h="4023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100584"/>
                  </a:ext>
                </a:extLst>
              </a:tr>
              <a:tr h="172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43.168.950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54.497.957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11.329.007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49.395.509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021877"/>
                  </a:ext>
                </a:extLst>
              </a:tr>
              <a:tr h="147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12.461.810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17.229.837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4.768.027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10.654.063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512393"/>
                  </a:ext>
                </a:extLst>
              </a:tr>
              <a:tr h="147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de la Propiedad Raíz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3.358.757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4.037.450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678.693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2.635.872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880716"/>
                  </a:ext>
                </a:extLst>
              </a:tr>
              <a:tr h="164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Bienes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23.941.996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28.994.784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5.052.788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33.200.123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035316"/>
                  </a:ext>
                </a:extLst>
              </a:tr>
              <a:tr h="164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Catastro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3.406.387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4.235.886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829.499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2.905.451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91891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9945" y="1782985"/>
            <a:ext cx="7960536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EF3D9FE3-EFD7-4C80-A823-F03730BF8E6E}"/>
              </a:ext>
            </a:extLst>
          </p:cNvPr>
          <p:cNvSpPr txBox="1">
            <a:spLocks/>
          </p:cNvSpPr>
          <p:nvPr/>
        </p:nvSpPr>
        <p:spPr>
          <a:xfrm>
            <a:off x="590447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74640" y="1141652"/>
            <a:ext cx="7945840" cy="610501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01: SUBSECRETARÍA DE BIENES NACIONALES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5FE80A0-4B6F-47BE-AF8F-D67CD8AE8B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239857"/>
              </p:ext>
            </p:extLst>
          </p:nvPr>
        </p:nvGraphicFramePr>
        <p:xfrm>
          <a:off x="559945" y="2127542"/>
          <a:ext cx="7960532" cy="2326218"/>
        </p:xfrm>
        <a:graphic>
          <a:graphicData uri="http://schemas.openxmlformats.org/drawingml/2006/table">
            <a:tbl>
              <a:tblPr/>
              <a:tblGrid>
                <a:gridCol w="266774">
                  <a:extLst>
                    <a:ext uri="{9D8B030D-6E8A-4147-A177-3AD203B41FA5}">
                      <a16:colId xmlns:a16="http://schemas.microsoft.com/office/drawing/2014/main" val="4030120775"/>
                    </a:ext>
                  </a:extLst>
                </a:gridCol>
                <a:gridCol w="266774">
                  <a:extLst>
                    <a:ext uri="{9D8B030D-6E8A-4147-A177-3AD203B41FA5}">
                      <a16:colId xmlns:a16="http://schemas.microsoft.com/office/drawing/2014/main" val="1450498933"/>
                    </a:ext>
                  </a:extLst>
                </a:gridCol>
                <a:gridCol w="266774">
                  <a:extLst>
                    <a:ext uri="{9D8B030D-6E8A-4147-A177-3AD203B41FA5}">
                      <a16:colId xmlns:a16="http://schemas.microsoft.com/office/drawing/2014/main" val="1643424192"/>
                    </a:ext>
                  </a:extLst>
                </a:gridCol>
                <a:gridCol w="3009209">
                  <a:extLst>
                    <a:ext uri="{9D8B030D-6E8A-4147-A177-3AD203B41FA5}">
                      <a16:colId xmlns:a16="http://schemas.microsoft.com/office/drawing/2014/main" val="3666507058"/>
                    </a:ext>
                  </a:extLst>
                </a:gridCol>
                <a:gridCol w="714954">
                  <a:extLst>
                    <a:ext uri="{9D8B030D-6E8A-4147-A177-3AD203B41FA5}">
                      <a16:colId xmlns:a16="http://schemas.microsoft.com/office/drawing/2014/main" val="1522528456"/>
                    </a:ext>
                  </a:extLst>
                </a:gridCol>
                <a:gridCol w="714954">
                  <a:extLst>
                    <a:ext uri="{9D8B030D-6E8A-4147-A177-3AD203B41FA5}">
                      <a16:colId xmlns:a16="http://schemas.microsoft.com/office/drawing/2014/main" val="2198080728"/>
                    </a:ext>
                  </a:extLst>
                </a:gridCol>
                <a:gridCol w="714954">
                  <a:extLst>
                    <a:ext uri="{9D8B030D-6E8A-4147-A177-3AD203B41FA5}">
                      <a16:colId xmlns:a16="http://schemas.microsoft.com/office/drawing/2014/main" val="2097102742"/>
                    </a:ext>
                  </a:extLst>
                </a:gridCol>
                <a:gridCol w="714954">
                  <a:extLst>
                    <a:ext uri="{9D8B030D-6E8A-4147-A177-3AD203B41FA5}">
                      <a16:colId xmlns:a16="http://schemas.microsoft.com/office/drawing/2014/main" val="1689805908"/>
                    </a:ext>
                  </a:extLst>
                </a:gridCol>
                <a:gridCol w="650928">
                  <a:extLst>
                    <a:ext uri="{9D8B030D-6E8A-4147-A177-3AD203B41FA5}">
                      <a16:colId xmlns:a16="http://schemas.microsoft.com/office/drawing/2014/main" val="3828022576"/>
                    </a:ext>
                  </a:extLst>
                </a:gridCol>
                <a:gridCol w="640257">
                  <a:extLst>
                    <a:ext uri="{9D8B030D-6E8A-4147-A177-3AD203B41FA5}">
                      <a16:colId xmlns:a16="http://schemas.microsoft.com/office/drawing/2014/main" val="124062896"/>
                    </a:ext>
                  </a:extLst>
                </a:gridCol>
              </a:tblGrid>
              <a:tr h="1265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263987"/>
                  </a:ext>
                </a:extLst>
              </a:tr>
              <a:tr h="3877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472440"/>
                  </a:ext>
                </a:extLst>
              </a:tr>
              <a:tr h="1661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12.461.810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17.229.837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4.768.027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10.654.063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4910765"/>
                  </a:ext>
                </a:extLst>
              </a:tr>
              <a:tr h="12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9.531.464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9.548.909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7.882.999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601092"/>
                  </a:ext>
                </a:extLst>
              </a:tr>
              <a:tr h="12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2.786.625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2.786.625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1.906.253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569874"/>
                  </a:ext>
                </a:extLst>
              </a:tr>
              <a:tr h="12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263436,4%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066473"/>
                  </a:ext>
                </a:extLst>
              </a:tr>
              <a:tr h="12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263436,4%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0058185"/>
                  </a:ext>
                </a:extLst>
              </a:tr>
              <a:tr h="12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4.126.946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4.126.619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925543"/>
                  </a:ext>
                </a:extLst>
              </a:tr>
              <a:tr h="12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153354"/>
                  </a:ext>
                </a:extLst>
              </a:tr>
              <a:tr h="12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4.126.619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4.126.619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697218"/>
                  </a:ext>
                </a:extLst>
              </a:tr>
              <a:tr h="12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142.383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159.423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269925"/>
                  </a:ext>
                </a:extLst>
              </a:tr>
              <a:tr h="12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5082941"/>
                  </a:ext>
                </a:extLst>
              </a:tr>
              <a:tr h="12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987197"/>
                  </a:ext>
                </a:extLst>
              </a:tr>
              <a:tr h="12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111.892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549348"/>
                  </a:ext>
                </a:extLst>
              </a:tr>
              <a:tr h="12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731.623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73162,3%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767480"/>
                  </a:ext>
                </a:extLst>
              </a:tr>
              <a:tr h="12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731.623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73162,3%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4704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3339" y="1836238"/>
            <a:ext cx="7886701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0C1AD33-FD84-4261-A37D-F8D77FB671FD}"/>
              </a:ext>
            </a:extLst>
          </p:cNvPr>
          <p:cNvSpPr txBox="1">
            <a:spLocks/>
          </p:cNvSpPr>
          <p:nvPr/>
        </p:nvSpPr>
        <p:spPr>
          <a:xfrm>
            <a:off x="566190" y="630932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3340" y="1152303"/>
            <a:ext cx="79095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03: REGULARIZACIÓN DE LA PROPIEDAD RAÍZ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B18E7EF-38A0-4E09-A6DF-49979573AB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028035"/>
              </p:ext>
            </p:extLst>
          </p:nvPr>
        </p:nvGraphicFramePr>
        <p:xfrm>
          <a:off x="543338" y="2132856"/>
          <a:ext cx="7886701" cy="245798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046696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9063543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623544575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13611078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26137421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88240208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78351996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517223568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562360005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489581988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28959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938723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3.358.757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4.037.450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678.693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2.635.872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1919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1.641.033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1.644.165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1.382.511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8937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313.580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313.580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243.795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02957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0583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6414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898.935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8165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898.935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3126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Rezago de la Pequeña Propiedad Raíz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898.935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20763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5251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642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-37.304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5920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-37.304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8567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736500,0%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4685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736500,0%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675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8275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07331" y="1822607"/>
            <a:ext cx="8004857" cy="2443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2F5F0AC-E7B4-40BA-B246-EADF69FD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675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80994" y="1167820"/>
            <a:ext cx="8028145" cy="605890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1A1FB4C-3CAA-4EC0-8DE0-C364C1E31F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470983"/>
              </p:ext>
            </p:extLst>
          </p:nvPr>
        </p:nvGraphicFramePr>
        <p:xfrm>
          <a:off x="580994" y="2148839"/>
          <a:ext cx="8032653" cy="3966877"/>
        </p:xfrm>
        <a:graphic>
          <a:graphicData uri="http://schemas.openxmlformats.org/drawingml/2006/table">
            <a:tbl>
              <a:tblPr/>
              <a:tblGrid>
                <a:gridCol w="260040">
                  <a:extLst>
                    <a:ext uri="{9D8B030D-6E8A-4147-A177-3AD203B41FA5}">
                      <a16:colId xmlns:a16="http://schemas.microsoft.com/office/drawing/2014/main" val="1620204670"/>
                    </a:ext>
                  </a:extLst>
                </a:gridCol>
                <a:gridCol w="260040">
                  <a:extLst>
                    <a:ext uri="{9D8B030D-6E8A-4147-A177-3AD203B41FA5}">
                      <a16:colId xmlns:a16="http://schemas.microsoft.com/office/drawing/2014/main" val="3219005928"/>
                    </a:ext>
                  </a:extLst>
                </a:gridCol>
                <a:gridCol w="260040">
                  <a:extLst>
                    <a:ext uri="{9D8B030D-6E8A-4147-A177-3AD203B41FA5}">
                      <a16:colId xmlns:a16="http://schemas.microsoft.com/office/drawing/2014/main" val="3975119417"/>
                    </a:ext>
                  </a:extLst>
                </a:gridCol>
                <a:gridCol w="3206301">
                  <a:extLst>
                    <a:ext uri="{9D8B030D-6E8A-4147-A177-3AD203B41FA5}">
                      <a16:colId xmlns:a16="http://schemas.microsoft.com/office/drawing/2014/main" val="1457798783"/>
                    </a:ext>
                  </a:extLst>
                </a:gridCol>
                <a:gridCol w="696909">
                  <a:extLst>
                    <a:ext uri="{9D8B030D-6E8A-4147-A177-3AD203B41FA5}">
                      <a16:colId xmlns:a16="http://schemas.microsoft.com/office/drawing/2014/main" val="1122977500"/>
                    </a:ext>
                  </a:extLst>
                </a:gridCol>
                <a:gridCol w="696909">
                  <a:extLst>
                    <a:ext uri="{9D8B030D-6E8A-4147-A177-3AD203B41FA5}">
                      <a16:colId xmlns:a16="http://schemas.microsoft.com/office/drawing/2014/main" val="1962808182"/>
                    </a:ext>
                  </a:extLst>
                </a:gridCol>
                <a:gridCol w="696909">
                  <a:extLst>
                    <a:ext uri="{9D8B030D-6E8A-4147-A177-3AD203B41FA5}">
                      <a16:colId xmlns:a16="http://schemas.microsoft.com/office/drawing/2014/main" val="602806089"/>
                    </a:ext>
                  </a:extLst>
                </a:gridCol>
                <a:gridCol w="696909">
                  <a:extLst>
                    <a:ext uri="{9D8B030D-6E8A-4147-A177-3AD203B41FA5}">
                      <a16:colId xmlns:a16="http://schemas.microsoft.com/office/drawing/2014/main" val="3265388644"/>
                    </a:ext>
                  </a:extLst>
                </a:gridCol>
                <a:gridCol w="634499">
                  <a:extLst>
                    <a:ext uri="{9D8B030D-6E8A-4147-A177-3AD203B41FA5}">
                      <a16:colId xmlns:a16="http://schemas.microsoft.com/office/drawing/2014/main" val="2181842127"/>
                    </a:ext>
                  </a:extLst>
                </a:gridCol>
                <a:gridCol w="624097">
                  <a:extLst>
                    <a:ext uri="{9D8B030D-6E8A-4147-A177-3AD203B41FA5}">
                      <a16:colId xmlns:a16="http://schemas.microsoft.com/office/drawing/2014/main" val="4266777705"/>
                    </a:ext>
                  </a:extLst>
                </a:gridCol>
              </a:tblGrid>
              <a:tr h="1225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802954"/>
                  </a:ext>
                </a:extLst>
              </a:tr>
              <a:tr h="3752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107466"/>
                  </a:ext>
                </a:extLst>
              </a:tr>
              <a:tr h="1608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23.941.996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28.994.784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5.052.788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33.200.123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670320"/>
                  </a:ext>
                </a:extLst>
              </a:tr>
              <a:tr h="122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4.502.885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4.636.387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133.502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3.868.455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038947"/>
                  </a:ext>
                </a:extLst>
              </a:tr>
              <a:tr h="122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509.036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673.849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164.813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411.014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3153310"/>
                  </a:ext>
                </a:extLst>
              </a:tr>
              <a:tr h="122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110.570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110.570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110.570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311897"/>
                  </a:ext>
                </a:extLst>
              </a:tr>
              <a:tr h="122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110.570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110.570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110.570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977774"/>
                  </a:ext>
                </a:extLst>
              </a:tr>
              <a:tr h="122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269.349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595493"/>
                  </a:ext>
                </a:extLst>
              </a:tr>
              <a:tr h="122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269.349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835547"/>
                  </a:ext>
                </a:extLst>
              </a:tr>
              <a:tr h="122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Puesta en Valor del Territorio Fiscal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48.246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48.246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24.031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550197"/>
                  </a:ext>
                </a:extLst>
              </a:tr>
              <a:tr h="122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Recuperación y Fortalecimiento de Rutas Patrimoniales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82.414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39.423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6458887"/>
                  </a:ext>
                </a:extLst>
              </a:tr>
              <a:tr h="122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Gestión Territorial Regional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300.845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300.845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205.895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621649"/>
                  </a:ext>
                </a:extLst>
              </a:tr>
              <a:tr h="122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5.118.711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9.017.193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3.898.482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7.506.206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635763"/>
                  </a:ext>
                </a:extLst>
              </a:tr>
              <a:tr h="122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5.118.711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9.017.193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3.898.482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7.506.206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931901"/>
                  </a:ext>
                </a:extLst>
              </a:tr>
              <a:tr h="122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396.314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396.314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396.313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536101"/>
                  </a:ext>
                </a:extLst>
              </a:tr>
              <a:tr h="122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396.314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396.314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396.313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32423"/>
                  </a:ext>
                </a:extLst>
              </a:tr>
              <a:tr h="122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3802"/>
                  </a:ext>
                </a:extLst>
              </a:tr>
              <a:tr h="122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64837"/>
                  </a:ext>
                </a:extLst>
              </a:tr>
              <a:tr h="122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009159"/>
                  </a:ext>
                </a:extLst>
              </a:tr>
              <a:tr h="122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250259"/>
                  </a:ext>
                </a:extLst>
              </a:tr>
              <a:tr h="122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179.148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197679"/>
                  </a:ext>
                </a:extLst>
              </a:tr>
              <a:tr h="122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Ventas a Plazo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179.148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47635"/>
                  </a:ext>
                </a:extLst>
              </a:tr>
              <a:tr h="122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20.196.137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343150"/>
                  </a:ext>
                </a:extLst>
              </a:tr>
              <a:tr h="122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20.196.137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774186"/>
                  </a:ext>
                </a:extLst>
              </a:tr>
              <a:tr h="122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Tarapacá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699.751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699.751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759.290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01690"/>
                  </a:ext>
                </a:extLst>
              </a:tr>
              <a:tr h="122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Antofagasta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9.178.018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9.178.018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12.834.544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014007"/>
                  </a:ext>
                </a:extLst>
              </a:tr>
              <a:tr h="122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Atacama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1.110.578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1.110.578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2.921.497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481682"/>
                  </a:ext>
                </a:extLst>
              </a:tr>
              <a:tr h="122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Coquimbo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196.174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196.174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220.439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1412861"/>
                  </a:ext>
                </a:extLst>
              </a:tr>
              <a:tr h="122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Valparaíso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483.019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483.019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463.655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202550"/>
                  </a:ext>
                </a:extLst>
              </a:tr>
              <a:tr h="122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Libertador General B. O’Higgins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76.168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76.168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63.753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3593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3933</TotalTime>
  <Words>2071</Words>
  <Application>Microsoft Office PowerPoint</Application>
  <PresentationFormat>Presentación en pantalla (4:3)</PresentationFormat>
  <Paragraphs>1116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Calibri</vt:lpstr>
      <vt:lpstr>Times New Roman</vt:lpstr>
      <vt:lpstr>Verdana</vt:lpstr>
      <vt:lpstr>Tema de Office</vt:lpstr>
      <vt:lpstr>EJECUCIÓN ACUMULADA DE GASTOS PRESUPUESTARIOS AL MES DE OCTUBRE DE 2021 PARTIDA 14:  MINISTERIO DE BIENES NACIONALES</vt:lpstr>
      <vt:lpstr>Presentación de PowerPoint</vt:lpstr>
      <vt:lpstr>Presentación de PowerPoint</vt:lpstr>
      <vt:lpstr>Presentación de PowerPoint</vt:lpstr>
      <vt:lpstr>EJECUCIÓN ACUMULADA DE GASTOS A OCTUBRE DE 2021  PARTIDA 14 MINISTERIO DE BIENES NACIONALES</vt:lpstr>
      <vt:lpstr>EJECUCIÓN ACUMULADA DE GASTOS A OCTUBRE DE 2021  PARTIDA 14 RESUMEN POR CAPÍTULOS</vt:lpstr>
      <vt:lpstr>EJECUCIÓN ACUMULADA DE GASTOS A OCTUBRE DE 2021  PARTIDA 14. CAPÍTULO 01. PROGRAMA 01: SUBSECRETARÍA DE BIENES NACIONALES </vt:lpstr>
      <vt:lpstr>EJECUCIÓN ACUMULADA DE GASTOS A OCTUBRE DE 2021  PARTIDA 14. CAPÍTULO 01. PROGRAMA 03: REGULARIZACIÓN DE LA PROPIEDAD RAÍZ</vt:lpstr>
      <vt:lpstr>EJECUCIÓN ACUMULADA DE GASTOS A OCTUBRE DE 2021  PARTIDA 14. CAPÍTULO 01. PROGRAMA 04: ADMINISTRACIÓN DE BIENES</vt:lpstr>
      <vt:lpstr>EJECUCIÓN ACUMULADA DE GASTOS A OCTUBRE DE 2021  PARTIDA 14. CAPÍTULO 01. PROGRAMA 04: ADMINISTRACIÓN DE BIENES</vt:lpstr>
      <vt:lpstr>EJECUCIÓN ACUMULADA DE GASTOS A OCTUBRE DE 2021  PARTIDA 14. CAPÍTULO 01. PROGRAMA 05: CATASTRO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277</cp:revision>
  <cp:lastPrinted>2019-10-14T13:03:08Z</cp:lastPrinted>
  <dcterms:created xsi:type="dcterms:W3CDTF">2016-06-23T13:38:47Z</dcterms:created>
  <dcterms:modified xsi:type="dcterms:W3CDTF">2021-12-29T12:10:13Z</dcterms:modified>
</cp:coreProperties>
</file>