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3.xml" ContentType="application/vnd.openxmlformats-officedocument.themeOverr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36"/>
  </p:notesMasterIdLst>
  <p:handoutMasterIdLst>
    <p:handoutMasterId r:id="rId37"/>
  </p:handoutMasterIdLst>
  <p:sldIdLst>
    <p:sldId id="256" r:id="rId3"/>
    <p:sldId id="309" r:id="rId4"/>
    <p:sldId id="304" r:id="rId5"/>
    <p:sldId id="312" r:id="rId6"/>
    <p:sldId id="264" r:id="rId7"/>
    <p:sldId id="263" r:id="rId8"/>
    <p:sldId id="302" r:id="rId9"/>
    <p:sldId id="316" r:id="rId10"/>
    <p:sldId id="317" r:id="rId11"/>
    <p:sldId id="299" r:id="rId12"/>
    <p:sldId id="318" r:id="rId13"/>
    <p:sldId id="320" r:id="rId14"/>
    <p:sldId id="333" r:id="rId15"/>
    <p:sldId id="321" r:id="rId16"/>
    <p:sldId id="339" r:id="rId17"/>
    <p:sldId id="322" r:id="rId18"/>
    <p:sldId id="323" r:id="rId19"/>
    <p:sldId id="324" r:id="rId20"/>
    <p:sldId id="325" r:id="rId21"/>
    <p:sldId id="326" r:id="rId22"/>
    <p:sldId id="319" r:id="rId23"/>
    <p:sldId id="332" r:id="rId24"/>
    <p:sldId id="338" r:id="rId25"/>
    <p:sldId id="334" r:id="rId26"/>
    <p:sldId id="331" r:id="rId27"/>
    <p:sldId id="330" r:id="rId28"/>
    <p:sldId id="329" r:id="rId29"/>
    <p:sldId id="328" r:id="rId30"/>
    <p:sldId id="336" r:id="rId31"/>
    <p:sldId id="335" r:id="rId32"/>
    <p:sldId id="337" r:id="rId33"/>
    <p:sldId id="327" r:id="rId34"/>
    <p:sldId id="340" r:id="rId35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49" userDrawn="1">
          <p15:clr>
            <a:srgbClr val="A4A3A4"/>
          </p15:clr>
        </p15:guide>
        <p15:guide id="2" pos="2229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494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viewProps" Target="view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handoutMaster" Target="handoutMasters/handoutMaster1.xml"/><Relationship Id="rId40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oleObject" Target="../embeddings/oleObject1.bin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oleObject" Target="../embeddings/oleObject2.bin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400" b="1" i="0" baseline="0">
                <a:effectLst/>
              </a:rPr>
              <a:t>Distribución Presupuesto Inicial por Subtítulos de Gasto</a:t>
            </a:r>
            <a:endParaRPr lang="es-CL" sz="1100">
              <a:effectLst/>
            </a:endParaRPr>
          </a:p>
        </c:rich>
      </c:tx>
      <c:layout>
        <c:manualLayout>
          <c:xMode val="edge"/>
          <c:yMode val="edge"/>
          <c:x val="0.23914691198633331"/>
          <c:y val="0.1967283322057218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3.0046341068299075E-2"/>
          <c:y val="0.29189577681038587"/>
          <c:w val="0.96527777777777779"/>
          <c:h val="0.43046478565179352"/>
        </c:manualLayout>
      </c:layout>
      <c:pie3DChart>
        <c:varyColors val="1"/>
        <c:ser>
          <c:idx val="0"/>
          <c:order val="0"/>
          <c:tx>
            <c:strRef>
              <c:f>'Partida 13'!$D$63</c:f>
              <c:strCache>
                <c:ptCount val="1"/>
                <c:pt idx="0">
                  <c:v>Presupuesto Inicial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1D09-4530-AB48-01B861B6F480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1D09-4530-AB48-01B861B6F480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1D09-4530-AB48-01B861B6F480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1D09-4530-AB48-01B861B6F480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1D09-4530-AB48-01B861B6F480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1D09-4530-AB48-01B861B6F480}"/>
              </c:ext>
            </c:extLst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'Partida 13'!$C$64:$C$69</c:f>
              <c:strCache>
                <c:ptCount val="6"/>
                <c:pt idx="0">
                  <c:v>GASTOS EN PERSONAL                                                              </c:v>
                </c:pt>
                <c:pt idx="1">
                  <c:v>BIENES Y SERVICIOS DE CONSUMO                                                   </c:v>
                </c:pt>
                <c:pt idx="2">
                  <c:v>TRANSFERENCIAS CORRIENTES                                                       </c:v>
                </c:pt>
                <c:pt idx="3">
                  <c:v>INICIATIVAS DE INVERSIÓN                                                        </c:v>
                </c:pt>
                <c:pt idx="4">
                  <c:v>PRÉSTAMOS                                                                       </c:v>
                </c:pt>
                <c:pt idx="5">
                  <c:v>OTROS</c:v>
                </c:pt>
              </c:strCache>
            </c:strRef>
          </c:cat>
          <c:val>
            <c:numRef>
              <c:f>'Partida 13'!$D$64:$D$69</c:f>
              <c:numCache>
                <c:formatCode>#,##0</c:formatCode>
                <c:ptCount val="6"/>
                <c:pt idx="0">
                  <c:v>215709768</c:v>
                </c:pt>
                <c:pt idx="1">
                  <c:v>58173813</c:v>
                </c:pt>
                <c:pt idx="2">
                  <c:v>161586436</c:v>
                </c:pt>
                <c:pt idx="3">
                  <c:v>3353507</c:v>
                </c:pt>
                <c:pt idx="4">
                  <c:v>89861262</c:v>
                </c:pt>
                <c:pt idx="5">
                  <c:v>227694320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C-1D09-4530-AB48-01B861B6F480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</c:legendEntry>
      <c:layout>
        <c:manualLayout>
          <c:xMode val="edge"/>
          <c:yMode val="edge"/>
          <c:x val="3.3316599848015167E-2"/>
          <c:y val="0.77203227474537617"/>
          <c:w val="0.91113277894230449"/>
          <c:h val="0.1935844603752782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  <c:extLst xmlns:c16r2="http://schemas.microsoft.com/office/drawing/2015/06/chart"/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100"/>
              <a:t>% Ejecución Acumulada  2019 - 2020 - 2021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plotArea>
      <c:layout>
        <c:manualLayout>
          <c:layoutTarget val="inner"/>
          <c:xMode val="edge"/>
          <c:yMode val="edge"/>
          <c:x val="8.6748105084995211E-2"/>
          <c:y val="0.102204834024336"/>
          <c:w val="0.89040661973328106"/>
          <c:h val="0.6495701601476539"/>
        </c:manualLayout>
      </c:layout>
      <c:lineChart>
        <c:grouping val="standard"/>
        <c:varyColors val="0"/>
        <c:ser>
          <c:idx val="2"/>
          <c:order val="0"/>
          <c:tx>
            <c:strRef>
              <c:f>'[13.xlsx]Partida 13'!$C$22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'[13.xlsx]Partida 13'!$D$21:$O$21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'[13.xlsx]Partida 13'!$D$22:$O$22</c:f>
              <c:numCache>
                <c:formatCode>0.0%</c:formatCode>
                <c:ptCount val="12"/>
                <c:pt idx="0">
                  <c:v>4.9359708464816389E-2</c:v>
                </c:pt>
                <c:pt idx="1">
                  <c:v>0.11650833832651834</c:v>
                </c:pt>
                <c:pt idx="2">
                  <c:v>0.21789340508221777</c:v>
                </c:pt>
                <c:pt idx="3">
                  <c:v>0.31546752389159288</c:v>
                </c:pt>
                <c:pt idx="4">
                  <c:v>0.40454346833866656</c:v>
                </c:pt>
                <c:pt idx="5">
                  <c:v>0.49669152472025307</c:v>
                </c:pt>
                <c:pt idx="6">
                  <c:v>0.58289365358605905</c:v>
                </c:pt>
                <c:pt idx="7">
                  <c:v>0.65143906015164132</c:v>
                </c:pt>
                <c:pt idx="8">
                  <c:v>0.72746791638458541</c:v>
                </c:pt>
                <c:pt idx="9">
                  <c:v>0.80015751785603972</c:v>
                </c:pt>
                <c:pt idx="10">
                  <c:v>0.87854044155065913</c:v>
                </c:pt>
                <c:pt idx="11">
                  <c:v>0.99251656983233771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3889-4252-8C0E-9712464EE9B3}"/>
            </c:ext>
          </c:extLst>
        </c:ser>
        <c:ser>
          <c:idx val="0"/>
          <c:order val="1"/>
          <c:tx>
            <c:strRef>
              <c:f>'[13.xlsx]Partida 13'!$C$23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'[13.xlsx]Partida 13'!$D$21:$O$21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'[13.xlsx]Partida 13'!$D$23:$O$23</c:f>
              <c:numCache>
                <c:formatCode>0.0%</c:formatCode>
                <c:ptCount val="12"/>
                <c:pt idx="0">
                  <c:v>4.5506122343900321E-2</c:v>
                </c:pt>
                <c:pt idx="1">
                  <c:v>0.11491136199166692</c:v>
                </c:pt>
                <c:pt idx="2">
                  <c:v>0.22005666775595142</c:v>
                </c:pt>
                <c:pt idx="3">
                  <c:v>0.32516004515734992</c:v>
                </c:pt>
                <c:pt idx="4">
                  <c:v>0.4024433856505516</c:v>
                </c:pt>
                <c:pt idx="5">
                  <c:v>0.48371334766331031</c:v>
                </c:pt>
                <c:pt idx="6">
                  <c:v>0.55356643521811599</c:v>
                </c:pt>
                <c:pt idx="7">
                  <c:v>0.62954488697371802</c:v>
                </c:pt>
                <c:pt idx="8">
                  <c:v>0.70370226586664442</c:v>
                </c:pt>
                <c:pt idx="9">
                  <c:v>0.76028429464728409</c:v>
                </c:pt>
                <c:pt idx="10">
                  <c:v>0.86080419746733439</c:v>
                </c:pt>
                <c:pt idx="11">
                  <c:v>0.98924947501608862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9067-43BE-8736-C10010240EFC}"/>
            </c:ext>
          </c:extLst>
        </c:ser>
        <c:ser>
          <c:idx val="1"/>
          <c:order val="2"/>
          <c:tx>
            <c:strRef>
              <c:f>'[13.xlsx]Partida 13'!$C$24</c:f>
              <c:strCache>
                <c:ptCount val="1"/>
                <c:pt idx="0">
                  <c:v>% Ejecución Ppto. Vigente 2021</c:v>
                </c:pt>
              </c:strCache>
            </c:strRef>
          </c:tx>
          <c:spPr>
            <a:ln w="34925" cap="rnd">
              <a:solidFill>
                <a:schemeClr val="accent2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dPt>
            <c:idx val="0"/>
            <c:marker>
              <c:symbol val="circle"/>
              <c:size val="6"/>
              <c:spPr>
                <a:gradFill rotWithShape="1">
                  <a:gsLst>
                    <a:gs pos="0">
                      <a:schemeClr val="accent2">
                        <a:shade val="51000"/>
                        <a:satMod val="130000"/>
                      </a:schemeClr>
                    </a:gs>
                    <a:gs pos="80000">
                      <a:schemeClr val="accent2">
                        <a:shade val="93000"/>
                        <a:satMod val="130000"/>
                      </a:schemeClr>
                    </a:gs>
                    <a:gs pos="100000">
                      <a:schemeClr val="accent2">
                        <a:shade val="94000"/>
                        <a:satMod val="135000"/>
                      </a:schemeClr>
                    </a:gs>
                  </a:gsLst>
                  <a:lin ang="16200000" scaled="0"/>
                </a:gradFill>
                <a:ln w="9525">
                  <a:solidFill>
                    <a:schemeClr val="accent2"/>
                  </a:solidFill>
                  <a:round/>
                </a:ln>
                <a:effectLst>
                  <a:outerShdw blurRad="40000" dist="23000" dir="5400000" rotWithShape="0">
                    <a:srgbClr val="000000">
                      <a:alpha val="35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threePt" dir="t">
                    <a:rot lat="0" lon="0" rev="1200000"/>
                  </a:lightRig>
                </a:scene3d>
                <a:sp3d>
                  <a:bevelT w="63500" h="25400"/>
                </a:sp3d>
              </c:spPr>
            </c:marker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0-E863-4A77-B609-8D0C10467E5D}"/>
              </c:ext>
            </c:extLst>
          </c:dPt>
          <c:dLbls>
            <c:dLbl>
              <c:idx val="0"/>
              <c:layout>
                <c:manualLayout>
                  <c:x val="-4.2988364772160489E-2"/>
                  <c:y val="3.961889498724989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E863-4A77-B609-8D0C10467E5D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3.7383177570093497E-2"/>
                  <c:y val="4.199473908426117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BB49-49D1-8127-ABD1DD0ECC16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4.3613707165109032E-2"/>
                  <c:y val="5.949254703603654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BB49-49D1-8127-ABD1DD0ECC16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4.1536863966770511E-2"/>
                  <c:y val="5.249342385532647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BB49-49D1-8127-ABD1DD0ECC16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3.7383177570093455E-2"/>
                  <c:y val="6.299210862639170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BB49-49D1-8127-ABD1DD0ECC16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3.7383177570093531E-2"/>
                  <c:y val="5.249342385532640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7A56-4060-824F-7E4C5FAC4EC2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-4.7767393561786012E-2"/>
                  <c:y val="4.199473908426117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3F50-4E7A-9F6D-0AF1F3DB60D8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-4.9844236760124609E-2"/>
                  <c:y val="4.199473908426117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3F50-4E7A-9F6D-0AF1F3DB60D8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>
                <c:manualLayout>
                  <c:x val="-4.5690550363447636E-2"/>
                  <c:y val="4.199473908426117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3F50-4E7A-9F6D-0AF1F3DB60D8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9"/>
              <c:layout>
                <c:manualLayout>
                  <c:x val="-3.3229491173416559E-2"/>
                  <c:y val="3.149605431319585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3F50-4E7A-9F6D-0AF1F3DB60D8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'[13.xlsx]Partida 13'!$D$21:$O$21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'[13.xlsx]Partida 13'!$D$24:$M$24</c:f>
              <c:numCache>
                <c:formatCode>0.0%</c:formatCode>
                <c:ptCount val="10"/>
                <c:pt idx="0">
                  <c:v>4.0323206726136269E-2</c:v>
                </c:pt>
                <c:pt idx="1">
                  <c:v>0.12253255703017579</c:v>
                </c:pt>
                <c:pt idx="2">
                  <c:v>0.23156664016124215</c:v>
                </c:pt>
                <c:pt idx="3">
                  <c:v>0.31377029580049232</c:v>
                </c:pt>
                <c:pt idx="4">
                  <c:v>0.39320081703568532</c:v>
                </c:pt>
                <c:pt idx="5">
                  <c:v>0.4801514462924828</c:v>
                </c:pt>
                <c:pt idx="6">
                  <c:v>0.54355963032573573</c:v>
                </c:pt>
                <c:pt idx="7">
                  <c:v>0.61930708942650203</c:v>
                </c:pt>
                <c:pt idx="8">
                  <c:v>0.69709758674582767</c:v>
                </c:pt>
                <c:pt idx="9">
                  <c:v>0.76446787229983681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9067-43BE-8736-C10010240EF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10826728"/>
        <c:axId val="510825944"/>
      </c:lineChart>
      <c:catAx>
        <c:axId val="5108267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04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510825944"/>
        <c:crosses val="autoZero"/>
        <c:auto val="1"/>
        <c:lblAlgn val="ctr"/>
        <c:lblOffset val="100"/>
        <c:noMultiLvlLbl val="0"/>
      </c:catAx>
      <c:valAx>
        <c:axId val="510825944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510826728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1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100" b="1"/>
              <a:t>% Ejecución Mensual  2019 - 2020 - 2021</a:t>
            </a:r>
          </a:p>
        </c:rich>
      </c:tx>
      <c:layout>
        <c:manualLayout>
          <c:xMode val="edge"/>
          <c:yMode val="edge"/>
          <c:x val="0.32193750000000004"/>
          <c:y val="3.952644885285378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>
            <a:defRPr sz="11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plotArea>
      <c:layout/>
      <c:barChart>
        <c:barDir val="col"/>
        <c:grouping val="clustered"/>
        <c:varyColors val="0"/>
        <c:ser>
          <c:idx val="2"/>
          <c:order val="0"/>
          <c:tx>
            <c:strRef>
              <c:f>'[13.xlsx]Partida 13'!$C$29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'[13.xlsx]Partida 13'!$D$28:$O$28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'[13.xlsx]Partida 13'!$D$29:$O$29</c:f>
              <c:numCache>
                <c:formatCode>0.0%</c:formatCode>
                <c:ptCount val="12"/>
                <c:pt idx="0">
                  <c:v>4.9359708464816389E-2</c:v>
                </c:pt>
                <c:pt idx="1">
                  <c:v>6.7329647358866054E-2</c:v>
                </c:pt>
                <c:pt idx="2">
                  <c:v>0.10251717366272182</c:v>
                </c:pt>
                <c:pt idx="3">
                  <c:v>9.7574118809375138E-2</c:v>
                </c:pt>
                <c:pt idx="4">
                  <c:v>9.0266690873798711E-2</c:v>
                </c:pt>
                <c:pt idx="5">
                  <c:v>0.10233769051308687</c:v>
                </c:pt>
                <c:pt idx="6">
                  <c:v>8.8205315442897017E-2</c:v>
                </c:pt>
                <c:pt idx="7">
                  <c:v>7.7931350926418189E-2</c:v>
                </c:pt>
                <c:pt idx="8">
                  <c:v>8.1320379961063893E-2</c:v>
                </c:pt>
                <c:pt idx="9">
                  <c:v>7.2689601471454354E-2</c:v>
                </c:pt>
                <c:pt idx="10">
                  <c:v>8.4962428527516926E-2</c:v>
                </c:pt>
                <c:pt idx="11">
                  <c:v>0.12613003861161651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AF98-42BF-929C-94565FD56B46}"/>
            </c:ext>
          </c:extLst>
        </c:ser>
        <c:ser>
          <c:idx val="0"/>
          <c:order val="1"/>
          <c:tx>
            <c:strRef>
              <c:f>'[13.xlsx]Partida 13'!$C$30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'[13.xlsx]Partida 13'!$D$28:$O$28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'[13.xlsx]Partida 13'!$D$30:$O$30</c:f>
              <c:numCache>
                <c:formatCode>0.0%</c:formatCode>
                <c:ptCount val="12"/>
                <c:pt idx="0">
                  <c:v>4.5506122343900321E-2</c:v>
                </c:pt>
                <c:pt idx="1">
                  <c:v>6.9996170565702842E-2</c:v>
                </c:pt>
                <c:pt idx="2">
                  <c:v>0.10933352309056353</c:v>
                </c:pt>
                <c:pt idx="3">
                  <c:v>0.10294127414896519</c:v>
                </c:pt>
                <c:pt idx="4">
                  <c:v>7.8181445740577796E-2</c:v>
                </c:pt>
                <c:pt idx="5">
                  <c:v>7.5612878517171384E-2</c:v>
                </c:pt>
                <c:pt idx="6">
                  <c:v>6.9853087554805723E-2</c:v>
                </c:pt>
                <c:pt idx="7">
                  <c:v>7.5978451755602014E-2</c:v>
                </c:pt>
                <c:pt idx="8">
                  <c:v>8.0201152044641566E-2</c:v>
                </c:pt>
                <c:pt idx="9">
                  <c:v>8.5282485670520256E-2</c:v>
                </c:pt>
                <c:pt idx="10">
                  <c:v>0.10051990282005026</c:v>
                </c:pt>
                <c:pt idx="11">
                  <c:v>0.14237714611781987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6444-47F2-83BA-39194F3BF6A4}"/>
            </c:ext>
          </c:extLst>
        </c:ser>
        <c:ser>
          <c:idx val="1"/>
          <c:order val="2"/>
          <c:tx>
            <c:strRef>
              <c:f>'[13.xlsx]Partida 13'!$C$31</c:f>
              <c:strCache>
                <c:ptCount val="1"/>
                <c:pt idx="0">
                  <c:v>% Ejecución Ppto. Vigente 2021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2"/>
              <c:layout>
                <c:manualLayout>
                  <c:x val="0"/>
                  <c:y val="1.7953316288520819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AF0B-425B-9363-CA34B5658235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'[13.xlsx]Partida 13'!$D$28:$O$28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'[13.xlsx]Partida 13'!$D$31:$M$31</c:f>
              <c:numCache>
                <c:formatCode>0.0%</c:formatCode>
                <c:ptCount val="10"/>
                <c:pt idx="0">
                  <c:v>4.0323206726136269E-2</c:v>
                </c:pt>
                <c:pt idx="1">
                  <c:v>8.3396072917030939E-2</c:v>
                </c:pt>
                <c:pt idx="2">
                  <c:v>0.10968023647318037</c:v>
                </c:pt>
                <c:pt idx="3">
                  <c:v>8.7316231044955644E-2</c:v>
                </c:pt>
                <c:pt idx="4">
                  <c:v>8.8602623010525086E-2</c:v>
                </c:pt>
                <c:pt idx="5">
                  <c:v>8.8656778103983966E-2</c:v>
                </c:pt>
                <c:pt idx="6">
                  <c:v>6.3408184033252879E-2</c:v>
                </c:pt>
                <c:pt idx="7">
                  <c:v>7.600283899122981E-2</c:v>
                </c:pt>
                <c:pt idx="8">
                  <c:v>8.8866952934804747E-2</c:v>
                </c:pt>
                <c:pt idx="9">
                  <c:v>6.9698470761033152E-2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6444-47F2-83BA-39194F3BF6A4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510900816"/>
        <c:axId val="510894152"/>
      </c:barChart>
      <c:catAx>
        <c:axId val="5109008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16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510894152"/>
        <c:crosses val="autoZero"/>
        <c:auto val="1"/>
        <c:lblAlgn val="ctr"/>
        <c:lblOffset val="100"/>
        <c:noMultiLvlLbl val="0"/>
      </c:catAx>
      <c:valAx>
        <c:axId val="510894152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510900816"/>
        <c:crosses val="autoZero"/>
        <c:crossBetween val="between"/>
        <c:majorUnit val="5.000000000000001E-2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34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6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11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09-01-2022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6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11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6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11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09-01-2022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46" tIns="46423" rIns="92846" bIns="46423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46" tIns="46423" rIns="92846" bIns="46423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6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11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3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879962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15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470054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439061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17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5984248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18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3602043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19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8111697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20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0095148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21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7321197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22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3593867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23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0041433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24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663133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25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6937521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9360638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27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05131240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28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13247069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29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9536229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30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58861518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31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0767699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32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47424846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33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113420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8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191549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9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191549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10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3778991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11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4758773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12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402406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13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5951754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14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73036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09-01-2022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09-01-2022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09-01-2022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09-01-2022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09-01-2022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09-01-2022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09-01-2022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09-01-2022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09-01-2022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09-01-2022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09-01-2022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09-01-2022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09-01-2022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09-01-2022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09-01-2022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09-01-2022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09-01-2022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09-01-2022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09-01-2022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09-01-2022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09-01-2022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09-01-2022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09-01-2022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5" name="Cuadro de texto 2"/>
          <p:cNvSpPr txBox="1">
            <a:spLocks noChangeArrowheads="1"/>
          </p:cNvSpPr>
          <p:nvPr userDrawn="1"/>
        </p:nvSpPr>
        <p:spPr bwMode="auto">
          <a:xfrm>
            <a:off x="742950" y="457199"/>
            <a:ext cx="1562100" cy="105727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2600" b="0" i="0" u="sng" strike="noStrike" cap="none" normalizeH="0" baseline="0" dirty="0" smtClean="0">
                <a:ln>
                  <a:noFill/>
                </a:ln>
                <a:solidFill>
                  <a:srgbClr val="2F5496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OPS</a:t>
            </a:r>
            <a:endParaRPr kumimoji="0" lang="es-CL" altLang="es-CL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800" b="1" i="0" u="none" strike="noStrike" cap="none" normalizeH="0" baseline="0" dirty="0" smtClean="0">
                <a:ln>
                  <a:noFill/>
                </a:ln>
                <a:solidFill>
                  <a:srgbClr val="2F549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Oficina de Información, Análisis y Asesoría Presupuestaria </a:t>
            </a:r>
            <a:endParaRPr kumimoji="0" lang="es-CL" altLang="es-CL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800" b="1" i="0" u="none" strike="noStrike" cap="none" normalizeH="0" baseline="0" dirty="0" smtClean="0">
                <a:ln>
                  <a:noFill/>
                </a:ln>
                <a:solidFill>
                  <a:srgbClr val="2F549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Senado de Chile</a:t>
            </a:r>
            <a:endParaRPr kumimoji="0" lang="es-CL" altLang="es-CL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8" name="Imagen 6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6256" y="457199"/>
            <a:ext cx="1095375" cy="704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09-01-2022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7" name="Imagen 6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72312" y="457199"/>
            <a:ext cx="1095375" cy="704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Cuadro de texto 2"/>
          <p:cNvSpPr txBox="1">
            <a:spLocks noChangeArrowheads="1"/>
          </p:cNvSpPr>
          <p:nvPr userDrawn="1"/>
        </p:nvSpPr>
        <p:spPr bwMode="auto">
          <a:xfrm>
            <a:off x="742950" y="457199"/>
            <a:ext cx="1562100" cy="105727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2600" b="0" i="0" u="sng" strike="noStrike" cap="none" normalizeH="0" baseline="0" dirty="0" smtClean="0">
                <a:ln>
                  <a:noFill/>
                </a:ln>
                <a:solidFill>
                  <a:srgbClr val="2F5496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OPS</a:t>
            </a:r>
            <a:endParaRPr kumimoji="0" lang="es-CL" altLang="es-CL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800" b="1" i="0" u="none" strike="noStrike" cap="none" normalizeH="0" baseline="0" dirty="0" smtClean="0">
                <a:ln>
                  <a:noFill/>
                </a:ln>
                <a:solidFill>
                  <a:srgbClr val="2F549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Oficina de Información, Análisis y Asesoría Presupuestaria </a:t>
            </a:r>
            <a:endParaRPr kumimoji="0" lang="es-CL" altLang="es-CL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800" b="1" i="0" u="none" strike="noStrike" cap="none" normalizeH="0" baseline="0" dirty="0" smtClean="0">
                <a:ln>
                  <a:noFill/>
                </a:ln>
                <a:solidFill>
                  <a:srgbClr val="2F549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Senado de Chile</a:t>
            </a:r>
            <a:endParaRPr kumimoji="0" lang="es-CL" altLang="es-CL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3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3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3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latin typeface="+mn-lt"/>
              </a:rPr>
              <a:t>EJECUCIÓN PRESUPUESTARIA DE GASTOS ACUMULADA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AL MES DE </a:t>
            </a:r>
            <a:r>
              <a:rPr lang="es-CL" sz="2000" b="1" dirty="0" smtClean="0">
                <a:latin typeface="+mn-lt"/>
              </a:rPr>
              <a:t>OCTUBRE </a:t>
            </a:r>
            <a:r>
              <a:rPr lang="es-CL" sz="2000" b="1" dirty="0">
                <a:latin typeface="+mn-lt"/>
              </a:rPr>
              <a:t>DE 2021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PARTIDA 13: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MINISTERIO DE AGRICULTURA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 </a:t>
            </a:r>
            <a:r>
              <a:rPr lang="es-CL" sz="1200" dirty="0" smtClean="0"/>
              <a:t>noviembre </a:t>
            </a:r>
            <a:r>
              <a:rPr lang="es-CL" sz="1200" dirty="0"/>
              <a:t>2021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8474" y="6429001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22470" y="1976355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476003" y="1281890"/>
            <a:ext cx="8210797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OCTUBRE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CAPÍTULO 02. PROGRAMA 01: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OFICINA DE ESTUDIOS Y POLÍTICAS AGRARIAS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4628295"/>
              </p:ext>
            </p:extLst>
          </p:nvPr>
        </p:nvGraphicFramePr>
        <p:xfrm>
          <a:off x="476006" y="2348882"/>
          <a:ext cx="8210794" cy="3934808"/>
        </p:xfrm>
        <a:graphic>
          <a:graphicData uri="http://schemas.openxmlformats.org/drawingml/2006/table">
            <a:tbl>
              <a:tblPr/>
              <a:tblGrid>
                <a:gridCol w="822614"/>
                <a:gridCol w="303876"/>
                <a:gridCol w="303876"/>
                <a:gridCol w="2753303"/>
                <a:gridCol w="822614"/>
                <a:gridCol w="822614"/>
                <a:gridCol w="822614"/>
                <a:gridCol w="822614"/>
                <a:gridCol w="736669"/>
              </a:tblGrid>
              <a:tr h="209501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07823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74969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17.822.574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18.019.129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196.555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16.633.605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92,3%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95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4.109.595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4.114.527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4.932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3.407.294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82,8%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95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749.839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727.344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-22.495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410.377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56,4%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95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51.162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51.152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51.162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95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51.162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51.152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51.162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95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12.830.746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12.830.746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12.515.900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97,5%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95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619.497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619.497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412.998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66,7%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95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 de Información de Recursos Naturales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619.497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619.497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412.998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66,7%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95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12.211.249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12.211.249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12.102.902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99,1%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95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INE - Estadísticas Continuas Intercensales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537.776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537.776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436.308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81,1%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95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INE - VIII Censo Agropecuario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11.604.678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11.604.678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11.604.678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95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INE - Estudio Indicadores de Calidad de Vida Rural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68.795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68.795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61.916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95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132.374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132.374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85.897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95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132.374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132.374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85.897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95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162.976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162.966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162.975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95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162.976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162.966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162.975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95286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77188" y="6638179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z="1000" smtClean="0"/>
              <a:t>11</a:t>
            </a:fld>
            <a:endParaRPr lang="es-CL" sz="100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66874" y="1876884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                                                                                                                                                   …..1 de 2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97766" y="1275510"/>
            <a:ext cx="815593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OCTUBRE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CAPÍTULO 03. PROGRAMA 01: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INSTITUTO DE DESARROLLO AGROPECUARIO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4822113"/>
              </p:ext>
            </p:extLst>
          </p:nvPr>
        </p:nvGraphicFramePr>
        <p:xfrm>
          <a:off x="497767" y="2160065"/>
          <a:ext cx="8155928" cy="4478121"/>
        </p:xfrm>
        <a:graphic>
          <a:graphicData uri="http://schemas.openxmlformats.org/drawingml/2006/table">
            <a:tbl>
              <a:tblPr/>
              <a:tblGrid>
                <a:gridCol w="817117"/>
                <a:gridCol w="301846"/>
                <a:gridCol w="301846"/>
                <a:gridCol w="2734905"/>
                <a:gridCol w="817117"/>
                <a:gridCol w="817117"/>
                <a:gridCol w="817117"/>
                <a:gridCol w="817117"/>
                <a:gridCol w="731746"/>
              </a:tblGrid>
              <a:tr h="129332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7854" marR="7854" marT="78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854" marR="7854" marT="78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854" marR="7854" marT="78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96080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7854" marR="7854" marT="78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7854" marR="7854" marT="78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854" marR="7854" marT="78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854" marR="7854" marT="78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854" marR="7854" marT="78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69748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54" marR="7854" marT="78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54" marR="7854" marT="78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54" marR="7854" marT="78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854" marR="7854" marT="78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308.383.838 </a:t>
                      </a:r>
                    </a:p>
                  </a:txBody>
                  <a:tcPr marL="7854" marR="7854" marT="78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304.053.342 </a:t>
                      </a:r>
                    </a:p>
                  </a:txBody>
                  <a:tcPr marL="7854" marR="7854" marT="78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-4.330.496 </a:t>
                      </a:r>
                    </a:p>
                  </a:txBody>
                  <a:tcPr marL="7854" marR="7854" marT="78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254.620.206 </a:t>
                      </a:r>
                    </a:p>
                  </a:txBody>
                  <a:tcPr marL="7854" marR="7854" marT="78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83,7%</a:t>
                      </a:r>
                    </a:p>
                  </a:txBody>
                  <a:tcPr marL="7854" marR="7854" marT="78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93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854" marR="7854" marT="78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54" marR="7854" marT="78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54" marR="7854" marT="78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854" marR="7854" marT="78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43.098.921 </a:t>
                      </a:r>
                    </a:p>
                  </a:txBody>
                  <a:tcPr marL="7854" marR="7854" marT="78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43.281.938 </a:t>
                      </a:r>
                    </a:p>
                  </a:txBody>
                  <a:tcPr marL="7854" marR="7854" marT="78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183.017 </a:t>
                      </a:r>
                    </a:p>
                  </a:txBody>
                  <a:tcPr marL="7854" marR="7854" marT="78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36.414.440</a:t>
                      </a:r>
                    </a:p>
                  </a:txBody>
                  <a:tcPr marL="7854" marR="7854" marT="78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84,1%</a:t>
                      </a:r>
                    </a:p>
                  </a:txBody>
                  <a:tcPr marL="7854" marR="7854" marT="78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93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854" marR="7854" marT="78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54" marR="7854" marT="78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54" marR="7854" marT="78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854" marR="7854" marT="78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6.408.868 </a:t>
                      </a:r>
                    </a:p>
                  </a:txBody>
                  <a:tcPr marL="7854" marR="7854" marT="78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6.659.605 </a:t>
                      </a:r>
                    </a:p>
                  </a:txBody>
                  <a:tcPr marL="7854" marR="7854" marT="78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250.737 </a:t>
                      </a:r>
                    </a:p>
                  </a:txBody>
                  <a:tcPr marL="7854" marR="7854" marT="78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5.174.808</a:t>
                      </a:r>
                    </a:p>
                  </a:txBody>
                  <a:tcPr marL="7854" marR="7854" marT="78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77,7%</a:t>
                      </a:r>
                    </a:p>
                  </a:txBody>
                  <a:tcPr marL="7854" marR="7854" marT="78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93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854" marR="7854" marT="78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54" marR="7854" marT="78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54" marR="7854" marT="78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854" marR="7854" marT="78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854" marR="7854" marT="78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854" marR="7854" marT="78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54" marR="7854" marT="78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1.322.259</a:t>
                      </a:r>
                    </a:p>
                  </a:txBody>
                  <a:tcPr marL="7854" marR="7854" marT="78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13222590,0%</a:t>
                      </a:r>
                    </a:p>
                  </a:txBody>
                  <a:tcPr marL="7854" marR="7854" marT="78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93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54" marR="7854" marT="78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854" marR="7854" marT="78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54" marR="7854" marT="78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7854" marR="7854" marT="78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854" marR="7854" marT="78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854" marR="7854" marT="78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54" marR="7854" marT="78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1.322.259</a:t>
                      </a:r>
                    </a:p>
                  </a:txBody>
                  <a:tcPr marL="7854" marR="7854" marT="78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13222590,0%</a:t>
                      </a:r>
                    </a:p>
                  </a:txBody>
                  <a:tcPr marL="7854" marR="7854" marT="78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93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854" marR="7854" marT="78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54" marR="7854" marT="78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54" marR="7854" marT="78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854" marR="7854" marT="78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84.078.104 </a:t>
                      </a:r>
                    </a:p>
                  </a:txBody>
                  <a:tcPr marL="7854" marR="7854" marT="78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83.735.650 </a:t>
                      </a:r>
                    </a:p>
                  </a:txBody>
                  <a:tcPr marL="7854" marR="7854" marT="78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-342.454 </a:t>
                      </a:r>
                    </a:p>
                  </a:txBody>
                  <a:tcPr marL="7854" marR="7854" marT="78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68.395.489</a:t>
                      </a:r>
                    </a:p>
                  </a:txBody>
                  <a:tcPr marL="7854" marR="7854" marT="78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81,7%</a:t>
                      </a:r>
                    </a:p>
                  </a:txBody>
                  <a:tcPr marL="7854" marR="7854" marT="78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93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54" marR="7854" marT="78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854" marR="7854" marT="78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54" marR="7854" marT="78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854" marR="7854" marT="78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84.074.658 </a:t>
                      </a:r>
                    </a:p>
                  </a:txBody>
                  <a:tcPr marL="7854" marR="7854" marT="78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83.732.204 </a:t>
                      </a:r>
                    </a:p>
                  </a:txBody>
                  <a:tcPr marL="7854" marR="7854" marT="78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-342.454 </a:t>
                      </a:r>
                    </a:p>
                  </a:txBody>
                  <a:tcPr marL="7854" marR="7854" marT="78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68.392.043</a:t>
                      </a:r>
                    </a:p>
                  </a:txBody>
                  <a:tcPr marL="7854" marR="7854" marT="78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81,7%</a:t>
                      </a:r>
                    </a:p>
                  </a:txBody>
                  <a:tcPr marL="7854" marR="7854" marT="78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93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54" marR="7854" marT="78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54" marR="7854" marT="78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386</a:t>
                      </a:r>
                    </a:p>
                  </a:txBody>
                  <a:tcPr marL="7854" marR="7854" marT="78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Apoyo a la Contratación del Seguro Agrícola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54" marR="7854" marT="78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984.717 </a:t>
                      </a:r>
                    </a:p>
                  </a:txBody>
                  <a:tcPr marL="7854" marR="7854" marT="78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984.717 </a:t>
                      </a:r>
                    </a:p>
                  </a:txBody>
                  <a:tcPr marL="7854" marR="7854" marT="78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54" marR="7854" marT="78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840.895</a:t>
                      </a:r>
                    </a:p>
                  </a:txBody>
                  <a:tcPr marL="7854" marR="7854" marT="78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85,4%</a:t>
                      </a:r>
                    </a:p>
                  </a:txBody>
                  <a:tcPr marL="7854" marR="7854" marT="78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93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54" marR="7854" marT="78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54" marR="7854" marT="78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389</a:t>
                      </a:r>
                    </a:p>
                  </a:txBody>
                  <a:tcPr marL="7854" marR="7854" marT="78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Sistema de Incentivos Ley N° 20.412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54" marR="7854" marT="78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21.353.972 </a:t>
                      </a:r>
                    </a:p>
                  </a:txBody>
                  <a:tcPr marL="7854" marR="7854" marT="78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21.011.518 </a:t>
                      </a:r>
                    </a:p>
                  </a:txBody>
                  <a:tcPr marL="7854" marR="7854" marT="78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-342.454 </a:t>
                      </a:r>
                    </a:p>
                  </a:txBody>
                  <a:tcPr marL="7854" marR="7854" marT="78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15.132.601</a:t>
                      </a:r>
                    </a:p>
                  </a:txBody>
                  <a:tcPr marL="7854" marR="7854" marT="78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72,0%</a:t>
                      </a:r>
                    </a:p>
                  </a:txBody>
                  <a:tcPr marL="7854" marR="7854" marT="78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93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54" marR="7854" marT="78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54" marR="7854" marT="78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404</a:t>
                      </a:r>
                    </a:p>
                  </a:txBody>
                  <a:tcPr marL="7854" marR="7854" marT="78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Emergencias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54" marR="7854" marT="78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1.662.978 </a:t>
                      </a:r>
                    </a:p>
                  </a:txBody>
                  <a:tcPr marL="7854" marR="7854" marT="78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1.662.978 </a:t>
                      </a:r>
                    </a:p>
                  </a:txBody>
                  <a:tcPr marL="7854" marR="7854" marT="78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54" marR="7854" marT="78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3.158.990</a:t>
                      </a:r>
                    </a:p>
                  </a:txBody>
                  <a:tcPr marL="7854" marR="7854" marT="78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190,0%</a:t>
                      </a:r>
                    </a:p>
                  </a:txBody>
                  <a:tcPr marL="7854" marR="7854" marT="78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586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54" marR="7854" marT="78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54" marR="7854" marT="78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407</a:t>
                      </a:r>
                    </a:p>
                  </a:txBody>
                  <a:tcPr marL="7854" marR="7854" marT="78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Servicios Desarrollo de Capacidades Productivas y Empresariales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54" marR="7854" marT="78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1.868.801 </a:t>
                      </a:r>
                    </a:p>
                  </a:txBody>
                  <a:tcPr marL="7854" marR="7854" marT="78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1.868.801 </a:t>
                      </a:r>
                    </a:p>
                  </a:txBody>
                  <a:tcPr marL="7854" marR="7854" marT="78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54" marR="7854" marT="78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1.430.692</a:t>
                      </a:r>
                    </a:p>
                  </a:txBody>
                  <a:tcPr marL="7854" marR="7854" marT="78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76,6%</a:t>
                      </a:r>
                    </a:p>
                  </a:txBody>
                  <a:tcPr marL="7854" marR="7854" marT="78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93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54" marR="7854" marT="78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54" marR="7854" marT="78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415</a:t>
                      </a:r>
                    </a:p>
                  </a:txBody>
                  <a:tcPr marL="7854" marR="7854" marT="78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Servicios de Asesoría Técnica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54" marR="7854" marT="78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11.117.691 </a:t>
                      </a:r>
                    </a:p>
                  </a:txBody>
                  <a:tcPr marL="7854" marR="7854" marT="78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11.117.691 </a:t>
                      </a:r>
                    </a:p>
                  </a:txBody>
                  <a:tcPr marL="7854" marR="7854" marT="78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54" marR="7854" marT="78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7.029.928</a:t>
                      </a:r>
                    </a:p>
                  </a:txBody>
                  <a:tcPr marL="7854" marR="7854" marT="78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63,2%</a:t>
                      </a:r>
                    </a:p>
                  </a:txBody>
                  <a:tcPr marL="7854" marR="7854" marT="78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93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54" marR="7854" marT="78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54" marR="7854" marT="78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416</a:t>
                      </a:r>
                    </a:p>
                  </a:txBody>
                  <a:tcPr marL="7854" marR="7854" marT="78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Desarrollo de Acción Local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54" marR="7854" marT="78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20.104.198 </a:t>
                      </a:r>
                    </a:p>
                  </a:txBody>
                  <a:tcPr marL="7854" marR="7854" marT="78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20.104.198 </a:t>
                      </a:r>
                    </a:p>
                  </a:txBody>
                  <a:tcPr marL="7854" marR="7854" marT="78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54" marR="7854" marT="78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18.189.901</a:t>
                      </a:r>
                    </a:p>
                  </a:txBody>
                  <a:tcPr marL="7854" marR="7854" marT="78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90,5%</a:t>
                      </a:r>
                    </a:p>
                  </a:txBody>
                  <a:tcPr marL="7854" marR="7854" marT="78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586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54" marR="7854" marT="78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54" marR="7854" marT="78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417</a:t>
                      </a:r>
                    </a:p>
                  </a:txBody>
                  <a:tcPr marL="7854" marR="7854" marT="78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Fundación Promoción y Desarrollo de la Mujer - PRODEMU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54" marR="7854" marT="78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1.867.239 </a:t>
                      </a:r>
                    </a:p>
                  </a:txBody>
                  <a:tcPr marL="7854" marR="7854" marT="78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1.867.239 </a:t>
                      </a:r>
                    </a:p>
                  </a:txBody>
                  <a:tcPr marL="7854" marR="7854" marT="78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54" marR="7854" marT="78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1.867.239</a:t>
                      </a:r>
                    </a:p>
                  </a:txBody>
                  <a:tcPr marL="7854" marR="7854" marT="78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854" marR="7854" marT="78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93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54" marR="7854" marT="78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54" marR="7854" marT="78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418</a:t>
                      </a:r>
                    </a:p>
                  </a:txBody>
                  <a:tcPr marL="7854" marR="7854" marT="78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Desarrollo Territorial Indígena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54" marR="7854" marT="78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19.574.180 </a:t>
                      </a:r>
                    </a:p>
                  </a:txBody>
                  <a:tcPr marL="7854" marR="7854" marT="78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19.574.180 </a:t>
                      </a:r>
                    </a:p>
                  </a:txBody>
                  <a:tcPr marL="7854" marR="7854" marT="78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54" marR="7854" marT="78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17.958.334</a:t>
                      </a:r>
                    </a:p>
                  </a:txBody>
                  <a:tcPr marL="7854" marR="7854" marT="78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91,7%</a:t>
                      </a:r>
                    </a:p>
                  </a:txBody>
                  <a:tcPr marL="7854" marR="7854" marT="78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586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54" marR="7854" marT="78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54" marR="7854" marT="78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419</a:t>
                      </a:r>
                    </a:p>
                  </a:txBody>
                  <a:tcPr marL="7854" marR="7854" marT="78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Desarrollo Integral de Pequeños Productores Campesinos del Secano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54" marR="7854" marT="78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1.537.731 </a:t>
                      </a:r>
                    </a:p>
                  </a:txBody>
                  <a:tcPr marL="7854" marR="7854" marT="78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1.537.731 </a:t>
                      </a:r>
                    </a:p>
                  </a:txBody>
                  <a:tcPr marL="7854" marR="7854" marT="78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54" marR="7854" marT="78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937.193</a:t>
                      </a:r>
                    </a:p>
                  </a:txBody>
                  <a:tcPr marL="7854" marR="7854" marT="78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60,9%</a:t>
                      </a:r>
                    </a:p>
                  </a:txBody>
                  <a:tcPr marL="7854" marR="7854" marT="78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93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54" marR="7854" marT="78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54" marR="7854" marT="78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420</a:t>
                      </a:r>
                    </a:p>
                  </a:txBody>
                  <a:tcPr marL="7854" marR="7854" marT="78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Alianzas Productivas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54" marR="7854" marT="78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2.749.400 </a:t>
                      </a:r>
                    </a:p>
                  </a:txBody>
                  <a:tcPr marL="7854" marR="7854" marT="78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2.749.400 </a:t>
                      </a:r>
                    </a:p>
                  </a:txBody>
                  <a:tcPr marL="7854" marR="7854" marT="78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54" marR="7854" marT="78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1.252.138</a:t>
                      </a:r>
                    </a:p>
                  </a:txBody>
                  <a:tcPr marL="7854" marR="7854" marT="78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45,5%</a:t>
                      </a:r>
                    </a:p>
                  </a:txBody>
                  <a:tcPr marL="7854" marR="7854" marT="78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93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54" marR="7854" marT="78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54" marR="7854" marT="78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421</a:t>
                      </a:r>
                    </a:p>
                  </a:txBody>
                  <a:tcPr marL="7854" marR="7854" marT="78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Asesoría para Comercialización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54" marR="7854" marT="78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1.253.751 </a:t>
                      </a:r>
                    </a:p>
                  </a:txBody>
                  <a:tcPr marL="7854" marR="7854" marT="78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1.253.751 </a:t>
                      </a:r>
                    </a:p>
                  </a:txBody>
                  <a:tcPr marL="7854" marR="7854" marT="78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54" marR="7854" marT="78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594.132</a:t>
                      </a:r>
                    </a:p>
                  </a:txBody>
                  <a:tcPr marL="7854" marR="7854" marT="78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47,4%</a:t>
                      </a:r>
                    </a:p>
                  </a:txBody>
                  <a:tcPr marL="7854" marR="7854" marT="78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93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54" marR="7854" marT="78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854" marR="7854" marT="78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54" marR="7854" marT="78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7854" marR="7854" marT="78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3.446 </a:t>
                      </a:r>
                    </a:p>
                  </a:txBody>
                  <a:tcPr marL="7854" marR="7854" marT="78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3.446 </a:t>
                      </a:r>
                    </a:p>
                  </a:txBody>
                  <a:tcPr marL="7854" marR="7854" marT="78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54" marR="7854" marT="78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3.446</a:t>
                      </a:r>
                    </a:p>
                  </a:txBody>
                  <a:tcPr marL="7854" marR="7854" marT="78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854" marR="7854" marT="78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586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54" marR="7854" marT="78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54" marR="7854" marT="78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854" marR="7854" marT="78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Asociación Latinoamericana de Instituciones Financieras para el Desarrollo - ALIDE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54" marR="7854" marT="78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3.446 </a:t>
                      </a:r>
                    </a:p>
                  </a:txBody>
                  <a:tcPr marL="7854" marR="7854" marT="78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3.446 </a:t>
                      </a:r>
                    </a:p>
                  </a:txBody>
                  <a:tcPr marL="7854" marR="7854" marT="78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54" marR="7854" marT="78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3.446</a:t>
                      </a:r>
                    </a:p>
                  </a:txBody>
                  <a:tcPr marL="7854" marR="7854" marT="78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854" marR="7854" marT="78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93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854" marR="7854" marT="78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54" marR="7854" marT="78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54" marR="7854" marT="78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7854" marR="7854" marT="78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854" marR="7854" marT="78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854" marR="7854" marT="78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54" marR="7854" marT="78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854" marR="7854" marT="78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54" marR="7854" marT="78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93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54" marR="7854" marT="78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854" marR="7854" marT="78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54" marR="7854" marT="78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7854" marR="7854" marT="78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854" marR="7854" marT="78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854" marR="7854" marT="78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54" marR="7854" marT="78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854" marR="7854" marT="78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54" marR="7854" marT="78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93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54" marR="7854" marT="78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7854" marR="7854" marT="78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54" marR="7854" marT="78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7854" marR="7854" marT="78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54" marR="7854" marT="78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54" marR="7854" marT="78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54" marR="7854" marT="78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854" marR="7854" marT="78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854" marR="7854" marT="78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16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7854" marR="7854" marT="78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54" marR="7854" marT="78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54" marR="7854" marT="78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7854" marR="7854" marT="78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854" marR="7854" marT="78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854" marR="7854" marT="78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54" marR="7854" marT="78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155.754</a:t>
                      </a:r>
                    </a:p>
                  </a:txBody>
                  <a:tcPr marL="7854" marR="7854" marT="78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1557540,0%</a:t>
                      </a:r>
                    </a:p>
                  </a:txBody>
                  <a:tcPr marL="7854" marR="7854" marT="78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586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54" marR="7854" marT="78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854" marR="7854" marT="78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54" marR="7854" marT="78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7854" marR="7854" marT="78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854" marR="7854" marT="78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854" marR="7854" marT="78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54" marR="7854" marT="78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155.754</a:t>
                      </a:r>
                    </a:p>
                  </a:txBody>
                  <a:tcPr marL="7854" marR="7854" marT="78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1557540,0%</a:t>
                      </a:r>
                    </a:p>
                  </a:txBody>
                  <a:tcPr marL="7854" marR="7854" marT="78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886044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17016" y="6638179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6796" y="1846718"/>
            <a:ext cx="7869560" cy="2087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1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                                                                                                                                                            …..2 de 2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17016" y="1255729"/>
            <a:ext cx="817733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OCTUBRE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CAPÍTULO 03. PROGRAMA 01: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INSTITUTO DE DESARROLLO AGROPECUARIO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9821563"/>
              </p:ext>
            </p:extLst>
          </p:nvPr>
        </p:nvGraphicFramePr>
        <p:xfrm>
          <a:off x="536796" y="2105596"/>
          <a:ext cx="8150002" cy="4532571"/>
        </p:xfrm>
        <a:graphic>
          <a:graphicData uri="http://schemas.openxmlformats.org/drawingml/2006/table">
            <a:tbl>
              <a:tblPr/>
              <a:tblGrid>
                <a:gridCol w="816523"/>
                <a:gridCol w="301627"/>
                <a:gridCol w="301627"/>
                <a:gridCol w="2732918"/>
                <a:gridCol w="816523"/>
                <a:gridCol w="816523"/>
                <a:gridCol w="816523"/>
                <a:gridCol w="816523"/>
                <a:gridCol w="731215"/>
              </a:tblGrid>
              <a:tr h="15133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065" marR="9065" marT="90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065" marR="9065" marT="90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00217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513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675.401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675.401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438.849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65,0%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13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74.131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74.131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73.650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99,4%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13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601.270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601.270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365.199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60,7%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13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6.900.975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-6.900.975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13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Emergencia Transitorio                                              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6.900.975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-6.900.975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13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89.861.262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89.861.262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74.193.344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82,6%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13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 Fomento                                                                   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89.861.262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89.861.262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74.193.344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82,6%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13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Corto Plazo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59.577.415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59.577.415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50.128.163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84,1%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13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Largo Plazo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25.398.301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25.398.301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22.786.600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89,7%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13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 financiamiento art. 3°, Ley N° 18.450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1.859.985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1.859.985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1.112.131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59,8%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13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Largo Plazo - COBIN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3.025.561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3.025.561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166.450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5,5%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13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77.360.277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77.360.277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66.050.505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85,4%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13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77.360.277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77.360.277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66.050.505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85,4%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13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Riego 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21.102.965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21.102.965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14.855.537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70,4%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13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Desarrollo Inversiones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3.600.590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3.600.590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2.982.361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82,8%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13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Desarrollo de Acción Local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18.751.633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18.751.633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17.870.045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95,3%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13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Desarrollo Territorial Indígena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15.483.549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15.483.549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14.517.738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93,8%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13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Praderas Suplementarias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4.876.824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4.876.824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4.754.002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97,5%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13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Alianzas Productivas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1.484.160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1.484.160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1.124.422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75,8%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002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Fundación Promoción y Desarrollo de la Mujer - PRODEMU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1.268.209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1.268.209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1.173.256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92,5%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002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Desarrollo Integral de Pequeños Productores Campesinos del Secano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1.892.095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1.892.095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1.340.887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70,9%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13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Inversiones para Comercialización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298.782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298.782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172.652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57,8%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13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Inversiones Servicios de Asesoría Técnica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8.601.470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8.601.470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7.259.605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84,4%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13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2.479.179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2.479.179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2.474.758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13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2.479.179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2.479.179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2.474.758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680645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12704" y="6114785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51303" y="2649635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                                                                                                                                                           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38062" y="1508722"/>
            <a:ext cx="817733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OCTUBRE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CAPÍTULO 03. PROGRAMA: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INSTITUTO DE DESARROLLO </a:t>
            </a:r>
            <a:b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AGROPECUARIO FET COVID-19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0590674"/>
              </p:ext>
            </p:extLst>
          </p:nvPr>
        </p:nvGraphicFramePr>
        <p:xfrm>
          <a:off x="538059" y="3140969"/>
          <a:ext cx="8177340" cy="2381243"/>
        </p:xfrm>
        <a:graphic>
          <a:graphicData uri="http://schemas.openxmlformats.org/drawingml/2006/table">
            <a:tbl>
              <a:tblPr/>
              <a:tblGrid>
                <a:gridCol w="819262"/>
                <a:gridCol w="302639"/>
                <a:gridCol w="302639"/>
                <a:gridCol w="2742084"/>
                <a:gridCol w="819262"/>
                <a:gridCol w="819262"/>
                <a:gridCol w="819262"/>
                <a:gridCol w="819262"/>
                <a:gridCol w="733668"/>
              </a:tblGrid>
              <a:tr h="178213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44957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459053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6.900.975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6.900.975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3.122.978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45,3%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497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69.010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69.010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26.860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497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6.831.965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6.831.965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3.096.118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45,3%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497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6.831.965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6.831.965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3.096.118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45,3%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497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Riego 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6.831.965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6.831.965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3.096.118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45,3%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2565885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18864" y="5247019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14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20040" y="2575851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18864" y="1656222"/>
            <a:ext cx="816793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OCTUBRE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PROGRAMA :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SERVICIO AGRÍCOLA Y GANADERO FET COVID-19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2451789"/>
              </p:ext>
            </p:extLst>
          </p:nvPr>
        </p:nvGraphicFramePr>
        <p:xfrm>
          <a:off x="518864" y="2864824"/>
          <a:ext cx="8167935" cy="2076343"/>
        </p:xfrm>
        <a:graphic>
          <a:graphicData uri="http://schemas.openxmlformats.org/drawingml/2006/table">
            <a:tbl>
              <a:tblPr/>
              <a:tblGrid>
                <a:gridCol w="818320"/>
                <a:gridCol w="302290"/>
                <a:gridCol w="302290"/>
                <a:gridCol w="2738931"/>
                <a:gridCol w="818320"/>
                <a:gridCol w="818320"/>
                <a:gridCol w="818320"/>
                <a:gridCol w="818320"/>
                <a:gridCol w="732824"/>
              </a:tblGrid>
              <a:tr h="300329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17465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471333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239.991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239.991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8.138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3,4%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443608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239.991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239.991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8.138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3,4%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443608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239.991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239.991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8.138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3,4%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3910447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04033" y="6574019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15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2" y="1866489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38870" y="1297568"/>
            <a:ext cx="816793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OCTUBRE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CAPÍTULO 04. PROGRAMA 01: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SERVICIO AGRÍCOLA Y GANADERO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7313966"/>
              </p:ext>
            </p:extLst>
          </p:nvPr>
        </p:nvGraphicFramePr>
        <p:xfrm>
          <a:off x="518862" y="2106334"/>
          <a:ext cx="8167940" cy="4466998"/>
        </p:xfrm>
        <a:graphic>
          <a:graphicData uri="http://schemas.openxmlformats.org/drawingml/2006/table">
            <a:tbl>
              <a:tblPr/>
              <a:tblGrid>
                <a:gridCol w="818321"/>
                <a:gridCol w="302290"/>
                <a:gridCol w="302290"/>
                <a:gridCol w="2738932"/>
                <a:gridCol w="818321"/>
                <a:gridCol w="818321"/>
                <a:gridCol w="818321"/>
                <a:gridCol w="818321"/>
                <a:gridCol w="732823"/>
              </a:tblGrid>
              <a:tr h="152718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298" marR="9298" marT="9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298" marR="9298" marT="92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298" marR="9298" marT="92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67699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298" marR="9298" marT="9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298" marR="9298" marT="9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00442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98" marR="9298" marT="9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26.680.390 </a:t>
                      </a:r>
                    </a:p>
                  </a:txBody>
                  <a:tcPr marL="9298" marR="9298" marT="9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28.929.935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2.249.545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24.697.333 </a:t>
                      </a:r>
                    </a:p>
                  </a:txBody>
                  <a:tcPr marL="9298" marR="9298" marT="9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85,4%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7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298" marR="9298" marT="9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23.087.109 </a:t>
                      </a:r>
                    </a:p>
                  </a:txBody>
                  <a:tcPr marL="9298" marR="9298" marT="9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23.214.616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127.507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19.631.573</a:t>
                      </a:r>
                    </a:p>
                  </a:txBody>
                  <a:tcPr marL="9298" marR="9298" marT="9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84,6%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7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298" marR="9298" marT="9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2.006.234 </a:t>
                      </a:r>
                    </a:p>
                  </a:txBody>
                  <a:tcPr marL="9298" marR="9298" marT="9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1.982.599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-23.635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1.244.711</a:t>
                      </a:r>
                    </a:p>
                  </a:txBody>
                  <a:tcPr marL="9298" marR="9298" marT="9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62,8%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7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298" marR="9298" marT="9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298" marR="9298" marT="9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516.309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516.299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1.145.666</a:t>
                      </a:r>
                    </a:p>
                  </a:txBody>
                  <a:tcPr marL="9298" marR="9298" marT="9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221,9%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7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98" marR="9298" marT="9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298" marR="9298" marT="9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516.309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516.299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1.145.666</a:t>
                      </a:r>
                    </a:p>
                  </a:txBody>
                  <a:tcPr marL="9298" marR="9298" marT="9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221,9%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7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298" marR="9298" marT="9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10.678 </a:t>
                      </a:r>
                    </a:p>
                  </a:txBody>
                  <a:tcPr marL="9298" marR="9298" marT="9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633.913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623.235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506.672</a:t>
                      </a:r>
                    </a:p>
                  </a:txBody>
                  <a:tcPr marL="9298" marR="9298" marT="9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79,9%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7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98" marR="9298" marT="9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298" marR="9298" marT="9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618.745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618.735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491.205</a:t>
                      </a:r>
                    </a:p>
                  </a:txBody>
                  <a:tcPr marL="9298" marR="9298" marT="9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79,4%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7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98" marR="9298" marT="9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601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Emergencias Sanitarias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298" marR="9298" marT="9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618.745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618.735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491.205</a:t>
                      </a:r>
                    </a:p>
                  </a:txBody>
                  <a:tcPr marL="9298" marR="9298" marT="9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79,4%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7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98" marR="9298" marT="9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10.668 </a:t>
                      </a:r>
                    </a:p>
                  </a:txBody>
                  <a:tcPr marL="9298" marR="9298" marT="9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15.168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4.500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15.467</a:t>
                      </a:r>
                    </a:p>
                  </a:txBody>
                  <a:tcPr marL="9298" marR="9298" marT="9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102,0%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054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98" marR="9298" marT="9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Asociación Oficial de Agencias Certificadoras de Semillas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1.090 </a:t>
                      </a:r>
                    </a:p>
                  </a:txBody>
                  <a:tcPr marL="9298" marR="9298" marT="9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1.090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857</a:t>
                      </a:r>
                    </a:p>
                  </a:txBody>
                  <a:tcPr marL="9298" marR="9298" marT="9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78,6%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863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98" marR="9298" marT="9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Asociación Internacional de Análisis de Semillas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5.021 </a:t>
                      </a:r>
                    </a:p>
                  </a:txBody>
                  <a:tcPr marL="9298" marR="9298" marT="9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9.521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4.500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10.059</a:t>
                      </a:r>
                    </a:p>
                  </a:txBody>
                  <a:tcPr marL="9298" marR="9298" marT="9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105,7%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054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98" marR="9298" marT="9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Unión Internacional para la Protección de las Obtenciones Vegetales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4.557 </a:t>
                      </a:r>
                    </a:p>
                  </a:txBody>
                  <a:tcPr marL="9298" marR="9298" marT="9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4.557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4.551</a:t>
                      </a:r>
                    </a:p>
                  </a:txBody>
                  <a:tcPr marL="9298" marR="9298" marT="9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7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298" marR="9298" marT="9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134.219 </a:t>
                      </a:r>
                    </a:p>
                  </a:txBody>
                  <a:tcPr marL="9298" marR="9298" marT="9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134.219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103.932</a:t>
                      </a:r>
                    </a:p>
                  </a:txBody>
                  <a:tcPr marL="9298" marR="9298" marT="9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77,4%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7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98" marR="9298" marT="9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134.219 </a:t>
                      </a:r>
                    </a:p>
                  </a:txBody>
                  <a:tcPr marL="9298" marR="9298" marT="9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134.219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103.932</a:t>
                      </a:r>
                    </a:p>
                  </a:txBody>
                  <a:tcPr marL="9298" marR="9298" marT="9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77,4%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7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298" marR="9298" marT="9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298" marR="9298" marT="9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24.364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24.354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227.312</a:t>
                      </a:r>
                    </a:p>
                  </a:txBody>
                  <a:tcPr marL="9298" marR="9298" marT="9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933,0%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7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98" marR="9298" marT="9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Devoluciones                                                                   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98" marR="9298" marT="9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1.814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1.814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2.625</a:t>
                      </a:r>
                    </a:p>
                  </a:txBody>
                  <a:tcPr marL="9298" marR="9298" marT="9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144,7%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054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98" marR="9298" marT="9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298" marR="9298" marT="9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22.550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22.540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224.687</a:t>
                      </a:r>
                    </a:p>
                  </a:txBody>
                  <a:tcPr marL="9298" marR="9298" marT="9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996,4%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7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298" marR="9298" marT="9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1.442.120 </a:t>
                      </a:r>
                    </a:p>
                  </a:txBody>
                  <a:tcPr marL="9298" marR="9298" marT="9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1.442.120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866.625</a:t>
                      </a:r>
                    </a:p>
                  </a:txBody>
                  <a:tcPr marL="9298" marR="9298" marT="9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60,1%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7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98" marR="9298" marT="9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1.442.120 </a:t>
                      </a:r>
                    </a:p>
                  </a:txBody>
                  <a:tcPr marL="9298" marR="9298" marT="9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1.442.120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866.625</a:t>
                      </a:r>
                    </a:p>
                  </a:txBody>
                  <a:tcPr marL="9298" marR="9298" marT="9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60,1%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7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298" marR="9298" marT="9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298" marR="9298" marT="9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981.795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981.785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970.842</a:t>
                      </a:r>
                    </a:p>
                  </a:txBody>
                  <a:tcPr marL="9298" marR="9298" marT="9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98,9%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7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98" marR="9298" marT="9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298" marR="9298" marT="9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981.795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981.785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970.842</a:t>
                      </a:r>
                    </a:p>
                  </a:txBody>
                  <a:tcPr marL="9298" marR="9298" marT="9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98,9%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046148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09226" y="5622903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16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09226" y="2508840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39472" y="1559200"/>
            <a:ext cx="8167937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OCTUBRE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CAPÍTULO 04. PROGRAMA 04: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INSPECCIONES EXPORTACIONES SILVOAGROPECUARIAS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9302715"/>
              </p:ext>
            </p:extLst>
          </p:nvPr>
        </p:nvGraphicFramePr>
        <p:xfrm>
          <a:off x="539474" y="2799499"/>
          <a:ext cx="8167935" cy="2607092"/>
        </p:xfrm>
        <a:graphic>
          <a:graphicData uri="http://schemas.openxmlformats.org/drawingml/2006/table">
            <a:tbl>
              <a:tblPr/>
              <a:tblGrid>
                <a:gridCol w="818320"/>
                <a:gridCol w="302290"/>
                <a:gridCol w="302290"/>
                <a:gridCol w="2738931"/>
                <a:gridCol w="818320"/>
                <a:gridCol w="818320"/>
                <a:gridCol w="818320"/>
                <a:gridCol w="818320"/>
                <a:gridCol w="732824"/>
              </a:tblGrid>
              <a:tr h="286742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26655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492559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21.404.485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22.264.546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860.061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18.575.172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83,4%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752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19.183.826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19.514.982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331.156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16.345.257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83,8%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752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2.220.649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2.206.605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-14.044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1.703.691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77,2%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752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542.959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542.949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526.224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752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542.959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542.949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526.224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4626930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93728" y="6356350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17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93728" y="2156550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97176" y="1414713"/>
            <a:ext cx="816794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OCTUBRE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CAPÍTULO 04. PROGRAMA 05: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PROGRAMA DESARROLLO GANADERO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9562223"/>
              </p:ext>
            </p:extLst>
          </p:nvPr>
        </p:nvGraphicFramePr>
        <p:xfrm>
          <a:off x="509840" y="2463839"/>
          <a:ext cx="8171383" cy="3629456"/>
        </p:xfrm>
        <a:graphic>
          <a:graphicData uri="http://schemas.openxmlformats.org/drawingml/2006/table">
            <a:tbl>
              <a:tblPr/>
              <a:tblGrid>
                <a:gridCol w="818665"/>
                <a:gridCol w="302418"/>
                <a:gridCol w="302418"/>
                <a:gridCol w="2740088"/>
                <a:gridCol w="818665"/>
                <a:gridCol w="818665"/>
                <a:gridCol w="818665"/>
                <a:gridCol w="818665"/>
                <a:gridCol w="733134"/>
              </a:tblGrid>
              <a:tr h="230413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31672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30241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13.851.279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14.147.224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295.945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11.313.339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04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10.698.846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10.805.520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106.674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8.885.474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82,2%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04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2.965.322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2.922.495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-42.827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2.063.849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70,6%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04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102.745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102.745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92.065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89,6%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04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30.675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30.675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20.000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65,2%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04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Tuberculosis Bovina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30.675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30.675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20.000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65,2%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04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72.070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72.070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72.065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04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Comité Veterinario Permanente del Cono Sur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12.465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12.465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12.465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04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Organización Mundial de Sanidad Animal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59.605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59.605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59.600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04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84.356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84.356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43.860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04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84.356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84.356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43.860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04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232.108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232.098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228.091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98,3%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04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232.108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232.098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228.091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98,3%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644570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18858" y="6040364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58" y="2462948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04036" y="1418316"/>
            <a:ext cx="816793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OCTUBRE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CAPÍTULO 04. PROGRAMA 06: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VIGILANCIA Y CONTROL SILVOAGRÍCOLA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3929808"/>
              </p:ext>
            </p:extLst>
          </p:nvPr>
        </p:nvGraphicFramePr>
        <p:xfrm>
          <a:off x="504035" y="2848079"/>
          <a:ext cx="8182764" cy="3096119"/>
        </p:xfrm>
        <a:graphic>
          <a:graphicData uri="http://schemas.openxmlformats.org/drawingml/2006/table">
            <a:tbl>
              <a:tblPr/>
              <a:tblGrid>
                <a:gridCol w="812817"/>
                <a:gridCol w="300258"/>
                <a:gridCol w="300258"/>
                <a:gridCol w="2790268"/>
                <a:gridCol w="812817"/>
                <a:gridCol w="812817"/>
                <a:gridCol w="812817"/>
                <a:gridCol w="812817"/>
                <a:gridCol w="727895"/>
              </a:tblGrid>
              <a:tr h="192539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344" marR="9344" marT="93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344" marR="9344" marT="93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72797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356687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30.409.922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30.791.665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381.743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25.079.277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81,4%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717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18.929.693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19.098.907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169.214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16.161.248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84,6%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717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11.430.743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10.699.411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-731.332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7.926.458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74,1%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717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49.476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49.476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49.472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717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49.476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49.476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49.472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717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603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Comité de Sanidad Vegetal del Cono Sur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23.185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23.185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23.185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717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604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Organización Internacional de la Viña y el Vino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26.291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26.291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26.287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717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943.871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943.861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942.099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717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943.871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943.861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942.099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1740798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76002" y="6246439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72614" y="2376147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51000" y="1565233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OCTUBRE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CAPÍTULO 04. PROGRAMA 07: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PROGRAMA DE CONTROLES FRONTERIZOS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9428498"/>
              </p:ext>
            </p:extLst>
          </p:nvPr>
        </p:nvGraphicFramePr>
        <p:xfrm>
          <a:off x="472614" y="2696951"/>
          <a:ext cx="8042738" cy="3216194"/>
        </p:xfrm>
        <a:graphic>
          <a:graphicData uri="http://schemas.openxmlformats.org/drawingml/2006/table">
            <a:tbl>
              <a:tblPr/>
              <a:tblGrid>
                <a:gridCol w="805777"/>
                <a:gridCol w="297657"/>
                <a:gridCol w="297657"/>
                <a:gridCol w="2696948"/>
                <a:gridCol w="805777"/>
                <a:gridCol w="805777"/>
                <a:gridCol w="805777"/>
                <a:gridCol w="805777"/>
                <a:gridCol w="721591"/>
              </a:tblGrid>
              <a:tr h="230763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31659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30287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15.846.430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15.881.797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35.367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11.837.836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74,5%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07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13.283.753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12.806.002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-477.751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9.880.720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77,2%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07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2.180.432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2.164.274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-16.158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1.480.045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68,4%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07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75.539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75.539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18.544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24,5%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07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34.639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34.639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2.190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6,3%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07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40.900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40.900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16.354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07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306.696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306.696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07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306.696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306.696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740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General de Concesiones de Obras Públicas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306.696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306.696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07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529.286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529.276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458.527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86,6%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07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529.286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529.276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458.527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86,6%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886897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</p:txBody>
      </p:sp>
      <p:sp>
        <p:nvSpPr>
          <p:cNvPr id="11" name="1 Título"/>
          <p:cNvSpPr txBox="1">
            <a:spLocks noGrp="1"/>
          </p:cNvSpPr>
          <p:nvPr>
            <p:ph type="title"/>
          </p:nvPr>
        </p:nvSpPr>
        <p:spPr>
          <a:xfrm>
            <a:off x="458962" y="1412776"/>
            <a:ext cx="8219256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OCTUBRE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 MINISTERIO DE AGRICULTURA</a:t>
            </a:r>
          </a:p>
        </p:txBody>
      </p:sp>
      <p:graphicFrame>
        <p:nvGraphicFramePr>
          <p:cNvPr id="7" name="Gráfico 6">
            <a:extLst>
              <a:ext uri="{FF2B5EF4-FFF2-40B4-BE49-F238E27FC236}">
                <a16:creationId xmlns="" xmlns:a16="http://schemas.microsoft.com/office/drawing/2014/main" id="{1EFC2BD2-CA67-4E59-AD39-BFF2E84577C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67164193"/>
              </p:ext>
            </p:extLst>
          </p:nvPr>
        </p:nvGraphicFramePr>
        <p:xfrm>
          <a:off x="565944" y="2289175"/>
          <a:ext cx="8148280" cy="40123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2353199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85188" y="6356350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3180" y="2109917"/>
            <a:ext cx="7869560" cy="21418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1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18864" y="1295930"/>
            <a:ext cx="8167936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OCTUBRE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CAPÍTULO 04. PROGRAMA 08: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PROGRAMA GESTIÓN Y CONSERVACIÓN DE RECURSOS NATURALES RENOVABLES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6" name="Tab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2582407"/>
              </p:ext>
            </p:extLst>
          </p:nvPr>
        </p:nvGraphicFramePr>
        <p:xfrm>
          <a:off x="513180" y="2420886"/>
          <a:ext cx="8173619" cy="3672409"/>
        </p:xfrm>
        <a:graphic>
          <a:graphicData uri="http://schemas.openxmlformats.org/drawingml/2006/table">
            <a:tbl>
              <a:tblPr/>
              <a:tblGrid>
                <a:gridCol w="826303"/>
                <a:gridCol w="305239"/>
                <a:gridCol w="305239"/>
                <a:gridCol w="2691652"/>
                <a:gridCol w="826303"/>
                <a:gridCol w="826303"/>
                <a:gridCol w="826303"/>
                <a:gridCol w="826303"/>
                <a:gridCol w="739974"/>
              </a:tblGrid>
              <a:tr h="218717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23306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8706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13.650.763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13.716.222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65.459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10.001.987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87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5.780.777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5.794.552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13.775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4.796.584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87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475.386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472.404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-2.982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328.449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87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7.394.590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7.377.440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-17.150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4.807.952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87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7.360.100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7.342.950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-17.150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4.773.489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87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Sistema de Incentivos Ley N° 20.412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7.360.100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7.342.950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-17.150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4.773.489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87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34.490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34.490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34.463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87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Interamericano de Cooperación Agrícola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2.515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2.515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2.503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4374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Convención sobre la Conservación de las Especies Migratorias de Animales Silvestres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21.680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21.680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21.677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4374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Convención sobre el Comercio Internacional de Especies Amenazadas de Fauna y Flora Silvestre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10.295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10.295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10.283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87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71.826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71.816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69.002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87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71.826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71.816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69.002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7952267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07444" y="6246439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21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35436" y="2366531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05171" y="1556792"/>
            <a:ext cx="816793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OCTUBRE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CAPÍTULO 04. PROGRAMA 09: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LABORATORIOS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6052440"/>
              </p:ext>
            </p:extLst>
          </p:nvPr>
        </p:nvGraphicFramePr>
        <p:xfrm>
          <a:off x="505171" y="2765416"/>
          <a:ext cx="8167935" cy="2973403"/>
        </p:xfrm>
        <a:graphic>
          <a:graphicData uri="http://schemas.openxmlformats.org/drawingml/2006/table">
            <a:tbl>
              <a:tblPr/>
              <a:tblGrid>
                <a:gridCol w="818320"/>
                <a:gridCol w="302290"/>
                <a:gridCol w="302290"/>
                <a:gridCol w="2738931"/>
                <a:gridCol w="818320"/>
                <a:gridCol w="818320"/>
                <a:gridCol w="818320"/>
                <a:gridCol w="818320"/>
                <a:gridCol w="732824"/>
              </a:tblGrid>
              <a:tr h="283358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34633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37190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6.641.387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7.147.182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505.795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5.682.094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79,5%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833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4.960.512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4.982.063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21.551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4.138.780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83,1%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833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1.485.006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1.474.707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-10.299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1.048.061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71,1%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833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195.859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195.859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10.940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5,6%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833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146.779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146.779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10.940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7,5%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833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49.080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49.080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833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494.553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494.543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484.313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833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494.553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494.543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484.313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5034863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18864" y="4899249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22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2230028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18864" y="1434931"/>
            <a:ext cx="816793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OCTUBRE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PROGRAMA: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MANEJO DEL FUEGO FET COVID-19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4594671"/>
              </p:ext>
            </p:extLst>
          </p:nvPr>
        </p:nvGraphicFramePr>
        <p:xfrm>
          <a:off x="518864" y="2723003"/>
          <a:ext cx="7996486" cy="1858125"/>
        </p:xfrm>
        <a:graphic>
          <a:graphicData uri="http://schemas.openxmlformats.org/drawingml/2006/table">
            <a:tbl>
              <a:tblPr/>
              <a:tblGrid>
                <a:gridCol w="801143"/>
                <a:gridCol w="295945"/>
                <a:gridCol w="295945"/>
                <a:gridCol w="2681439"/>
                <a:gridCol w="801143"/>
                <a:gridCol w="801143"/>
                <a:gridCol w="801143"/>
                <a:gridCol w="801143"/>
                <a:gridCol w="717442"/>
              </a:tblGrid>
              <a:tr h="227747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66815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717158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3.330.274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3.330.274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1.997.771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5464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3.330.274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3.330.274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1.997.771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3099511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18864" y="5805264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23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5444" y="2337640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00607" y="1559769"/>
            <a:ext cx="816793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OCTUBRE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PROGRAMA: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GESTIÓN FORESTAL FET COVID-19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3879880"/>
              </p:ext>
            </p:extLst>
          </p:nvPr>
        </p:nvGraphicFramePr>
        <p:xfrm>
          <a:off x="518864" y="2652737"/>
          <a:ext cx="8167936" cy="2847855"/>
        </p:xfrm>
        <a:graphic>
          <a:graphicData uri="http://schemas.openxmlformats.org/drawingml/2006/table">
            <a:tbl>
              <a:tblPr/>
              <a:tblGrid>
                <a:gridCol w="818320"/>
                <a:gridCol w="302291"/>
                <a:gridCol w="302291"/>
                <a:gridCol w="2738930"/>
                <a:gridCol w="818320"/>
                <a:gridCol w="818320"/>
                <a:gridCol w="818320"/>
                <a:gridCol w="818320"/>
                <a:gridCol w="732824"/>
              </a:tblGrid>
              <a:tr h="242599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4605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318410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17.041.404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17.041.404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6.312.247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25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1.594.134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1.594.134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921.192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57,8%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25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15.237.268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15.237.268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5.300.456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34,8%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25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210.002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210.002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90.599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43,1%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25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6.920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6.920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1.253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18,1%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25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176.782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176.782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83.397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47,2%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25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1.211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12,2%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25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25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Activos no Financieros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15.900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15.900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4.738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29,8%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8813535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18864" y="6128497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24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2228096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18864" y="1404221"/>
            <a:ext cx="816793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OCTUBRE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CAPÍTULO 05. PROGRAMA 01: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CORPORACIÓN NACIONAL FORESTAL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3212399"/>
              </p:ext>
            </p:extLst>
          </p:nvPr>
        </p:nvGraphicFramePr>
        <p:xfrm>
          <a:off x="528288" y="2683004"/>
          <a:ext cx="8167935" cy="3151593"/>
        </p:xfrm>
        <a:graphic>
          <a:graphicData uri="http://schemas.openxmlformats.org/drawingml/2006/table">
            <a:tbl>
              <a:tblPr/>
              <a:tblGrid>
                <a:gridCol w="818320"/>
                <a:gridCol w="302290"/>
                <a:gridCol w="302290"/>
                <a:gridCol w="2738931"/>
                <a:gridCol w="818320"/>
                <a:gridCol w="818320"/>
                <a:gridCol w="818320"/>
                <a:gridCol w="818320"/>
                <a:gridCol w="732824"/>
              </a:tblGrid>
              <a:tr h="238895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49095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313548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19.494.218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22.135.772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2.641.554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18.274.404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82,6%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88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16.276.171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17.119.511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843.340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14.139.337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82,6%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88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2.709.413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2.709.413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1.920.187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88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436.126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436.116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436.116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88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274.900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274.900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274.900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88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161.226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161.216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161.216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88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508.624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508.624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416.673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88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508.624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508.624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416.673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88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1.362.098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1.362.098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1.362.091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88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1.362.098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1.362.098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1.362.091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4897178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18864" y="6136529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25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34108" y="2078531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18864" y="1383138"/>
            <a:ext cx="816793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OCTUBRE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CAPÍTULO 05. PROGRAMA 03: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PROGRAMA DE MANEJO DEL FUEGO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7097288"/>
              </p:ext>
            </p:extLst>
          </p:nvPr>
        </p:nvGraphicFramePr>
        <p:xfrm>
          <a:off x="518864" y="2459148"/>
          <a:ext cx="8167935" cy="3522017"/>
        </p:xfrm>
        <a:graphic>
          <a:graphicData uri="http://schemas.openxmlformats.org/drawingml/2006/table">
            <a:tbl>
              <a:tblPr/>
              <a:tblGrid>
                <a:gridCol w="818320"/>
                <a:gridCol w="302290"/>
                <a:gridCol w="302290"/>
                <a:gridCol w="2738931"/>
                <a:gridCol w="818320"/>
                <a:gridCol w="818320"/>
                <a:gridCol w="818320"/>
                <a:gridCol w="818320"/>
                <a:gridCol w="732824"/>
              </a:tblGrid>
              <a:tr h="209109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20036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7445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35.422.137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90.045.599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54.623.462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67.766.539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75,3%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91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16.921.238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22.948.880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6.027.642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17.228.755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75,1%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91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15.034.624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55.263.495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40.228.871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39.345.436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71,2%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91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253.019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253.019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253.019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91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168.138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168.138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168.138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91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84.881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84.881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84.881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91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599.342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599.342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94.468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15,8%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91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469.000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469.000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91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94.468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78,7%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91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Activos no Financieros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10.342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10.342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91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3.466.275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136.001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-3.330.274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91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Emergencia Transitorio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3.466.275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136.001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-3.330.274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91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10.844.862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10.844.862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10.844.861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91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10.844.862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10.844.862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10.844.861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0544375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94848" y="6356350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26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2033579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21176" y="1367101"/>
            <a:ext cx="816793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OCTUBRE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CAPÍTULO 05. PROGRAMA 04: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ÁREAS SILVESTRES PROTEGIDAS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707401"/>
              </p:ext>
            </p:extLst>
          </p:nvPr>
        </p:nvGraphicFramePr>
        <p:xfrm>
          <a:off x="518864" y="2397937"/>
          <a:ext cx="8167935" cy="3646141"/>
        </p:xfrm>
        <a:graphic>
          <a:graphicData uri="http://schemas.openxmlformats.org/drawingml/2006/table">
            <a:tbl>
              <a:tblPr/>
              <a:tblGrid>
                <a:gridCol w="818320"/>
                <a:gridCol w="302290"/>
                <a:gridCol w="302290"/>
                <a:gridCol w="2738931"/>
                <a:gridCol w="818320"/>
                <a:gridCol w="818320"/>
                <a:gridCol w="818320"/>
                <a:gridCol w="818320"/>
                <a:gridCol w="732824"/>
              </a:tblGrid>
              <a:tr h="232762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14735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3055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17.627.963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19.339.347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1.711.384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15.666.941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27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13.391.458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13.672.394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280.936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10.977.898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80,3%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27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3.211.428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3.188.033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-23.395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2.210.095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69,3%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27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662.022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662.022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662.022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27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403.738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403.738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403.738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27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258.284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258.284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258.284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27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204.746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294.746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294.746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27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204.746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294.746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294.746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27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Jardín Botánico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204.746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294.746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294.746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27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820.331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-820.331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27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Emergencia Transitorio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820.331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-820.331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27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1.522.152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1.522.152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1.522.180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27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1.522.152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1.522.152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1.522.180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7695733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99743" y="6294500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27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99743" y="1981490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99743" y="1278407"/>
            <a:ext cx="816793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OCTUBRE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CAPÍTULO 05. PROGRAMA 05: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GESTIÓN FORESTAL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5507194"/>
              </p:ext>
            </p:extLst>
          </p:nvPr>
        </p:nvGraphicFramePr>
        <p:xfrm>
          <a:off x="499743" y="2293485"/>
          <a:ext cx="8167935" cy="3943828"/>
        </p:xfrm>
        <a:graphic>
          <a:graphicData uri="http://schemas.openxmlformats.org/drawingml/2006/table">
            <a:tbl>
              <a:tblPr/>
              <a:tblGrid>
                <a:gridCol w="818320"/>
                <a:gridCol w="302290"/>
                <a:gridCol w="302290"/>
                <a:gridCol w="2738931"/>
                <a:gridCol w="818320"/>
                <a:gridCol w="818320"/>
                <a:gridCol w="818320"/>
                <a:gridCol w="818320"/>
                <a:gridCol w="732824"/>
              </a:tblGrid>
              <a:tr h="16872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1670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2144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38.047.944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23.689.973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-14.357.971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18.153.648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76,6%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7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13.129.736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13.625.764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496.028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10.992.207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80,7%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7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5.023.331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4.942.235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-81.096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2.808.193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56,8%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7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805.202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805.202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805.202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7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644.754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644.754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644.754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7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160.448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160.448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160.448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7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642.118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642.118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286.249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44,6%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7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642.108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642.108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286.249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44,6%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7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Investigación Ley Bosque Nativo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642.108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642.108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286.249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44,6%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7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374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Convención Naciones Unidas contra la Desertificación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7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17.621.404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-17.621.404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7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Emergencia Transitorio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17.621.404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-17.621.404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7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1.631.355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1.631.355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1.218.497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74,7%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7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1.631.355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1.631.355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1.218.497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74,7%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7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Bosque Nativo Ley N° 20.283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1.631.355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1.631.355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1.218.497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74,7%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7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2.043.299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2.043.299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2.043.300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7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2.043.299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2.043.299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2.043.300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6581451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15073" y="6074396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79069" y="2356122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18864" y="1650729"/>
            <a:ext cx="816793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OCTUBRE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CAPÍTULO 05. PROGRAMA 06: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PROGRAMA  DE ARBORIZACIÓN URBANA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5910992"/>
              </p:ext>
            </p:extLst>
          </p:nvPr>
        </p:nvGraphicFramePr>
        <p:xfrm>
          <a:off x="515074" y="2645097"/>
          <a:ext cx="8171723" cy="3088159"/>
        </p:xfrm>
        <a:graphic>
          <a:graphicData uri="http://schemas.openxmlformats.org/drawingml/2006/table">
            <a:tbl>
              <a:tblPr/>
              <a:tblGrid>
                <a:gridCol w="818699"/>
                <a:gridCol w="302431"/>
                <a:gridCol w="302431"/>
                <a:gridCol w="2740202"/>
                <a:gridCol w="818699"/>
                <a:gridCol w="818699"/>
                <a:gridCol w="818699"/>
                <a:gridCol w="818699"/>
                <a:gridCol w="733164"/>
              </a:tblGrid>
              <a:tr h="191744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21320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611491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1.299.184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1.418.281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119.097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1.102.961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77,8%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4659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856.966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876.786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19.820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680.662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77,6%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4659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442.218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436.218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317.129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72,7%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4659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105.277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105.277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105.170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4659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105.277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105.277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105.170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3740780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07444" y="5498129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45519" y="2328975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18864" y="1540960"/>
            <a:ext cx="816793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OCTUBRE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PROGRAMA: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PROGRAMAS DE EMPLEOS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68770"/>
              </p:ext>
            </p:extLst>
          </p:nvPr>
        </p:nvGraphicFramePr>
        <p:xfrm>
          <a:off x="518864" y="2821820"/>
          <a:ext cx="8167935" cy="2394288"/>
        </p:xfrm>
        <a:graphic>
          <a:graphicData uri="http://schemas.openxmlformats.org/drawingml/2006/table">
            <a:tbl>
              <a:tblPr/>
              <a:tblGrid>
                <a:gridCol w="818320"/>
                <a:gridCol w="302290"/>
                <a:gridCol w="302290"/>
                <a:gridCol w="2738931"/>
                <a:gridCol w="818320"/>
                <a:gridCol w="818320"/>
                <a:gridCol w="818320"/>
                <a:gridCol w="818320"/>
                <a:gridCol w="732824"/>
              </a:tblGrid>
              <a:tr h="269772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04720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35407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12.382.369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12.382.369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9.073.358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73,3%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697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9.173.944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9.173.944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6.853.318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74,7%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2697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2.220.086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2.220.086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1.303.971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58,7%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2697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119.810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119.810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47.540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39,7%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2697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868.529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868.529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868.529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2866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868.529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868.529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868.529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330204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 txBox="1">
            <a:spLocks noGrp="1"/>
          </p:cNvSpPr>
          <p:nvPr>
            <p:ph type="title"/>
          </p:nvPr>
        </p:nvSpPr>
        <p:spPr>
          <a:xfrm>
            <a:off x="539552" y="1504901"/>
            <a:ext cx="814724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OCTUBRE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 MINISTERIO DE AGRICULTURA</a:t>
            </a:r>
          </a:p>
        </p:txBody>
      </p:sp>
      <p:graphicFrame>
        <p:nvGraphicFramePr>
          <p:cNvPr id="8" name="1 Gráfico">
            <a:extLst>
              <a:ext uri="{FF2B5EF4-FFF2-40B4-BE49-F238E27FC236}">
                <a16:creationId xmlns:xdr="http://schemas.openxmlformats.org/drawingml/2006/spreadsheetDrawing" xmlns="" xmlns:a16="http://schemas.microsoft.com/office/drawing/2014/main" xmlns:lc="http://schemas.openxmlformats.org/drawingml/2006/lockedCanvas" id="{5DEE9E19-4B2C-479D-89DB-FF54FBE7F2B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92285263"/>
              </p:ext>
            </p:extLst>
          </p:nvPr>
        </p:nvGraphicFramePr>
        <p:xfrm>
          <a:off x="539552" y="2411658"/>
          <a:ext cx="8147248" cy="36816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85943503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18864" y="5345853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39490" y="2344544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639491" y="1428761"/>
            <a:ext cx="816793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OCTUBRE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PROGRAMA: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AREAS SILVESTRES PROTEGIDAS FET COVID-19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369652"/>
              </p:ext>
            </p:extLst>
          </p:nvPr>
        </p:nvGraphicFramePr>
        <p:xfrm>
          <a:off x="643117" y="2810530"/>
          <a:ext cx="8164310" cy="2278273"/>
        </p:xfrm>
        <a:graphic>
          <a:graphicData uri="http://schemas.openxmlformats.org/drawingml/2006/table">
            <a:tbl>
              <a:tblPr/>
              <a:tblGrid>
                <a:gridCol w="817957"/>
                <a:gridCol w="302156"/>
                <a:gridCol w="302156"/>
                <a:gridCol w="2737714"/>
                <a:gridCol w="817957"/>
                <a:gridCol w="817957"/>
                <a:gridCol w="817957"/>
                <a:gridCol w="817957"/>
                <a:gridCol w="732499"/>
              </a:tblGrid>
              <a:tr h="267129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98856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638830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3.605.524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3.605.524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11.400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4867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3.605.524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3.605.524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11.400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4867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3.605.524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3.605.524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11.400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1574861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90284" y="6112493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31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26896" y="2312123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611560" y="1564526"/>
            <a:ext cx="7926051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OCTUBRE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PROGRAMA: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COMISIÓN NACIONAL DE RIEGO FET COVID-19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3795514"/>
              </p:ext>
            </p:extLst>
          </p:nvPr>
        </p:nvGraphicFramePr>
        <p:xfrm>
          <a:off x="611563" y="2625132"/>
          <a:ext cx="7926048" cy="3330857"/>
        </p:xfrm>
        <a:graphic>
          <a:graphicData uri="http://schemas.openxmlformats.org/drawingml/2006/table">
            <a:tbl>
              <a:tblPr/>
              <a:tblGrid>
                <a:gridCol w="794086"/>
                <a:gridCol w="293338"/>
                <a:gridCol w="293338"/>
                <a:gridCol w="2657820"/>
                <a:gridCol w="794086"/>
                <a:gridCol w="794086"/>
                <a:gridCol w="794086"/>
                <a:gridCol w="794086"/>
                <a:gridCol w="711122"/>
              </a:tblGrid>
              <a:tr h="263291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52385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345568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47.056.736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47.056.736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13.047.591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27,7%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632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255.200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255.200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177.817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69,7%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632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214.109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214.109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214.109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632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214.109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214.109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214.109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5265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Construcción y Rehabilitación Obras de Riego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214.109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214.109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214.109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632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46.587.427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46.587.427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12.655.665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27,2%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632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46.587.427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46.587.427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12.655.665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27,2%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5265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Bonificación por Inversiones de Riego y Drenaje Ley N° 18.450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46.587.427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46.587.427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12.655.665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27,2%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8809591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17793" y="6202638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32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7793" y="2164404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2021                                                                                                              1 de 2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18864" y="1419599"/>
            <a:ext cx="816793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OCTUBRE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CAPÍTULO 06. PROGRAMA 01: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COMISIÓN NACIONAL DE RIEGO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9294893"/>
              </p:ext>
            </p:extLst>
          </p:nvPr>
        </p:nvGraphicFramePr>
        <p:xfrm>
          <a:off x="529140" y="2462732"/>
          <a:ext cx="8169004" cy="3739911"/>
        </p:xfrm>
        <a:graphic>
          <a:graphicData uri="http://schemas.openxmlformats.org/drawingml/2006/table">
            <a:tbl>
              <a:tblPr/>
              <a:tblGrid>
                <a:gridCol w="818427"/>
                <a:gridCol w="302330"/>
                <a:gridCol w="302330"/>
                <a:gridCol w="2739289"/>
                <a:gridCol w="818427"/>
                <a:gridCol w="818427"/>
                <a:gridCol w="818427"/>
                <a:gridCol w="818427"/>
                <a:gridCol w="732920"/>
              </a:tblGrid>
              <a:tr h="25788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06883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338468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128.831.968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81.688.239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-47.143.729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67.260.928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82,3%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578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5.442.903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5.544.174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101.271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4.749.710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85,7%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578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806.312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764.740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-41.572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537.742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70,3%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578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578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578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1.964.428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1.906.811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-57.617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1.693.887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88,8%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578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1.964.428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1.906.811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-57.617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1.693.887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88,8%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578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Construcción y Rehabilitación Obras de Riego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1.964.428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1.906.811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-57.617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1.693.887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88,8%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578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578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578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206.040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206.040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192.660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93,5%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578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206.040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206.040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192.660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93,5%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8791646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39517" y="6429001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33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67509" y="2162234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2021                                                                                                             2 de 2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18864" y="1384165"/>
            <a:ext cx="816793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OCTUBRE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CAPÍTULO 06. PROGRAMA 01: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COMISIÓN NACIONAL DE RIEGO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4891606"/>
              </p:ext>
            </p:extLst>
          </p:nvPr>
        </p:nvGraphicFramePr>
        <p:xfrm>
          <a:off x="539517" y="2451201"/>
          <a:ext cx="7975835" cy="3832497"/>
        </p:xfrm>
        <a:graphic>
          <a:graphicData uri="http://schemas.openxmlformats.org/drawingml/2006/table">
            <a:tbl>
              <a:tblPr/>
              <a:tblGrid>
                <a:gridCol w="799074"/>
                <a:gridCol w="295181"/>
                <a:gridCol w="295181"/>
                <a:gridCol w="2674514"/>
                <a:gridCol w="799074"/>
                <a:gridCol w="799074"/>
                <a:gridCol w="799074"/>
                <a:gridCol w="799074"/>
                <a:gridCol w="715589"/>
              </a:tblGrid>
              <a:tr h="250548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24829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505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47.305.546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248.810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-47.056.736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505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Emergencia Transitorio                                             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47.305.546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248.810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-47.056.736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505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3.353.507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3.135.257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-218.250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1.290.531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41,2%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505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Estudios Básicos                                                            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1.212.022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1.312.022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653.250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49,8%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505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378.325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378.325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110.000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29,1%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505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de Inversión                                                      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1.763.160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1.444.910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-318.250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527.281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36,5%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505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69.753.212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69.753.212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58.667.224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84,1%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505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69.753.212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69.753.212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58.667.224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84,1%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505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INDAP - Pre financiamiento art. 3°, Ley N° 18.450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1.098.777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1.098.777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1.098.777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5010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Bonificación por Inversiones de Riego y Drenaje Ley N° 18.450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68.654.435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68.654.435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57.568.447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2505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129.175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129.175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129.174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2505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129.175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129.175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129.174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236215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número de diapositiva 4">
            <a:extLst>
              <a:ext uri="{FF2B5EF4-FFF2-40B4-BE49-F238E27FC236}">
                <a16:creationId xmlns="" xmlns:a16="http://schemas.microsoft.com/office/drawing/2014/main" id="{68AA2C82-760D-4566-93EB-BAC8C9BB40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8" name="1 Título"/>
          <p:cNvSpPr txBox="1">
            <a:spLocks noGrp="1"/>
          </p:cNvSpPr>
          <p:nvPr>
            <p:ph type="title"/>
          </p:nvPr>
        </p:nvSpPr>
        <p:spPr>
          <a:xfrm>
            <a:off x="466600" y="1325739"/>
            <a:ext cx="8220200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OCTUBRE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 MINISTERIO DE AGRICULTURA</a:t>
            </a:r>
          </a:p>
        </p:txBody>
      </p:sp>
      <p:graphicFrame>
        <p:nvGraphicFramePr>
          <p:cNvPr id="7" name="2 Gráfico">
            <a:extLst>
              <a:ext uri="{FF2B5EF4-FFF2-40B4-BE49-F238E27FC236}">
                <a16:creationId xmlns:xdr="http://schemas.openxmlformats.org/drawingml/2006/spreadsheetDrawing" xmlns="" xmlns:a16="http://schemas.microsoft.com/office/drawing/2014/main" xmlns:lc="http://schemas.openxmlformats.org/drawingml/2006/lockedCanvas" id="{07E64580-E7A6-4D61-803A-558CCE8D2DC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15248935"/>
              </p:ext>
            </p:extLst>
          </p:nvPr>
        </p:nvGraphicFramePr>
        <p:xfrm>
          <a:off x="466600" y="2204864"/>
          <a:ext cx="8220200" cy="38545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092134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806" y="1294600"/>
            <a:ext cx="763284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OCTUBRE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 MINISTERIO DE AGRICULTURA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06313" y="6203850"/>
            <a:ext cx="7320679" cy="288032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606313" y="1925330"/>
            <a:ext cx="7344816" cy="27335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7" name="Tab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9856992"/>
              </p:ext>
            </p:extLst>
          </p:nvPr>
        </p:nvGraphicFramePr>
        <p:xfrm>
          <a:off x="606314" y="2304156"/>
          <a:ext cx="7636338" cy="3586692"/>
        </p:xfrm>
        <a:graphic>
          <a:graphicData uri="http://schemas.openxmlformats.org/drawingml/2006/table">
            <a:tbl>
              <a:tblPr/>
              <a:tblGrid>
                <a:gridCol w="889799"/>
                <a:gridCol w="2377227"/>
                <a:gridCol w="889799"/>
                <a:gridCol w="889799"/>
                <a:gridCol w="889799"/>
                <a:gridCol w="889799"/>
                <a:gridCol w="810116"/>
              </a:tblGrid>
              <a:tr h="232634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</a:tr>
              <a:tr h="315276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471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756.379.206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850.293.792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93.914.586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650.022.286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26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215.709.768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235.059.964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19.350.196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191.841.804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26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58.173.813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118.465.714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60.291.901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77.819.275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26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2.728.338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2.728.278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4.679.913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171,5%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26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161.586.436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163.913.164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2.326.728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129.898.618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26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134.239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134.239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103.932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26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24.374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24.354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383.066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1571,6%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26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3.492.707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4.514.081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1.021.374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2.469.939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26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76.114.531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384.811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-75.729.720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26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3.353.507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6.980.772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3.627.265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1.310.069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26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89.861.262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89.861.262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74.193.344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26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147.952.763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201.372.155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53.419.392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140.589.232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26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26.854.918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26.854.818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26.733.094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53454" y="1287156"/>
            <a:ext cx="8047589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OCTUBRE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13 MINISTERIO DE AGRICULTURA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RESUMEN POR CAPÍTULOS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 dirty="0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596944" y="6569968"/>
            <a:ext cx="7480784" cy="288032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53646" y="1861728"/>
            <a:ext cx="7509520" cy="27616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6545930"/>
              </p:ext>
            </p:extLst>
          </p:nvPr>
        </p:nvGraphicFramePr>
        <p:xfrm>
          <a:off x="553457" y="2137897"/>
          <a:ext cx="8047587" cy="4478099"/>
        </p:xfrm>
        <a:graphic>
          <a:graphicData uri="http://schemas.openxmlformats.org/drawingml/2006/table">
            <a:tbl>
              <a:tblPr/>
              <a:tblGrid>
                <a:gridCol w="334063"/>
                <a:gridCol w="334063"/>
                <a:gridCol w="2996548"/>
                <a:gridCol w="895290"/>
                <a:gridCol w="895290"/>
                <a:gridCol w="895290"/>
                <a:gridCol w="895290"/>
                <a:gridCol w="801753"/>
              </a:tblGrid>
              <a:tr h="137523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352" marR="8352" marT="83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352" marR="8352" marT="83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2116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Prog.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Programa Presupuestario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8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AGRICULTURA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62.063.501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67.567.043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5.503.542 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50.881.310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75,3%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375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Agricultura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28.189.690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31.915.963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3.726.273 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23.500.928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73,6%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2664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Investigación e Innovación Tecnológica Silvoagropecuaria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33.873.811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35.651.080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1.777.269 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27.380.382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76,8%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719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OFICINA DE ESTUDIOS Y POLÍTICAS AGRARIAS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17.822.574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18.019.129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196.555 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16.633.605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92,3%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719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DE DESARROLLO AGROPECUARIO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308.383.838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304.053.342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-4.330.496 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254.620.206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83,7%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719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de Desarrollo Agropecuario FET COVID-19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6.900.975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6.900.975 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3.122.978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45,3%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375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AGRÍCOLA Y GANADERO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128.484.656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132.878.571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4.393.915 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107.187.038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80,7%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375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Agrícola y Ganadero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26.680.390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28.929.935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2.249.545 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24.697.333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85,4%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375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Inspecciones Exportaciones Silvoagropecuarias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21.404.485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22.264.546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860.061 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18.575.172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83,4%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375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Desarrollo Ganadero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13.851.279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14.147.224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295.945 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11.313.339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80,0%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375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Vigilancia y Control Silvoagrícola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30.409.922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30.791.665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381.743 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25.079.277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81,4%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375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Controles Fronterizos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15.846.430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15.881.797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35.367 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11.837.836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74,5%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2750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Gestión y Conservación de Recursos Naturales Renovables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13.650.763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13.716.222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65.459 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10.001.987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72,9%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375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Laboratorios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6.641.387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7.147.182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505.795 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5.682.094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79,5%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375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NACIONAL FORESTAL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111.891.446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156.628.972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44.737.526 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120.964.493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77,2%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375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Gestion Forestal FET COVID-19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17.041.404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17.041.404 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6.312.247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37,0%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375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Nacional Forestal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19.494.218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22.135.772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2.641.554 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18.274.404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82,6%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375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Manejo del Fuego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35.422.137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90.045.599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54.623.462 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67.766.539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75,3%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375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Areas Silvestres Protegidas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17.627.963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19.339.347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1.711.384 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15.666.941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81,0%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375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Gestión Forestal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38.047.944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23.689.973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-14.357.971 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18.153.648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76,6%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375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Arborización Urbana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1.299.184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1.418.281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119.097 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1.102.961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77,8%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375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de Empleo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856.966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876.786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19.820 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680.662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77,6%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375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Areas Silvestres Protegidas FET COVID-19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3.605.524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3.605.524 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11.400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719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COMISIÓN NACIONAL DE RIEGO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128.831.968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81.688.239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-47.143.729 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67.260.928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82,3%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719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Comisión Nacional de Riego FET COVID-19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47.056.736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47.056.736 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13.047.591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27,7%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67544" y="6330076"/>
            <a:ext cx="7977800" cy="365126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67544" y="2045826"/>
            <a:ext cx="7860248" cy="33635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                                                                                                                                                 1 de 2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469856" y="1423300"/>
            <a:ext cx="8281779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OCTUBRE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CAPÍTULO 01. PROGRAMA 01: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SUBSECRETARÍA DE AGRICULTURA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689058"/>
              </p:ext>
            </p:extLst>
          </p:nvPr>
        </p:nvGraphicFramePr>
        <p:xfrm>
          <a:off x="467547" y="2382183"/>
          <a:ext cx="8284089" cy="3921626"/>
        </p:xfrm>
        <a:graphic>
          <a:graphicData uri="http://schemas.openxmlformats.org/drawingml/2006/table">
            <a:tbl>
              <a:tblPr/>
              <a:tblGrid>
                <a:gridCol w="829957"/>
                <a:gridCol w="306589"/>
                <a:gridCol w="306589"/>
                <a:gridCol w="2777881"/>
                <a:gridCol w="829957"/>
                <a:gridCol w="829957"/>
                <a:gridCol w="829957"/>
                <a:gridCol w="829957"/>
                <a:gridCol w="743245"/>
              </a:tblGrid>
              <a:tr h="178225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01436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33919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28.189.690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31.915.963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3.726.273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23.500.928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73,6%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82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6.558.264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6.567.060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8.796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5.432.678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82,7%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82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1.024.008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1.064.508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40.500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697.846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65,6%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82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4.478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4.468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4.467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82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4.478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4.468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4.467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82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20.435.004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20.769.959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334.955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13.957.323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67,2%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82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946.020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1.298.195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352.175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916.968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70,6%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82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368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Fundación de Comunicaciones del Agro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585.220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585.220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519.953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88,8%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82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369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Emergencias Agrícolas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352.185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352.175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36.226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10,3%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82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Red Agroclimática Nacional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311.233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311.233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311.232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82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Consorcio Lechero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15.586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15.586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15.586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82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382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Cinco al Día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33.971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33.971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33.971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82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16.531.742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16.309.522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-222.220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10.352.376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63,5%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82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Promoción de Exportaciones Agricultura - PROCHILE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7.049.769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6.827.549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-222.220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5.418.846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79,4%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564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de Fomento de la Producción - Fomento Productivo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3.599.827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3.599.827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1.405.217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39,0%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564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de Fomento de la Producción - Seguro Agrícola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5.882.146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5.882.146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3.528.313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60,0%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82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1.106.546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1.311.546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205.000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837.283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63,8%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660547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61321" y="6284197"/>
            <a:ext cx="7905792" cy="23800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61321" y="2126880"/>
            <a:ext cx="7860248" cy="20240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2021                                                                                                                                                               2 de 2                                                                                                                                                 </a:t>
            </a:r>
          </a:p>
          <a:p>
            <a:pPr lvl="0">
              <a:spcBef>
                <a:spcPts val="0"/>
              </a:spcBef>
            </a:pP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533917" y="1411333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OCTUBRE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CAPÍTULO 01. PROGRAMA 01: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SUBSECRETARÍA DE AGRICULTURA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9200019"/>
              </p:ext>
            </p:extLst>
          </p:nvPr>
        </p:nvGraphicFramePr>
        <p:xfrm>
          <a:off x="533917" y="2401440"/>
          <a:ext cx="8152883" cy="3882760"/>
        </p:xfrm>
        <a:graphic>
          <a:graphicData uri="http://schemas.openxmlformats.org/drawingml/2006/table">
            <a:tbl>
              <a:tblPr/>
              <a:tblGrid>
                <a:gridCol w="816812"/>
                <a:gridCol w="301733"/>
                <a:gridCol w="301733"/>
                <a:gridCol w="2733884"/>
                <a:gridCol w="816812"/>
                <a:gridCol w="816812"/>
                <a:gridCol w="816812"/>
                <a:gridCol w="816812"/>
                <a:gridCol w="731473"/>
              </a:tblGrid>
              <a:tr h="199037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00103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990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359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Agencia Chilena para la Inocuidad Alimentaria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669.637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744.637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541.483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72,7%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980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Apoyo a la Comercialización de Pequeños Productores de Trigo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436.909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566.909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295.800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52,2%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90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1.850.696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1.850.696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1.850.696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90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Latinoamericano de Arroces para Riego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12.206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12.206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12.206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980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Organización de las Naciones Unidas para la Alimentación y la Agricultura - FAO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1.580.760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1.580.760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1.580.760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980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Interamericano de Cooperación para la Agricultura - IICA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257.730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257.730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257.730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90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90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90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172.394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264614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92220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163.284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61,7%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90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14.826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56426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41600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14.826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26,3%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90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7.383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12343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4960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6.567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53,2%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90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150.185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195845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45660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141.891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72,5%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90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3.245.344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3.245.334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3.245.330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90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3.245.344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3.245.334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3.245.330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50329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74239" y="6300911"/>
            <a:ext cx="7905792" cy="23800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07423" y="2238545"/>
            <a:ext cx="7860248" cy="20240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2021                                                                                                                                        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397300" y="1296569"/>
            <a:ext cx="8289500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OCTUBRE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CAPÍTULO 01. PROGRAMA 02: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INVESTIGACIÓN E INNOVACIÓN TECNOLÓGICA SILVOAGROPECUARIA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4067929"/>
              </p:ext>
            </p:extLst>
          </p:nvPr>
        </p:nvGraphicFramePr>
        <p:xfrm>
          <a:off x="397300" y="2545619"/>
          <a:ext cx="8289499" cy="3572728"/>
        </p:xfrm>
        <a:graphic>
          <a:graphicData uri="http://schemas.openxmlformats.org/drawingml/2006/table">
            <a:tbl>
              <a:tblPr/>
              <a:tblGrid>
                <a:gridCol w="830499"/>
                <a:gridCol w="306789"/>
                <a:gridCol w="306789"/>
                <a:gridCol w="2779695"/>
                <a:gridCol w="830499"/>
                <a:gridCol w="830499"/>
                <a:gridCol w="830499"/>
                <a:gridCol w="830499"/>
                <a:gridCol w="743731"/>
              </a:tblGrid>
              <a:tr h="224002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66699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94004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33.873.811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35.651.080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1.777.269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27.380.382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76,8%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40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33.873.801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35.355.451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1.481.650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27.084.754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76,6%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40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33.873.801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35.355.451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1.481.650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27.084.754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76,6%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40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de Investigaciones Agropecuarias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17.107.193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16.919.489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-187.704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14.634.536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86,5%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40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372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Fundación para la Innovación Agraria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8.692.845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10.284.495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1.591.650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5.712.438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55,5%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40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Forestal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4.422.531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4.422.531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3.615.237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81,7%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40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374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 de Información de Recursos Naturales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3.463.528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3.463.528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2.917.448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84,2%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4480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376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Apoyo a la Investigación para la Competitividad Agroalimentaria y Forestal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187.704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265.408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77.704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205.095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77,3%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40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40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40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295.629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295.619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295.628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40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295.629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295.619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295.628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12288575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4383</TotalTime>
  <Words>5822</Words>
  <Application>Microsoft Office PowerPoint</Application>
  <PresentationFormat>Presentación en pantalla (4:3)</PresentationFormat>
  <Paragraphs>3467</Paragraphs>
  <Slides>33</Slides>
  <Notes>28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33</vt:i4>
      </vt:variant>
    </vt:vector>
  </HeadingPairs>
  <TitlesOfParts>
    <vt:vector size="40" baseType="lpstr">
      <vt:lpstr>Arial</vt:lpstr>
      <vt:lpstr>Arial Black</vt:lpstr>
      <vt:lpstr>Calibri</vt:lpstr>
      <vt:lpstr>Times New Roman</vt:lpstr>
      <vt:lpstr>Verdana</vt:lpstr>
      <vt:lpstr>1_Tema de Office</vt:lpstr>
      <vt:lpstr>Tema de Office</vt:lpstr>
      <vt:lpstr>EJECUCIÓN PRESUPUESTARIA DE GASTOS ACUMULADA AL MES DE OCTUBRE DE 2021 PARTIDA 13: MINISTERIO DE AGRICULTURA</vt:lpstr>
      <vt:lpstr>COMPORTAMIENTO DE LA EJECUCIÓN ACUMULADA DE GASTOS A OCTUBRE DE 2021  PARTIDA 13 MINISTERIO DE AGRICULTURA</vt:lpstr>
      <vt:lpstr>COMPORTAMIENTO DE LA EJECUCIÓN ACUMULADA DE GASTOS A OCTUBRE DE 2021  PARTIDA 13 MINISTERIO DE AGRICULTURA</vt:lpstr>
      <vt:lpstr>COMPORTAMIENTO DE LA EJECUCIÓN ACUMULADA DE GASTOS A OCTUBRE DE 2021  PARTIDA 13 MINISTERIO DE AGRICULTURA</vt:lpstr>
      <vt:lpstr>EJECUCIÓN ACUMULADA DE GASTOS A OCTUBRE DE 2021 PARTIDA 13 MINISTERIO DE AGRICULTURA</vt:lpstr>
      <vt:lpstr>EJECUCIÓN ACUMULADA DE GASTOS A OCTUBRE DE 2021  PARTIDA 13 MINISTERIO DE AGRICULTURA RESUMEN POR CAPÍTULOS</vt:lpstr>
      <vt:lpstr>EJECUCIÓN ACUMULADA DE GASTOS A OCTUBRE DE 2021  PARTIDA 13. CAPÍTULO 01. PROGRAMA 01:  SUBSECRETARÍA DE AGRICULTURA</vt:lpstr>
      <vt:lpstr>EJECUCIÓN ACUMULADA DE GASTOS A OCTUBRE DE 2021  PARTIDA 13. CAPÍTULO 01. PROGRAMA 01:  SUBSECRETARÍA DE AGRICULTURA</vt:lpstr>
      <vt:lpstr>EJECUCIÓN ACUMULADA DE GASTOS A OCTUBRE DE 2021  PARTIDA 13. CAPÍTULO 01. PROGRAMA 02:  INVESTIGACIÓN E INNOVACIÓN TECNOLÓGICA SILVOAGROPECUARIA</vt:lpstr>
      <vt:lpstr>EJECUCIÓN ACUMULADA DE GASTOS A OCTUBRE DE 2021  PARTIDA 13. CAPÍTULO 02. PROGRAMA 01:  OFICINA DE ESTUDIOS Y POLÍTICAS AGRARIAS</vt:lpstr>
      <vt:lpstr>EJECUCIÓN ACUMULADA DE GASTOS A OCTUBRE DE 2021  PARTIDA 13. CAPÍTULO 03. PROGRAMA 01:  INSTITUTO DE DESARROLLO AGROPECUARIO</vt:lpstr>
      <vt:lpstr>EJECUCIÓN ACUMULADA DE GASTOS A OCTUBRE DE 2021  PARTIDA 13. CAPÍTULO 03. PROGRAMA 01:  INSTITUTO DE DESARROLLO AGROPECUARIO</vt:lpstr>
      <vt:lpstr>EJECUCIÓN ACUMULADA DE GASTOS A OCTUBRE DE 2021  PARTIDA 13. CAPÍTULO 03. PROGRAMA:  INSTITUTO DE DESARROLLO  AGROPECUARIO FET COVID-19</vt:lpstr>
      <vt:lpstr>EJECUCIÓN ACUMULADA DE GASTOS A OCTUBRE DE 2021  PARTIDA 13. PROGRAMA : SERVICIO AGRÍCOLA Y GANADERO FET COVID-19</vt:lpstr>
      <vt:lpstr>EJECUCIÓN ACUMULADA DE GASTOS A OCTUBRE DE 2021  PARTIDA 13. CAPÍTULO 04. PROGRAMA 01:  SERVICIO AGRÍCOLA Y GANADERO</vt:lpstr>
      <vt:lpstr>EJECUCIÓN ACUMULADA DE GASTOS A OCTUBRE DE 2021  PARTIDA 13. CAPÍTULO 04. PROGRAMA 04:  INSPECCIONES EXPORTACIONES SILVOAGROPECUARIAS</vt:lpstr>
      <vt:lpstr>EJECUCIÓN ACUMULADA DE GASTOS A OCTUBRE DE 2021  PARTIDA 13. CAPÍTULO 04. PROGRAMA 05:  PROGRAMA DESARROLLO GANADERO</vt:lpstr>
      <vt:lpstr>EJECUCIÓN ACUMULADA DE GASTOS A OCTUBRE DE 2021  PARTIDA 13. CAPÍTULO 04. PROGRAMA 06:  VIGILANCIA Y CONTROL SILVOAGRÍCOLA</vt:lpstr>
      <vt:lpstr>EJECUCIÓN ACUMULADA DE GASTOS A OCTUBRE DE 2021  PARTIDA 13. CAPÍTULO 04. PROGRAMA 07:  PROGRAMA DE CONTROLES FRONTERIZOS</vt:lpstr>
      <vt:lpstr>EJECUCIÓN ACUMULADA DE GASTOS A OCTUBRE DE 2021  PARTIDA 13. CAPÍTULO 04. PROGRAMA 08:  PROGRAMA GESTIÓN Y CONSERVACIÓN DE RECURSOS NATURALES RENOVABLES</vt:lpstr>
      <vt:lpstr>EJECUCIÓN ACUMULADA DE GASTOS A OCTUBRE DE 2021  PARTIDA 13. CAPÍTULO 04. PROGRAMA 09:  LABORATORIOS</vt:lpstr>
      <vt:lpstr>EJECUCIÓN ACUMULADA DE GASTOS A OCTUBRE DE 2021  PARTIDA 13. PROGRAMA:  MANEJO DEL FUEGO FET COVID-19</vt:lpstr>
      <vt:lpstr>EJECUCIÓN ACUMULADA DE GASTOS A OCTUBRE DE 2021  PARTIDA 13. PROGRAMA:  GESTIÓN FORESTAL FET COVID-19</vt:lpstr>
      <vt:lpstr>EJECUCIÓN ACUMULADA DE GASTOS A OCTUBRE DE 2021  PARTIDA 13. CAPÍTULO 05. PROGRAMA 01:  CORPORACIÓN NACIONAL FORESTAL</vt:lpstr>
      <vt:lpstr>EJECUCIÓN ACUMULADA DE GASTOS A OCTUBRE DE 2021  PARTIDA 13. CAPÍTULO 05. PROGRAMA 03:  PROGRAMA DE MANEJO DEL FUEGO</vt:lpstr>
      <vt:lpstr>EJECUCIÓN ACUMULADA DE GASTOS A OCTUBRE DE 2021  PARTIDA 13. CAPÍTULO 05. PROGRAMA 04:  ÁREAS SILVESTRES PROTEGIDAS</vt:lpstr>
      <vt:lpstr>EJECUCIÓN ACUMULADA DE GASTOS A OCTUBRE DE 2021  PARTIDA 13. CAPÍTULO 05. PROGRAMA 05:  GESTIÓN FORESTAL</vt:lpstr>
      <vt:lpstr>EJECUCIÓN ACUMULADA DE GASTOS A OCTUBRE DE 2021  PARTIDA 13. CAPÍTULO 05. PROGRAMA 06:  PROGRAMA  DE ARBORIZACIÓN URBANA</vt:lpstr>
      <vt:lpstr>EJECUCIÓN ACUMULADA DE GASTOS A OCTUBRE DE 2021  PARTIDA 13. PROGRAMA:  PROGRAMAS DE EMPLEOS</vt:lpstr>
      <vt:lpstr>EJECUCIÓN ACUMULADA DE GASTOS A OCTUBRE DE 2021  PARTIDA 13. PROGRAMA:  AREAS SILVESTRES PROTEGIDAS FET COVID-19</vt:lpstr>
      <vt:lpstr>EJECUCIÓN ACUMULADA DE GASTOS A OCTUBRE DE 2021  PARTIDA 13. PROGRAMA:  COMISIÓN NACIONAL DE RIEGO FET COVID-19</vt:lpstr>
      <vt:lpstr>EJECUCIÓN ACUMULADA DE GASTOS A OCTUBRE DE 2021  PARTIDA 13. CAPÍTULO 06. PROGRAMA 01:  COMISIÓN NACIONAL DE RIEGO</vt:lpstr>
      <vt:lpstr>EJECUCIÓN ACUMULADA DE GASTOS A OCTUBRE DE 2021  PARTIDA 13. CAPÍTULO 06. PROGRAMA 01:  COMISIÓN NACIONAL DE RIEGO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claudia mora</cp:lastModifiedBy>
  <cp:revision>361</cp:revision>
  <cp:lastPrinted>2019-06-03T14:10:49Z</cp:lastPrinted>
  <dcterms:created xsi:type="dcterms:W3CDTF">2016-06-23T13:38:47Z</dcterms:created>
  <dcterms:modified xsi:type="dcterms:W3CDTF">2022-01-09T20:29:54Z</dcterms:modified>
</cp:coreProperties>
</file>