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4"/>
  </p:notesMasterIdLst>
  <p:handoutMasterIdLst>
    <p:handoutMasterId r:id="rId35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27" r:id="rId10"/>
    <p:sldId id="316" r:id="rId11"/>
    <p:sldId id="317" r:id="rId12"/>
    <p:sldId id="299" r:id="rId13"/>
    <p:sldId id="318" r:id="rId14"/>
    <p:sldId id="338" r:id="rId15"/>
    <p:sldId id="320" r:id="rId16"/>
    <p:sldId id="321" r:id="rId17"/>
    <p:sldId id="322" r:id="rId18"/>
    <p:sldId id="323" r:id="rId19"/>
    <p:sldId id="328" r:id="rId20"/>
    <p:sldId id="334" r:id="rId21"/>
    <p:sldId id="335" r:id="rId22"/>
    <p:sldId id="329" r:id="rId23"/>
    <p:sldId id="333" r:id="rId24"/>
    <p:sldId id="332" r:id="rId25"/>
    <p:sldId id="331" r:id="rId26"/>
    <p:sldId id="330" r:id="rId27"/>
    <p:sldId id="324" r:id="rId28"/>
    <p:sldId id="336" r:id="rId29"/>
    <p:sldId id="325" r:id="rId30"/>
    <p:sldId id="337" r:id="rId31"/>
    <p:sldId id="326" r:id="rId32"/>
    <p:sldId id="319" r:id="rId3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3148372127465258"/>
          <c:y val="8.7145957539195781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9075386410032084"/>
          <c:w val="1"/>
          <c:h val="0.37953885972586759"/>
        </c:manualLayout>
      </c:layout>
      <c:pie3DChart>
        <c:varyColors val="1"/>
        <c:ser>
          <c:idx val="0"/>
          <c:order val="0"/>
          <c:tx>
            <c:strRef>
              <c:f>'Partida 12'!$D$64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857-4104-808B-60D3BDE4B8B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857-4104-808B-60D3BDE4B8B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857-4104-808B-60D3BDE4B8B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857-4104-808B-60D3BDE4B8BB}"/>
              </c:ext>
            </c:extLst>
          </c:dPt>
          <c:dLbls>
            <c:dLbl>
              <c:idx val="1"/>
              <c:layout>
                <c:manualLayout>
                  <c:x val="-9.6766538581947295E-2"/>
                  <c:y val="-0.1362889726595990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857-4104-808B-60D3BDE4B8B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1844203327776434"/>
                  <c:y val="3.216160186533480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E857-4104-808B-60D3BDE4B8B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12'!$C$65:$C$68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INICIATIVAS DE INVERSIÓN                                                        </c:v>
                </c:pt>
                <c:pt idx="2">
                  <c:v>SALDO FINAL DE CAJA      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12'!$D$65:$D$68</c:f>
              <c:numCache>
                <c:formatCode>#,##0</c:formatCode>
                <c:ptCount val="4"/>
                <c:pt idx="0">
                  <c:v>221642970</c:v>
                </c:pt>
                <c:pt idx="1">
                  <c:v>1966413591</c:v>
                </c:pt>
                <c:pt idx="2">
                  <c:v>215000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857-4104-808B-60D3BDE4B8B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701639724559054"/>
          <c:y val="0.69858366380184755"/>
          <c:w val="0.50997878390201212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% Ejecución Mensual 2019 - 2020</a:t>
            </a:r>
            <a:r>
              <a:rPr lang="es-CL" sz="1100" b="1" baseline="0"/>
              <a:t> - 2021</a:t>
            </a:r>
            <a:endParaRPr lang="es-CL" sz="1100" b="1"/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'[12.xlsx]Partida 12'!$C$32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'[12.xlsx]Partida 12'!$D$31:$O$31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12'!$D$32:$O$32</c:f>
              <c:numCache>
                <c:formatCode>0.0%</c:formatCode>
                <c:ptCount val="12"/>
                <c:pt idx="0">
                  <c:v>0.114</c:v>
                </c:pt>
                <c:pt idx="1">
                  <c:v>7.3999999999999996E-2</c:v>
                </c:pt>
                <c:pt idx="2">
                  <c:v>7.1999999999999995E-2</c:v>
                </c:pt>
                <c:pt idx="3">
                  <c:v>7.2999999999999995E-2</c:v>
                </c:pt>
                <c:pt idx="4">
                  <c:v>5.1999999999999998E-2</c:v>
                </c:pt>
                <c:pt idx="5">
                  <c:v>7.6999999999999999E-2</c:v>
                </c:pt>
                <c:pt idx="6">
                  <c:v>8.3000000000000004E-2</c:v>
                </c:pt>
                <c:pt idx="7">
                  <c:v>7.0999999999999994E-2</c:v>
                </c:pt>
                <c:pt idx="8">
                  <c:v>6.3E-2</c:v>
                </c:pt>
                <c:pt idx="9">
                  <c:v>0.10299999999999999</c:v>
                </c:pt>
                <c:pt idx="10">
                  <c:v>8.3000000000000004E-2</c:v>
                </c:pt>
                <c:pt idx="11">
                  <c:v>0.159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C0-4F88-AE19-2681FA97450D}"/>
            </c:ext>
          </c:extLst>
        </c:ser>
        <c:ser>
          <c:idx val="1"/>
          <c:order val="1"/>
          <c:tx>
            <c:strRef>
              <c:f>'[12.xlsx]Partida 12'!$C$33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'[12.xlsx]Partida 12'!$D$31:$O$31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12'!$D$33:$O$33</c:f>
              <c:numCache>
                <c:formatCode>0.0%</c:formatCode>
                <c:ptCount val="12"/>
                <c:pt idx="0">
                  <c:v>0.115</c:v>
                </c:pt>
                <c:pt idx="1">
                  <c:v>6.5000000000000002E-2</c:v>
                </c:pt>
                <c:pt idx="2">
                  <c:v>8.3000000000000004E-2</c:v>
                </c:pt>
                <c:pt idx="3">
                  <c:v>7.0000000000000007E-2</c:v>
                </c:pt>
                <c:pt idx="4">
                  <c:v>4.4999999999999998E-2</c:v>
                </c:pt>
                <c:pt idx="5">
                  <c:v>8.6999999999999994E-2</c:v>
                </c:pt>
                <c:pt idx="6">
                  <c:v>7.0999999999999994E-2</c:v>
                </c:pt>
                <c:pt idx="7">
                  <c:v>0.06</c:v>
                </c:pt>
                <c:pt idx="8">
                  <c:v>5.0999999999999997E-2</c:v>
                </c:pt>
                <c:pt idx="9">
                  <c:v>7.4999999999999997E-2</c:v>
                </c:pt>
                <c:pt idx="10">
                  <c:v>6.8000000000000005E-2</c:v>
                </c:pt>
                <c:pt idx="11">
                  <c:v>0.129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C0-4F88-AE19-2681FA97450D}"/>
            </c:ext>
          </c:extLst>
        </c:ser>
        <c:ser>
          <c:idx val="2"/>
          <c:order val="2"/>
          <c:tx>
            <c:strRef>
              <c:f>'[12.xlsx]Partida 12'!$C$34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8.2177709296353367E-3"/>
                  <c:y val="2.28970268659144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A6F-44F1-9A10-0FCAB0E5A56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1633281972265025E-3"/>
                  <c:y val="7.0157048781231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A6F-44F1-9A10-0FCAB0E5A56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1633281972265025E-3"/>
                  <c:y val="1.7486906188754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A6F-44F1-9A10-0FCAB0E5A56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1633281972265025E-3"/>
                  <c:y val="1.05061053150002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A6F-44F1-9A10-0FCAB0E5A56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1088854648176684E-3"/>
                  <c:y val="7.0157048781231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A6F-44F1-9A10-0FCAB0E5A56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4.1088854648176684E-3"/>
                  <c:y val="1.39965057518776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A6F-44F1-9A10-0FCAB0E5A56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6.1633281972264271E-3"/>
                  <c:y val="1.7486906188754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3A6F-44F1-9A10-0FCAB0E5A56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4.1088854648175174E-3"/>
                  <c:y val="1.05061053150003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F50-4051-BADD-DF997F62FC9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5065739330291764E-16"/>
                  <c:y val="1.39965057518776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F50-4051-BADD-DF997F62FC9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0"/>
                  <c:y val="3.52530444124591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F50-4051-BADD-DF997F62FC9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0"/>
                  <c:y val="7.01570487812318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15F-418C-B043-FBF96285638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t" anchorCtr="0">
                <a:spAutoFit/>
              </a:bodyPr>
              <a:lstStyle/>
              <a:p>
                <a:pPr algn="ctr">
                  <a:defRPr lang="es-CL"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'[12.xlsx]Partida 12'!$D$31:$O$31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12'!$D$34:$M$34</c:f>
              <c:numCache>
                <c:formatCode>0.0%</c:formatCode>
                <c:ptCount val="10"/>
                <c:pt idx="0">
                  <c:v>6.9664206993816383E-2</c:v>
                </c:pt>
                <c:pt idx="1">
                  <c:v>6.2158422963842282E-2</c:v>
                </c:pt>
                <c:pt idx="2">
                  <c:v>6.6726144853013605E-2</c:v>
                </c:pt>
                <c:pt idx="3">
                  <c:v>6.7353406967729762E-2</c:v>
                </c:pt>
                <c:pt idx="4">
                  <c:v>5.3967116125673426E-2</c:v>
                </c:pt>
                <c:pt idx="5">
                  <c:v>7.2420770760977318E-2</c:v>
                </c:pt>
                <c:pt idx="6">
                  <c:v>5.6273122871008822E-2</c:v>
                </c:pt>
                <c:pt idx="7">
                  <c:v>6.4015213504050053E-2</c:v>
                </c:pt>
                <c:pt idx="8">
                  <c:v>7.5213551575268447E-2</c:v>
                </c:pt>
                <c:pt idx="9">
                  <c:v>7.7368505506371421E-2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5C0-4F88-AE19-2681FA97450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24621128"/>
        <c:axId val="624622304"/>
      </c:barChart>
      <c:catAx>
        <c:axId val="624621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624622304"/>
        <c:crosses val="autoZero"/>
        <c:auto val="1"/>
        <c:lblAlgn val="ctr"/>
        <c:lblOffset val="100"/>
        <c:noMultiLvlLbl val="0"/>
      </c:catAx>
      <c:valAx>
        <c:axId val="62462230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624621128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Ejecución Acumulada  2019 - 2020 - 2021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'[12.xlsx]Partida 12'!$C$25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strRef>
              <c:f>'[12.xlsx]Partida 12'!$D$24:$O$24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12'!$D$25:$O$25</c:f>
              <c:numCache>
                <c:formatCode>0.0%</c:formatCode>
                <c:ptCount val="12"/>
                <c:pt idx="0">
                  <c:v>0.114</c:v>
                </c:pt>
                <c:pt idx="1">
                  <c:v>0.189</c:v>
                </c:pt>
                <c:pt idx="2">
                  <c:v>0.26</c:v>
                </c:pt>
                <c:pt idx="3">
                  <c:v>0.33300000000000002</c:v>
                </c:pt>
                <c:pt idx="4">
                  <c:v>0.35099999999999998</c:v>
                </c:pt>
                <c:pt idx="5">
                  <c:v>0.42899999999999999</c:v>
                </c:pt>
                <c:pt idx="6">
                  <c:v>0.51</c:v>
                </c:pt>
                <c:pt idx="7">
                  <c:v>0.57599999999999996</c:v>
                </c:pt>
                <c:pt idx="8">
                  <c:v>0.63500000000000001</c:v>
                </c:pt>
                <c:pt idx="9">
                  <c:v>0.73899999999999999</c:v>
                </c:pt>
                <c:pt idx="10">
                  <c:v>0.82099999999999995</c:v>
                </c:pt>
                <c:pt idx="11">
                  <c:v>0.99099999999999999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1BB-4D09-9DC4-91BF91026CD8}"/>
            </c:ext>
          </c:extLst>
        </c:ser>
        <c:ser>
          <c:idx val="1"/>
          <c:order val="1"/>
          <c:tx>
            <c:strRef>
              <c:f>'[12.xlsx]Partida 12'!$C$26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strRef>
              <c:f>'[12.xlsx]Partida 12'!$D$24:$O$24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12'!$D$26:$O$26</c:f>
              <c:numCache>
                <c:formatCode>0.0%</c:formatCode>
                <c:ptCount val="12"/>
                <c:pt idx="0">
                  <c:v>0.115</c:v>
                </c:pt>
                <c:pt idx="1">
                  <c:v>0.18</c:v>
                </c:pt>
                <c:pt idx="2">
                  <c:v>0.255</c:v>
                </c:pt>
                <c:pt idx="3">
                  <c:v>0.32300000000000001</c:v>
                </c:pt>
                <c:pt idx="4">
                  <c:v>0.35399999999999998</c:v>
                </c:pt>
                <c:pt idx="5">
                  <c:v>0.441</c:v>
                </c:pt>
                <c:pt idx="6">
                  <c:v>0.51200000000000001</c:v>
                </c:pt>
                <c:pt idx="7">
                  <c:v>0.56999999999999995</c:v>
                </c:pt>
                <c:pt idx="8">
                  <c:v>0.62</c:v>
                </c:pt>
                <c:pt idx="9">
                  <c:v>0.69199999999999995</c:v>
                </c:pt>
                <c:pt idx="10">
                  <c:v>0.76700000000000002</c:v>
                </c:pt>
                <c:pt idx="11">
                  <c:v>0.98599999999999999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1BB-4D09-9DC4-91BF91026CD8}"/>
            </c:ext>
          </c:extLst>
        </c:ser>
        <c:ser>
          <c:idx val="2"/>
          <c:order val="2"/>
          <c:tx>
            <c:strRef>
              <c:f>'[12.xlsx]Partida 12'!$C$27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7383177570093476E-2"/>
                  <c:y val="3.149605431319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0681-4EFE-9455-14ED797AA74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7383177570093497E-2"/>
                  <c:y val="2.4496931132485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681-4EFE-9455-14ED797AA74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613707165109032E-2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681-4EFE-9455-14ED797AA74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5690550363447636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681-4EFE-9455-14ED797AA74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3613707165109108E-2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681-4EFE-9455-14ED797AA74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1152647975077958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681-4EFE-9455-14ED797AA74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3613707165109032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EC4-4A52-A04F-6EC6B7634D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3613707165109108E-2"/>
                  <c:y val="2.4496931132485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EC4-4A52-A04F-6EC6B7634D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7383177570093608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6EC4-4A52-A04F-6EC6B7634D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1152647975077882E-2"/>
                  <c:y val="3.149605431319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EC4-4A52-A04F-6EC6B7634D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'[12.xlsx]Partida 12'!$D$24:$O$24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12'!$D$27:$M$27</c:f>
              <c:numCache>
                <c:formatCode>0.0%</c:formatCode>
                <c:ptCount val="10"/>
                <c:pt idx="0">
                  <c:v>6.9664206993816383E-2</c:v>
                </c:pt>
                <c:pt idx="1">
                  <c:v>0.13178777054440402</c:v>
                </c:pt>
                <c:pt idx="2">
                  <c:v>0.19851391539741761</c:v>
                </c:pt>
                <c:pt idx="3">
                  <c:v>0.26577832622101843</c:v>
                </c:pt>
                <c:pt idx="4">
                  <c:v>0.30705253185381481</c:v>
                </c:pt>
                <c:pt idx="5">
                  <c:v>0.37949610942267253</c:v>
                </c:pt>
                <c:pt idx="6">
                  <c:v>0.43585437560218654</c:v>
                </c:pt>
                <c:pt idx="7">
                  <c:v>0.49986118534742541</c:v>
                </c:pt>
                <c:pt idx="8">
                  <c:v>0.57513577694295526</c:v>
                </c:pt>
                <c:pt idx="9">
                  <c:v>0.65224894798738786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11BB-4D09-9DC4-91BF91026C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8832848"/>
        <c:axId val="587295824"/>
      </c:lineChart>
      <c:catAx>
        <c:axId val="508832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87295824"/>
        <c:crosses val="autoZero"/>
        <c:auto val="1"/>
        <c:lblAlgn val="ctr"/>
        <c:lblOffset val="100"/>
        <c:noMultiLvlLbl val="0"/>
      </c:catAx>
      <c:valAx>
        <c:axId val="58729582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883284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09-01-2022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7811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1248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98747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14428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12848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35171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34602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6830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96910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1169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76655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95148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211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01083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Cuadro de texto 2"/>
          <p:cNvSpPr txBox="1">
            <a:spLocks noChangeArrowheads="1"/>
          </p:cNvSpPr>
          <p:nvPr userDrawn="1"/>
        </p:nvSpPr>
        <p:spPr bwMode="auto">
          <a:xfrm>
            <a:off x="45720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45719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76672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742950" y="476320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OCTUBRE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OBRAS PÚBLICAS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noviembre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1467" y="627994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7011" y="2017814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97011" y="140761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02: DIRECCIÓN DE ARQUITECTURA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918094"/>
              </p:ext>
            </p:extLst>
          </p:nvPr>
        </p:nvGraphicFramePr>
        <p:xfrm>
          <a:off x="497012" y="2264392"/>
          <a:ext cx="8189787" cy="4015545"/>
        </p:xfrm>
        <a:graphic>
          <a:graphicData uri="http://schemas.openxmlformats.org/drawingml/2006/table">
            <a:tbl>
              <a:tblPr/>
              <a:tblGrid>
                <a:gridCol w="820509"/>
                <a:gridCol w="303099"/>
                <a:gridCol w="303099"/>
                <a:gridCol w="2746259"/>
                <a:gridCol w="820509"/>
                <a:gridCol w="820509"/>
                <a:gridCol w="820509"/>
                <a:gridCol w="820509"/>
                <a:gridCol w="734785"/>
              </a:tblGrid>
              <a:tr h="16753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05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98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48.126.181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28.820.220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-19.305.961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15.944.753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10.502.510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10.647.612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8.869.575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539.491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533.626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409.021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202.520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202.520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172.672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172.672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172.672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172.672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2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107.372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107.372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25.061.381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3.610.416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-21.450.965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25.061.381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3.610.416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-21.450.965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11.904.427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11.904.427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4.604.946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480.008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633.650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153.642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533.234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11.424.419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11.270.777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-153.642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4.071.712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1.765.463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1.764.463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1.765.462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1.765.463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1.764.463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1.765.462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661761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9938" y="193982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2" y="134873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03: DIRECCIÓN DE OBRAS HIDRÁULICAS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969550"/>
              </p:ext>
            </p:extLst>
          </p:nvPr>
        </p:nvGraphicFramePr>
        <p:xfrm>
          <a:off x="476000" y="2171529"/>
          <a:ext cx="8210802" cy="4446086"/>
        </p:xfrm>
        <a:graphic>
          <a:graphicData uri="http://schemas.openxmlformats.org/drawingml/2006/table">
            <a:tbl>
              <a:tblPr/>
              <a:tblGrid>
                <a:gridCol w="822615"/>
                <a:gridCol w="303877"/>
                <a:gridCol w="303877"/>
                <a:gridCol w="2753303"/>
                <a:gridCol w="822615"/>
                <a:gridCol w="822615"/>
                <a:gridCol w="822615"/>
                <a:gridCol w="822615"/>
                <a:gridCol w="736670"/>
              </a:tblGrid>
              <a:tr h="17165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571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23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258.323.603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173.724.232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-84.599.371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125.477.386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15.640.480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15.678.443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13.144.216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1.032.722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999.151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-33.571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811.397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94.126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94.126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94.126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94.126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1.287.072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3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1.245.334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128.859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100.700.947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-100.700.947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100.700.947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-100.700.947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140.801.596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133.918.279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-6.883.317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87.833.845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464.423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1.001.839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537.416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235.286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140.337.173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132.916.440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-7.420.733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87.598.559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22.887.375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22.886.375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22.238.491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22.887.375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22.886.375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22.238.491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7132" y="213191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1 de 2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2318" y="1465383"/>
            <a:ext cx="80877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04: DIRECCIÓN DE VIALIDAD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145049"/>
              </p:ext>
            </p:extLst>
          </p:nvPr>
        </p:nvGraphicFramePr>
        <p:xfrm>
          <a:off x="562316" y="2496327"/>
          <a:ext cx="8087702" cy="3594885"/>
        </p:xfrm>
        <a:graphic>
          <a:graphicData uri="http://schemas.openxmlformats.org/drawingml/2006/table">
            <a:tbl>
              <a:tblPr/>
              <a:tblGrid>
                <a:gridCol w="810282"/>
                <a:gridCol w="299321"/>
                <a:gridCol w="299321"/>
                <a:gridCol w="2712025"/>
                <a:gridCol w="810282"/>
                <a:gridCol w="810282"/>
                <a:gridCol w="810282"/>
                <a:gridCol w="810282"/>
                <a:gridCol w="725625"/>
              </a:tblGrid>
              <a:tr h="18494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639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27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1.717.781.702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1.243.930.973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-473.850.729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892.814.672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101.650.511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102.413.043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762.532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87.695.083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7.222.002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7.201.209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-20.793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5.310.599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2.734.594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152.660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2.581.934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891.661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891.661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Tránsito con Sobrepeso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891.661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483.318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483.318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483.318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483.318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121.697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90.671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1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90872" y="199917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2 de 2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81802" y="1359288"/>
            <a:ext cx="80877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04: DIRECCIÓN DE VIALIDAD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952082"/>
              </p:ext>
            </p:extLst>
          </p:nvPr>
        </p:nvGraphicFramePr>
        <p:xfrm>
          <a:off x="481804" y="2348057"/>
          <a:ext cx="8087697" cy="3803702"/>
        </p:xfrm>
        <a:graphic>
          <a:graphicData uri="http://schemas.openxmlformats.org/drawingml/2006/table">
            <a:tbl>
              <a:tblPr/>
              <a:tblGrid>
                <a:gridCol w="810281"/>
                <a:gridCol w="299321"/>
                <a:gridCol w="299321"/>
                <a:gridCol w="2712025"/>
                <a:gridCol w="810281"/>
                <a:gridCol w="810281"/>
                <a:gridCol w="810281"/>
                <a:gridCol w="810281"/>
                <a:gridCol w="725625"/>
              </a:tblGrid>
              <a:tr h="1846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4821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4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1.930.914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4.832.662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2.901.748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2.529.946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446.613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446.613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948.727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948.727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36.557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1.513.300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2.854.726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1.341.426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2.187.142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52.251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121.953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78.094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365.363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427.637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155.520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380.805.877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-380.805.877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380.805.877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-380.805.877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1.224.421.462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1.035.718.353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-188.703.109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714.435.373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4.731.644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2.533.453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-2.198.191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1.353.939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1.219.689.818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1.033.184.900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-186.504.918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713.081.434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12.397.810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12.397.810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12.397.810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12.397.810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79.095.723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79.094.723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79.095.719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79.095.723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79.094.723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79.095.719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6031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210" y="650165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7674" y="216329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87674" y="1497129"/>
            <a:ext cx="81773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06: DIRECCIÓN DE OBRAS PORTUARIAS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101434"/>
              </p:ext>
            </p:extLst>
          </p:nvPr>
        </p:nvGraphicFramePr>
        <p:xfrm>
          <a:off x="500211" y="2481691"/>
          <a:ext cx="8164800" cy="4019962"/>
        </p:xfrm>
        <a:graphic>
          <a:graphicData uri="http://schemas.openxmlformats.org/drawingml/2006/table">
            <a:tbl>
              <a:tblPr/>
              <a:tblGrid>
                <a:gridCol w="818006"/>
                <a:gridCol w="302174"/>
                <a:gridCol w="302174"/>
                <a:gridCol w="2737879"/>
                <a:gridCol w="818006"/>
                <a:gridCol w="818006"/>
                <a:gridCol w="818006"/>
                <a:gridCol w="818006"/>
                <a:gridCol w="732543"/>
              </a:tblGrid>
              <a:tr h="18303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20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02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95.609.082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90.663.699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-4.945.383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66.575.015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7.916.733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6.400.561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601.007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386.795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2.902.086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2.902.086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2.855.364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2.855.364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439.638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10.507.533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-10.507.533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10.507.533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-10.507.533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73.670.723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73.670.723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53.825.635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386.882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163.017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-223.865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155.460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73.283.841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73.507.706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223.865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53.670.175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5.430.410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5.429.410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5.430.408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5.430.410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5.429.410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5.430.408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61156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97457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90872" y="1306812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07: DIRECCIÓN DE AEROPUERTOS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73539"/>
              </p:ext>
            </p:extLst>
          </p:nvPr>
        </p:nvGraphicFramePr>
        <p:xfrm>
          <a:off x="590872" y="2284805"/>
          <a:ext cx="8167935" cy="4216850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17299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980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70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113.299.292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77.120.840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-36.178.452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65.738.068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5.839.459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5.857.439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4.809.246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359.126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357.884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231.683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103.404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22.165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46.830.346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-46.830.346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46.830.346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-46.830.346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60.144.148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60.144.148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50.023.582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1.185.335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1.310.341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125.006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945.650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58.958.813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58.833.807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-125.006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49.077.932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10.590.248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10.589.248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10.590.246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10.590.248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10.589.248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10.590.246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3" y="630088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8031" y="197920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135371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11: DIRECCIÓN DE PLANEAMIENTO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207643"/>
              </p:ext>
            </p:extLst>
          </p:nvPr>
        </p:nvGraphicFramePr>
        <p:xfrm>
          <a:off x="518860" y="2323647"/>
          <a:ext cx="8167941" cy="3977242"/>
        </p:xfrm>
        <a:graphic>
          <a:graphicData uri="http://schemas.openxmlformats.org/drawingml/2006/table">
            <a:tbl>
              <a:tblPr/>
              <a:tblGrid>
                <a:gridCol w="811345"/>
                <a:gridCol w="299714"/>
                <a:gridCol w="299714"/>
                <a:gridCol w="2785212"/>
                <a:gridCol w="811345"/>
                <a:gridCol w="811345"/>
                <a:gridCol w="811345"/>
                <a:gridCol w="811345"/>
                <a:gridCol w="726576"/>
              </a:tblGrid>
              <a:tr h="18722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29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57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5.380.940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7.709.397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2.328.457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4.309.033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4.740.470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4.760.196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19.726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3.734.697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208.922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208.922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148.715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172.462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172.462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2.385.907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2.385.907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2.385.907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2.385.907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35.385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42.750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19.958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10.623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26.050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20.650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-5.400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9.926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5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204.414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197.049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137.286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204.414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197.049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137.286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104.573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103.573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104.571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104.573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103.573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104.571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2" y="206269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24604" y="1361688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12: AGUA POTABLE RURAL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034808"/>
              </p:ext>
            </p:extLst>
          </p:nvPr>
        </p:nvGraphicFramePr>
        <p:xfrm>
          <a:off x="518864" y="2351664"/>
          <a:ext cx="8099553" cy="3894774"/>
        </p:xfrm>
        <a:graphic>
          <a:graphicData uri="http://schemas.openxmlformats.org/drawingml/2006/table">
            <a:tbl>
              <a:tblPr/>
              <a:tblGrid>
                <a:gridCol w="811469"/>
                <a:gridCol w="299759"/>
                <a:gridCol w="299759"/>
                <a:gridCol w="2716001"/>
                <a:gridCol w="811469"/>
                <a:gridCol w="811469"/>
                <a:gridCol w="811469"/>
                <a:gridCol w="811469"/>
                <a:gridCol w="726689"/>
              </a:tblGrid>
              <a:tr h="1960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525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72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253.915.311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188.643.404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-65.271.907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125.682.364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6.378.749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6.401.453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4.319.696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773.148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770.475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492.136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48.385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-104.543.895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-104.543.895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142.048.072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160.995.572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18.947.500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100.525.220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142.048.072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160.995.573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18.947.501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100.525.220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20.275.110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20.274.110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20.275.109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20.275.110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20.274.110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20.275.109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5663" y="272956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72420" y="1694498"/>
            <a:ext cx="809381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 ADMINISTRACIÓN Y EJECUCIÓN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OBRAS PÚBLICAS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865030"/>
              </p:ext>
            </p:extLst>
          </p:nvPr>
        </p:nvGraphicFramePr>
        <p:xfrm>
          <a:off x="585360" y="3216289"/>
          <a:ext cx="8073243" cy="2268855"/>
        </p:xfrm>
        <a:graphic>
          <a:graphicData uri="http://schemas.openxmlformats.org/drawingml/2006/table">
            <a:tbl>
              <a:tblPr/>
              <a:tblGrid>
                <a:gridCol w="808833"/>
                <a:gridCol w="298786"/>
                <a:gridCol w="298786"/>
                <a:gridCol w="2707177"/>
                <a:gridCol w="808833"/>
                <a:gridCol w="808833"/>
                <a:gridCol w="808833"/>
                <a:gridCol w="808833"/>
                <a:gridCol w="724329"/>
              </a:tblGrid>
              <a:tr h="27146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389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562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177.831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1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137.795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1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1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1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1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712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867" y="594928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3" y="217447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3" y="1429895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ARQUITECTURA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715206"/>
              </p:ext>
            </p:extLst>
          </p:nvPr>
        </p:nvGraphicFramePr>
        <p:xfrm>
          <a:off x="554869" y="2650691"/>
          <a:ext cx="8057805" cy="2506501"/>
        </p:xfrm>
        <a:graphic>
          <a:graphicData uri="http://schemas.openxmlformats.org/drawingml/2006/table">
            <a:tbl>
              <a:tblPr/>
              <a:tblGrid>
                <a:gridCol w="807286"/>
                <a:gridCol w="298215"/>
                <a:gridCol w="298215"/>
                <a:gridCol w="2702001"/>
                <a:gridCol w="807286"/>
                <a:gridCol w="807286"/>
                <a:gridCol w="807286"/>
                <a:gridCol w="807286"/>
                <a:gridCol w="722944"/>
              </a:tblGrid>
              <a:tr h="2356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217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92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5.976.062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5.976.062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1.330.780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94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107.972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94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94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94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5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5.775.562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5.775.562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1.222.808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5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5.775.562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5.775.562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1.222.808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06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1041" y="141610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2499" y="2331124"/>
            <a:ext cx="8229600" cy="40273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="" xmlns:a16="http://schemas.microsoft.com/office/drawing/2014/main" id="{18FFBFB1-DDD6-4BFF-A431-848CA6709A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4747"/>
              </p:ext>
            </p:extLst>
          </p:nvPr>
        </p:nvGraphicFramePr>
        <p:xfrm>
          <a:off x="528176" y="2331125"/>
          <a:ext cx="8078247" cy="402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868" y="61365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472" y="210494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1348985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OBRAS HIDRAULICAS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648677"/>
              </p:ext>
            </p:extLst>
          </p:nvPr>
        </p:nvGraphicFramePr>
        <p:xfrm>
          <a:off x="554865" y="2430548"/>
          <a:ext cx="8057811" cy="3343726"/>
        </p:xfrm>
        <a:graphic>
          <a:graphicData uri="http://schemas.openxmlformats.org/drawingml/2006/table">
            <a:tbl>
              <a:tblPr/>
              <a:tblGrid>
                <a:gridCol w="807287"/>
                <a:gridCol w="298215"/>
                <a:gridCol w="298215"/>
                <a:gridCol w="2702002"/>
                <a:gridCol w="807287"/>
                <a:gridCol w="807287"/>
                <a:gridCol w="807287"/>
                <a:gridCol w="807287"/>
                <a:gridCol w="722944"/>
              </a:tblGrid>
              <a:tr h="26395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4122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4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101.552.847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101.552.847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54.467.345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1.188.070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1.188.070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233.307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37.830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1.050.426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1.050.426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49.961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26.340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13.167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99.206.026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99.206.026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54.146.247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504.873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504.873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15.164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0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98.701.153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98.701.153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54.131.083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01910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223342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904" y="1457342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VIALIDAD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273590"/>
              </p:ext>
            </p:extLst>
          </p:nvPr>
        </p:nvGraphicFramePr>
        <p:xfrm>
          <a:off x="590872" y="2574410"/>
          <a:ext cx="8021845" cy="3461640"/>
        </p:xfrm>
        <a:graphic>
          <a:graphicData uri="http://schemas.openxmlformats.org/drawingml/2006/table">
            <a:tbl>
              <a:tblPr/>
              <a:tblGrid>
                <a:gridCol w="803684"/>
                <a:gridCol w="296883"/>
                <a:gridCol w="296883"/>
                <a:gridCol w="2689942"/>
                <a:gridCol w="803684"/>
                <a:gridCol w="803684"/>
                <a:gridCol w="803684"/>
                <a:gridCol w="803684"/>
                <a:gridCol w="719717"/>
              </a:tblGrid>
              <a:tr h="2242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867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43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482.883.827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482.883.827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187.056.530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5.291.094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5.291.094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1.810.392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917.259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917.259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321.828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9.325.074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9.325.074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559.372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7.832.350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7.832.350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540.692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205.564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205.564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467.350.400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467.350.400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184.364.938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4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467.290.275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467.290.275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184.364.821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4983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06453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2616" y="211710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2920" y="1433730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OBRAS PORTUARIAS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769402"/>
              </p:ext>
            </p:extLst>
          </p:nvPr>
        </p:nvGraphicFramePr>
        <p:xfrm>
          <a:off x="542919" y="2525075"/>
          <a:ext cx="8093813" cy="3450014"/>
        </p:xfrm>
        <a:graphic>
          <a:graphicData uri="http://schemas.openxmlformats.org/drawingml/2006/table">
            <a:tbl>
              <a:tblPr/>
              <a:tblGrid>
                <a:gridCol w="810894"/>
                <a:gridCol w="299547"/>
                <a:gridCol w="299547"/>
                <a:gridCol w="2714075"/>
                <a:gridCol w="810894"/>
                <a:gridCol w="810894"/>
                <a:gridCol w="810894"/>
                <a:gridCol w="810894"/>
                <a:gridCol w="726174"/>
              </a:tblGrid>
              <a:tr h="33717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009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425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10.492.318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10.492.318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6.931.168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1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177.612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1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1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1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1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1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6.735.169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1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6.735.169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51332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2332" y="233282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149007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AEROPUERTOS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796769"/>
              </p:ext>
            </p:extLst>
          </p:nvPr>
        </p:nvGraphicFramePr>
        <p:xfrm>
          <a:off x="518863" y="2740776"/>
          <a:ext cx="8093813" cy="3117772"/>
        </p:xfrm>
        <a:graphic>
          <a:graphicData uri="http://schemas.openxmlformats.org/drawingml/2006/table">
            <a:tbl>
              <a:tblPr/>
              <a:tblGrid>
                <a:gridCol w="810894"/>
                <a:gridCol w="299547"/>
                <a:gridCol w="299547"/>
                <a:gridCol w="2714075"/>
                <a:gridCol w="810894"/>
                <a:gridCol w="810894"/>
                <a:gridCol w="810894"/>
                <a:gridCol w="810894"/>
                <a:gridCol w="726174"/>
              </a:tblGrid>
              <a:tr h="26657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6874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98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46.815.131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46.815.131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24.427.364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46.279.674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46.279.674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24.132.883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987.182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987.182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442.452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45.292.492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45.292.492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23.690.431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582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5486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0789" y="253702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56" y="1682052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PLANEAMIENTO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94265"/>
              </p:ext>
            </p:extLst>
          </p:nvPr>
        </p:nvGraphicFramePr>
        <p:xfrm>
          <a:off x="545486" y="2981714"/>
          <a:ext cx="8067183" cy="2324598"/>
        </p:xfrm>
        <a:graphic>
          <a:graphicData uri="http://schemas.openxmlformats.org/drawingml/2006/table">
            <a:tbl>
              <a:tblPr/>
              <a:tblGrid>
                <a:gridCol w="808226"/>
                <a:gridCol w="298562"/>
                <a:gridCol w="298562"/>
                <a:gridCol w="2705145"/>
                <a:gridCol w="808226"/>
                <a:gridCol w="808226"/>
                <a:gridCol w="808226"/>
                <a:gridCol w="808226"/>
                <a:gridCol w="723784"/>
              </a:tblGrid>
              <a:tr h="2790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402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663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9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157.915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157.915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9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9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9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9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73384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157192"/>
            <a:ext cx="7906650" cy="24155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240098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1554611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AGUA POTABLE RURAL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407379"/>
              </p:ext>
            </p:extLst>
          </p:nvPr>
        </p:nvGraphicFramePr>
        <p:xfrm>
          <a:off x="518862" y="2945246"/>
          <a:ext cx="8093813" cy="1535073"/>
        </p:xfrm>
        <a:graphic>
          <a:graphicData uri="http://schemas.openxmlformats.org/drawingml/2006/table">
            <a:tbl>
              <a:tblPr/>
              <a:tblGrid>
                <a:gridCol w="810894"/>
                <a:gridCol w="299547"/>
                <a:gridCol w="299547"/>
                <a:gridCol w="2714075"/>
                <a:gridCol w="810894"/>
                <a:gridCol w="810894"/>
                <a:gridCol w="810894"/>
                <a:gridCol w="810894"/>
                <a:gridCol w="726174"/>
              </a:tblGrid>
              <a:tr h="29016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215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808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83.915.465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83.915.465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31.191.425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83.915.465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83.915.465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31.191.425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83.915.465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83.915.465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31.191.425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2166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5998" y="662461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2656" y="206548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89523" y="1248879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 01: DIRECCIÓN GENERAL DE CONCESIONES DE OBRAS PÚBLICAS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658081"/>
              </p:ext>
            </p:extLst>
          </p:nvPr>
        </p:nvGraphicFramePr>
        <p:xfrm>
          <a:off x="502655" y="2313518"/>
          <a:ext cx="8154803" cy="4299470"/>
        </p:xfrm>
        <a:graphic>
          <a:graphicData uri="http://schemas.openxmlformats.org/drawingml/2006/table">
            <a:tbl>
              <a:tblPr/>
              <a:tblGrid>
                <a:gridCol w="824401"/>
                <a:gridCol w="304536"/>
                <a:gridCol w="304536"/>
                <a:gridCol w="2685456"/>
                <a:gridCol w="824401"/>
                <a:gridCol w="824401"/>
                <a:gridCol w="824401"/>
                <a:gridCol w="824401"/>
                <a:gridCol w="738270"/>
              </a:tblGrid>
              <a:tr h="1586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927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82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823.721.774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901.122.028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77.400.254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651.324.588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11.736.865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11.678.439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-58.426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9.802.186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966.699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690.573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476.628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476.628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Infraestructura Concesiones 2020-2022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476.628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2.147.601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2.147.601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109.051.279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109.051.279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307.696.463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470.555.831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162.859.368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299.734.935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307.696.463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470.555.831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162.859.368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299.734.935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314.844.071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314.844.071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- I.V.A. Concesiones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314.844.071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23.591.208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23.590.208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23.591.205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1" y="511039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1" y="245783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54317" y="1400701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PROGRAMA: DIRECCIÓN GENERAL DE CONCESIONES DE OBRAS PÚBLICAS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086714"/>
              </p:ext>
            </p:extLst>
          </p:nvPr>
        </p:nvGraphicFramePr>
        <p:xfrm>
          <a:off x="476000" y="2966631"/>
          <a:ext cx="8146251" cy="1902529"/>
        </p:xfrm>
        <a:graphic>
          <a:graphicData uri="http://schemas.openxmlformats.org/drawingml/2006/table">
            <a:tbl>
              <a:tblPr/>
              <a:tblGrid>
                <a:gridCol w="823536"/>
                <a:gridCol w="304217"/>
                <a:gridCol w="304217"/>
                <a:gridCol w="2682641"/>
                <a:gridCol w="823536"/>
                <a:gridCol w="823536"/>
                <a:gridCol w="823536"/>
                <a:gridCol w="823536"/>
                <a:gridCol w="737496"/>
              </a:tblGrid>
              <a:tr h="23337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996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108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9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9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54553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2" y="199567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1372459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 01: DIRECCIÓN GENERAL DE AGUAS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889396"/>
              </p:ext>
            </p:extLst>
          </p:nvPr>
        </p:nvGraphicFramePr>
        <p:xfrm>
          <a:off x="476003" y="2229961"/>
          <a:ext cx="8210795" cy="4126388"/>
        </p:xfrm>
        <a:graphic>
          <a:graphicData uri="http://schemas.openxmlformats.org/drawingml/2006/table">
            <a:tbl>
              <a:tblPr/>
              <a:tblGrid>
                <a:gridCol w="822614"/>
                <a:gridCol w="303876"/>
                <a:gridCol w="303876"/>
                <a:gridCol w="2753303"/>
                <a:gridCol w="822614"/>
                <a:gridCol w="822614"/>
                <a:gridCol w="822614"/>
                <a:gridCol w="822614"/>
                <a:gridCol w="736670"/>
              </a:tblGrid>
              <a:tr h="16379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791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49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31.091.601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23.066.829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-8.024.772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18.402.955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14.174.761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14.223.723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11.853.545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1.146.295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1.142.682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728.507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304.020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304.020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7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Aguas para Zonas Aridas y Semiáridas de América Latina y el Caribe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275.828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275.828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139.285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64.418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211.410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211.410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132.936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5.224.853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5.224.853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3.301.365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1.606.458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1.606.458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856.714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3.618.395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3.618.395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2.444.651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1.937.770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1.936.770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1.937.768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1.937.770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1.936.770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1.937.768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6897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561311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2" y="207847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1322273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PROGRAMA: DIRECCIÓN GENERAL DE AGUAS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87421"/>
              </p:ext>
            </p:extLst>
          </p:nvPr>
        </p:nvGraphicFramePr>
        <p:xfrm>
          <a:off x="466603" y="2436780"/>
          <a:ext cx="8220196" cy="3080451"/>
        </p:xfrm>
        <a:graphic>
          <a:graphicData uri="http://schemas.openxmlformats.org/drawingml/2006/table">
            <a:tbl>
              <a:tblPr/>
              <a:tblGrid>
                <a:gridCol w="823556"/>
                <a:gridCol w="304224"/>
                <a:gridCol w="304224"/>
                <a:gridCol w="2756455"/>
                <a:gridCol w="823556"/>
                <a:gridCol w="823556"/>
                <a:gridCol w="823556"/>
                <a:gridCol w="823556"/>
                <a:gridCol w="737513"/>
              </a:tblGrid>
              <a:tr h="22139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5447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05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5.280.923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269.525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269.525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91.543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9.813.981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9.813.981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5.163.968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4.934.815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4.934.815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2.824.850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4.879.166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4.879.166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2.339.118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505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=""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501" y="150013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1750106"/>
              </p:ext>
            </p:extLst>
          </p:nvPr>
        </p:nvGraphicFramePr>
        <p:xfrm>
          <a:off x="387501" y="2204864"/>
          <a:ext cx="8210798" cy="4151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9161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3157" y="201616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14047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05. PROGRAMA 01: INSTITUTO NACIONAL DE HIDRÁULICA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505299"/>
              </p:ext>
            </p:extLst>
          </p:nvPr>
        </p:nvGraphicFramePr>
        <p:xfrm>
          <a:off x="476003" y="2314659"/>
          <a:ext cx="8093813" cy="4041694"/>
        </p:xfrm>
        <a:graphic>
          <a:graphicData uri="http://schemas.openxmlformats.org/drawingml/2006/table">
            <a:tbl>
              <a:tblPr/>
              <a:tblGrid>
                <a:gridCol w="810894"/>
                <a:gridCol w="299547"/>
                <a:gridCol w="299547"/>
                <a:gridCol w="2714075"/>
                <a:gridCol w="810894"/>
                <a:gridCol w="810894"/>
                <a:gridCol w="810894"/>
                <a:gridCol w="810894"/>
                <a:gridCol w="726174"/>
              </a:tblGrid>
              <a:tr h="20262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3108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5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2.201.224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2.294.086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1.635.434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1.733.101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1.724.013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-9.088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1.355.059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222.064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91.270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5226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95433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202955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140074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07. PROGRAMA 01: SUPERINTENDENCIA DE SERVICIOS SANITARIOS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039807"/>
              </p:ext>
            </p:extLst>
          </p:nvPr>
        </p:nvGraphicFramePr>
        <p:xfrm>
          <a:off x="518864" y="2369052"/>
          <a:ext cx="8167935" cy="3403084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156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60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30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11.835.878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12.854.140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1.018.262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9.765.210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7.863.299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7.830.468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-32.831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6.339.606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3.754.050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3.754.050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2.329.505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1.052.093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1.051.093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1.052.093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1.052.093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1.051.093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1.052.093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348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002" y="133792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7630986"/>
              </p:ext>
            </p:extLst>
          </p:nvPr>
        </p:nvGraphicFramePr>
        <p:xfrm>
          <a:off x="476002" y="2132856"/>
          <a:ext cx="821079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4157" y="1350986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4" y="6309320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06314" y="1975877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937925"/>
              </p:ext>
            </p:extLst>
          </p:nvPr>
        </p:nvGraphicFramePr>
        <p:xfrm>
          <a:off x="625283" y="2291230"/>
          <a:ext cx="7632850" cy="3710932"/>
        </p:xfrm>
        <a:graphic>
          <a:graphicData uri="http://schemas.openxmlformats.org/drawingml/2006/table">
            <a:tbl>
              <a:tblPr/>
              <a:tblGrid>
                <a:gridCol w="889393"/>
                <a:gridCol w="2376140"/>
                <a:gridCol w="889393"/>
                <a:gridCol w="889393"/>
                <a:gridCol w="889393"/>
                <a:gridCol w="889393"/>
                <a:gridCol w="809745"/>
              </a:tblGrid>
              <a:tr h="22540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577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9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3.402.938.200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3.560.691.152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157.752.952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2.322.457.058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221.642.970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231.227.729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9.584.759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188.333.136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21.619.257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22.834.166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1.214.909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15.652.873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778.022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4.810.555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1.789.027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1.832.205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1.585.719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3.882.642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3.872.417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107.551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107.551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3.649.599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7.371.666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21.531.201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14.159.535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4.593.768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788.868.012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3.610.416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-785.257.596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1.966.413.591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2.700.438.690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734.025.099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1.621.379.625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12.397.810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12.397.810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314.844.071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728.902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168.272.471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167.543.569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167.607.143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7628" y="1298993"/>
            <a:ext cx="8018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4082" y="6557865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7628" y="1868257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35606"/>
              </p:ext>
            </p:extLst>
          </p:nvPr>
        </p:nvGraphicFramePr>
        <p:xfrm>
          <a:off x="617626" y="2091596"/>
          <a:ext cx="8018852" cy="4466262"/>
        </p:xfrm>
        <a:graphic>
          <a:graphicData uri="http://schemas.openxmlformats.org/drawingml/2006/table">
            <a:tbl>
              <a:tblPr/>
              <a:tblGrid>
                <a:gridCol w="327033"/>
                <a:gridCol w="327033"/>
                <a:gridCol w="3074110"/>
                <a:gridCol w="876449"/>
                <a:gridCol w="876449"/>
                <a:gridCol w="876449"/>
                <a:gridCol w="876449"/>
                <a:gridCol w="784880"/>
              </a:tblGrid>
              <a:tr h="1390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5" marR="8485" marT="8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5" marR="8485" marT="8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58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4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23.385.501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23.262.328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-123.173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18.272.805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16.533.647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16.589.590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55.943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13.311.768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OBRAS PÚBLICAS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2.510.702.222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1.829.290.228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-681.411.994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1.311.944.783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y Ejecución de Obras Públicas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18.266.111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18.677.463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411.352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15.403.492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Arquitectura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48.126.181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28.820.220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-19.305.961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15.944.753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Hidráulicas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258.323.603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173.724.232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-84.599.371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125.477.386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1.717.781.702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1.243.930.973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-473.850.729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892.814.672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Portuarias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95.609.082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90.663.699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-4.945.383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66.575.015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Aeropuertos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113.299.292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77.120.840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-36.178.452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65.738.068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Planeamiento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5.380.940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7.709.397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2.328.457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4.309.033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Agual Potable Rural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253.915.311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188.643.404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-65.271.907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125.682.364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y Ejecución de OOPP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470.452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470.452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177.831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Arquitectura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5.976.062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5.976.062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1.330.780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Hidráulicas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101.552.847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101.552.847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54.467.345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482.883.827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482.883.827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187.056.530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Portuarias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10.492.318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10.492.318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6.931.168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Aeropuertos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46.815.131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46.815.131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24.427.364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Planeamiento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45.556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Agua Potable Rural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83.915.465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83.915.465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31.191.425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823.721.774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901.122.028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77.400.254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651.324.588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OOPP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AGUAS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31.091.601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23.066.829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-8.024.772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18.402.955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Aguas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5.280.923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HIDRÁULICA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2.201.224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2.294.086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92.862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1.635.434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SERVICIOS SANITARIOS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11.835.878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12.854.140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1.018.262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9.765.210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311436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4" y="2054828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137390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 01: SECRETARÍA Y ADMINISTRACIÓN GENERAL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045392"/>
              </p:ext>
            </p:extLst>
          </p:nvPr>
        </p:nvGraphicFramePr>
        <p:xfrm>
          <a:off x="405026" y="2329431"/>
          <a:ext cx="8210795" cy="3937090"/>
        </p:xfrm>
        <a:graphic>
          <a:graphicData uri="http://schemas.openxmlformats.org/drawingml/2006/table">
            <a:tbl>
              <a:tblPr/>
              <a:tblGrid>
                <a:gridCol w="889447"/>
                <a:gridCol w="328564"/>
                <a:gridCol w="328564"/>
                <a:gridCol w="2309911"/>
                <a:gridCol w="889447"/>
                <a:gridCol w="889447"/>
                <a:gridCol w="889447"/>
                <a:gridCol w="889447"/>
                <a:gridCol w="796521"/>
              </a:tblGrid>
              <a:tr h="1719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09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21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23.385.501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23.262.328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18.272.805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16.533.647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16.589.590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13.311.768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4.001.834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4.001.834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2.967.927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430.136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430.136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52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1.242.261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1.242.261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325.693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400.198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381.662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-18.536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63.963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718.143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718.143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236.801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884.857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-884.857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884.857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-884.857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712.902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1.253.480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540.578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1.237.281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693.221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541.578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540.578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541.576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8690" y="2429778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55825" y="145874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PROGRAMA: SECRETARÍA Y ADMINISTRACIÓN GENERAL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67912"/>
              </p:ext>
            </p:extLst>
          </p:nvPr>
        </p:nvGraphicFramePr>
        <p:xfrm>
          <a:off x="478689" y="2868309"/>
          <a:ext cx="8187933" cy="2432897"/>
        </p:xfrm>
        <a:graphic>
          <a:graphicData uri="http://schemas.openxmlformats.org/drawingml/2006/table">
            <a:tbl>
              <a:tblPr/>
              <a:tblGrid>
                <a:gridCol w="886971"/>
                <a:gridCol w="327649"/>
                <a:gridCol w="327649"/>
                <a:gridCol w="2303478"/>
                <a:gridCol w="886971"/>
                <a:gridCol w="886971"/>
                <a:gridCol w="886971"/>
                <a:gridCol w="886971"/>
                <a:gridCol w="794302"/>
              </a:tblGrid>
              <a:tr h="2564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362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66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77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793.988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793.988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350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2" y="6506660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2" y="198554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1387047"/>
            <a:ext cx="838706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01: ADMINISTRACIÓN Y EJECUCIÓN DE OBRAS PÚBLICAS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917173"/>
              </p:ext>
            </p:extLst>
          </p:nvPr>
        </p:nvGraphicFramePr>
        <p:xfrm>
          <a:off x="405022" y="2247452"/>
          <a:ext cx="8387072" cy="4259204"/>
        </p:xfrm>
        <a:graphic>
          <a:graphicData uri="http://schemas.openxmlformats.org/drawingml/2006/table">
            <a:tbl>
              <a:tblPr/>
              <a:tblGrid>
                <a:gridCol w="840275"/>
                <a:gridCol w="310400"/>
                <a:gridCol w="310400"/>
                <a:gridCol w="2812412"/>
                <a:gridCol w="840275"/>
                <a:gridCol w="840275"/>
                <a:gridCol w="840275"/>
                <a:gridCol w="840275"/>
                <a:gridCol w="752485"/>
              </a:tblGrid>
              <a:tr h="1769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987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22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18.266.111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18.677.463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411.352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15.403.492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16.932.385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16.994.901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13.812.108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791.897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821.897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555.181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600.197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600.197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la Construcción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213.617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213.617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213.617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213.617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253.673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253.673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113.478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85.251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117.881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168.422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-36.210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109.934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243.790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243.563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243.790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243.563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4574</TotalTime>
  <Words>5973</Words>
  <Application>Microsoft Office PowerPoint</Application>
  <PresentationFormat>Presentación en pantalla (4:3)</PresentationFormat>
  <Paragraphs>3763</Paragraphs>
  <Slides>31</Slides>
  <Notes>25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31</vt:i4>
      </vt:variant>
    </vt:vector>
  </HeadingPairs>
  <TitlesOfParts>
    <vt:vector size="38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PRESUPUESTARIA DE GASTOS ACUMULADA AL MES DE OCTUBRE DE 2021 PARTIDA 12: MINISTERIO DE OBRAS PÚBLICAS</vt:lpstr>
      <vt:lpstr>EJECUCIÓN ACUMULADA DE GASTOS A OCTUBRE DE 2021  PARTIDA 12 MINISTERIO DE OBRAS PÚBLICAS</vt:lpstr>
      <vt:lpstr>EJECUCIÓN ACUMULADA DE GASTOS A OCTUBRE DE 2021  PARTIDA 12 MINISTERIO DE OBRAS PÚBLICAS</vt:lpstr>
      <vt:lpstr>EJECUCIÓN ACUMULADA DE GASTOS A OCTUBRE DE 2021  PARTIDA 12 MINISTERIO DE OBRAS PÚBLICAS</vt:lpstr>
      <vt:lpstr>EJECUCIÓN ACUMULADA DE GASTOS A OCTUBRE DE 2021  PARTIDA 12 MINISTERIO DE OBRAS PÚBLICAS</vt:lpstr>
      <vt:lpstr>EJECUCIÓN ACUMULADA DE GASTOS A OCTUBRE DE 2021  PARTIDA 12 MINISTERIO DE OBRAS PÚBLICAS RESUMEN POR CAPÍTULOS</vt:lpstr>
      <vt:lpstr>EJECUCIÓN ACUMULADA DE GASTOS A OCTUBRE DE 2021  PARTIDA 12. CAPÍTULO 01. PROGRAMA 01: SECRETARÍA Y ADMINISTRACIÓN GENERAL</vt:lpstr>
      <vt:lpstr>EJECUCIÓN ACUMULADA DE GASTOS A OCTUBRE DE 2021  PARTIDA 12. CAPÍTULO 01. PROGRAMA: SECRETARÍA Y ADMINISTRACIÓN GENERAL FET COVID-19</vt:lpstr>
      <vt:lpstr>EJECUCIÓN ACUMULADA DE GASTOS A OCTUBRE DE 2021  PARTIDA 12. CAPÍTULO 02. PROGRAMA 01: ADMINISTRACIÓN Y EJECUCIÓN DE OBRAS PÚBLICAS</vt:lpstr>
      <vt:lpstr>EJECUCIÓN ACUMULADA DE GASTOS A OCTUBRE DE 2021  PARTIDA 12. CAPÍTULO 02. PROGRAMA 02: DIRECCIÓN DE ARQUITECTURA</vt:lpstr>
      <vt:lpstr>EJECUCIÓN ACUMULADA DE GASTOS A OCTUBRE DE 2021  PARTIDA 12. CAPÍTULO 02. PROGRAMA 03: DIRECCIÓN DE OBRAS HIDRÁULICAS</vt:lpstr>
      <vt:lpstr>EJECUCIÓN ACUMULADA DE GASTOS A OCTUBRE DE 2021  PARTIDA 12. CAPÍTULO 02. PROGRAMA 04: DIRECCIÓN DE VIALIDAD</vt:lpstr>
      <vt:lpstr>EJECUCIÓN ACUMULADA DE GASTOS A OCTUBRE DE 2021  PARTIDA 12. CAPÍTULO 02. PROGRAMA 04: DIRECCIÓN DE VIALIDAD</vt:lpstr>
      <vt:lpstr>EJECUCIÓN ACUMULADA DE GASTOS A OCTUBRE DE 2021  PARTIDA 12. CAPÍTULO 02. PROGRAMA 06: DIRECCIÓN DE OBRAS PORTUARIAS</vt:lpstr>
      <vt:lpstr>EJECUCIÓN ACUMULADA DE GASTOS A OCTUBRE DE 2021  PARTIDA 12. CAPÍTULO 02. PROGRAMA 07: DIRECCIÓN DE AEROPUERTOS</vt:lpstr>
      <vt:lpstr>EJECUCIÓN ACUMULADA DE GASTOS A OCTUBRE DE 2021  PARTIDA 12. CAPÍTULO 02. PROGRAMA 11: DIRECCIÓN DE PLANEAMIENTO</vt:lpstr>
      <vt:lpstr>EJECUCIÓN ACUMULADA DE GASTOS A OCTUBRE DE 2021  PARTIDA 12. CAPÍTULO 02. PROGRAMA 12: AGUA POTABLE RURAL</vt:lpstr>
      <vt:lpstr>EJECUCIÓN ACUMULADA DE GASTOS A OCTUBRE DE 2021  PARTIDA 12. PROGRAMA ADMINISTRACIÓN Y EJECUCIÓN  DE OBRAS PÚBLICAS FET COVID-19</vt:lpstr>
      <vt:lpstr>EJECUCIÓN ACUMULADA DE GASTOS A OCTUBRE DE 2021  PARTIDA 12. PROGRAMA: DIRECCIÓN DE ARQUITECTURA FET COVID-19</vt:lpstr>
      <vt:lpstr>EJECUCIÓN ACUMULADA DE GASTOS A OCTUBRE DE 2021  PARTIDA 12. PROGRAMA: DIRECCIÓN DE OBRAS HIDRAULICAS FET COVID-19</vt:lpstr>
      <vt:lpstr>EJECUCIÓN ACUMULADA DE GASTOS A OCTUBRE DE 2021  PARTIDA 12. PROGRAMA: DIRECCIÓN DE VIALIDAD FET COVID-19</vt:lpstr>
      <vt:lpstr>EJECUCIÓN ACUMULADA DE GASTOS A OCTUBRE DE 2021  PARTIDA 12. PROGRAMA: DIRECCIÓN DE OBRAS PORTUARIAS FET COVID-19</vt:lpstr>
      <vt:lpstr>EJECUCIÓN ACUMULADA DE GASTOS A OCTUBRE DE 2021  PARTIDA 12. PROGRAMA: DIRECCIÓN DE AEROPUERTOS FET COVID-19</vt:lpstr>
      <vt:lpstr>EJECUCIÓN ACUMULADA DE GASTOS A OCTUBRE DE 2021  PARTIDA 12. PROGRAMA: DIRECCIÓN DE PLANEAMIENTO FET COVID-19</vt:lpstr>
      <vt:lpstr>EJECUCIÓN ACUMULADA DE GASTOS A OCTUBRE DE 2021  PARTIDA 12. PROGRAMA: AGUA POTABLE RURAL FET COVID-19</vt:lpstr>
      <vt:lpstr>EJECUCIÓN ACUMULADA DE GASTOS A OCTUBRE DE 2021  PARTIDA 12. CAPÍTULO 03. PROGRAMA 01: DIRECCIÓN GENERAL DE CONCESIONES DE OBRAS PÚBLICAS</vt:lpstr>
      <vt:lpstr>EJECUCIÓN ACUMULADA DE GASTOS A OCTUBRE DE 2021  PARTIDA 12. CAPÍTULO 03. PROGRAMA: DIRECCIÓN GENERAL DE CONCESIONES DE OBRAS PÚBLICAS FET COVID-19</vt:lpstr>
      <vt:lpstr>EJECUCIÓN ACUMULADA DE GASTOS A OCTUBRE DE 2021  PARTIDA 12. CAPÍTULO 04. PROGRAMA 01: DIRECCIÓN GENERAL DE AGUAS</vt:lpstr>
      <vt:lpstr>EJECUCIÓN ACUMULADA DE GASTOS A OCTUBRE DE 2021  PARTIDA 12. CAPÍTULO 04. PROGRAMA: DIRECCIÓN GENERAL DE AGUAS FET COVID-19</vt:lpstr>
      <vt:lpstr>EJECUCIÓN ACUMULADA DE GASTOS A OCTUBRE DE 2021  PARTIDA 12. CAPÍTULO 05. PROGRAMA 01: INSTITUTO NACIONAL DE HIDRÁULICA</vt:lpstr>
      <vt:lpstr>EJECUCIÓN ACUMULADA DE GASTOS A OCTUBRE DE 2021  PARTIDA 12. CAPÍTULO 07. PROGRAMA 01: SUPERINTENDENCIA DE SERVICIOS SANITARIOS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353</cp:revision>
  <cp:lastPrinted>2019-06-03T14:10:49Z</cp:lastPrinted>
  <dcterms:created xsi:type="dcterms:W3CDTF">2016-06-23T13:38:47Z</dcterms:created>
  <dcterms:modified xsi:type="dcterms:W3CDTF">2022-01-09T19:19:45Z</dcterms:modified>
</cp:coreProperties>
</file>