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theme/themeOverride10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48" r:id="rId2"/>
  </p:sldMasterIdLst>
  <p:notesMasterIdLst>
    <p:notesMasterId r:id="rId36"/>
  </p:notesMasterIdLst>
  <p:handoutMasterIdLst>
    <p:handoutMasterId r:id="rId37"/>
  </p:handoutMasterIdLst>
  <p:sldIdLst>
    <p:sldId id="256" r:id="rId3"/>
    <p:sldId id="306" r:id="rId4"/>
    <p:sldId id="301" r:id="rId5"/>
    <p:sldId id="305" r:id="rId6"/>
    <p:sldId id="264" r:id="rId7"/>
    <p:sldId id="263" r:id="rId8"/>
    <p:sldId id="311" r:id="rId9"/>
    <p:sldId id="265" r:id="rId10"/>
    <p:sldId id="269" r:id="rId11"/>
    <p:sldId id="271" r:id="rId12"/>
    <p:sldId id="314" r:id="rId13"/>
    <p:sldId id="273" r:id="rId14"/>
    <p:sldId id="274" r:id="rId15"/>
    <p:sldId id="275" r:id="rId16"/>
    <p:sldId id="276" r:id="rId17"/>
    <p:sldId id="278" r:id="rId18"/>
    <p:sldId id="313" r:id="rId19"/>
    <p:sldId id="272" r:id="rId20"/>
    <p:sldId id="280" r:id="rId21"/>
    <p:sldId id="281" r:id="rId22"/>
    <p:sldId id="282" r:id="rId23"/>
    <p:sldId id="284" r:id="rId24"/>
    <p:sldId id="286" r:id="rId25"/>
    <p:sldId id="287" r:id="rId26"/>
    <p:sldId id="288" r:id="rId27"/>
    <p:sldId id="289" r:id="rId28"/>
    <p:sldId id="292" r:id="rId29"/>
    <p:sldId id="293" r:id="rId30"/>
    <p:sldId id="297" r:id="rId31"/>
    <p:sldId id="303" r:id="rId32"/>
    <p:sldId id="307" r:id="rId33"/>
    <p:sldId id="295" r:id="rId34"/>
    <p:sldId id="296" r:id="rId35"/>
  </p:sldIdLst>
  <p:sldSz cx="9144000" cy="6858000" type="screen4x3"/>
  <p:notesSz cx="7102475" cy="9388475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7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E91"/>
    <a:srgbClr val="173351"/>
    <a:srgbClr val="3B6285"/>
    <a:srgbClr val="2654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11" autoAdjust="0"/>
    <p:restoredTop sz="94660"/>
  </p:normalViewPr>
  <p:slideViewPr>
    <p:cSldViewPr>
      <p:cViewPr varScale="1">
        <p:scale>
          <a:sx n="112" d="100"/>
          <a:sy n="112" d="100"/>
        </p:scale>
        <p:origin x="1536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3" d="100"/>
          <a:sy n="53" d="100"/>
        </p:scale>
        <p:origin x="-2850" y="-90"/>
      </p:cViewPr>
      <p:guideLst>
        <p:guide orient="horz" pos="2957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9.xlsx"/><Relationship Id="rId1" Type="http://schemas.openxmlformats.org/officeDocument/2006/relationships/themeOverride" Target="../theme/themeOverride10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2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3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4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5.xlsx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6.xlsx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7.xlsx"/><Relationship Id="rId1" Type="http://schemas.openxmlformats.org/officeDocument/2006/relationships/themeOverride" Target="../theme/themeOverride8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8.xlsx"/><Relationship Id="rId1" Type="http://schemas.openxmlformats.org/officeDocument/2006/relationships/themeOverride" Target="../theme/themeOverrid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800" b="1" i="0" baseline="0" dirty="0">
                <a:effectLst/>
              </a:rPr>
              <a:t>Distribución Presupuesto Inicial por Subtítulos de Gasto</a:t>
            </a:r>
            <a:endParaRPr lang="es-CL" sz="800" b="1" dirty="0">
              <a:effectLst/>
            </a:endParaRPr>
          </a:p>
        </c:rich>
      </c:tx>
      <c:layout>
        <c:manualLayout>
          <c:xMode val="edge"/>
          <c:yMode val="edge"/>
          <c:x val="0.16619196607046632"/>
          <c:y val="1.4453477868112014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8488258274646362E-2"/>
          <c:y val="0.25148937683602562"/>
          <c:w val="0.97178815519347206"/>
          <c:h val="0.47384532218025599"/>
        </c:manualLayout>
      </c:layout>
      <c:pie3DChart>
        <c:varyColors val="1"/>
        <c:ser>
          <c:idx val="0"/>
          <c:order val="0"/>
          <c:tx>
            <c:strRef>
              <c:f>'Partida 05'!$D$61</c:f>
              <c:strCache>
                <c:ptCount val="1"/>
                <c:pt idx="0">
                  <c:v>Presupuesto Inicial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2700">
                <a:solidFill>
                  <a:schemeClr val="lt1"/>
                </a:solidFill>
              </a:ln>
              <a:effectLst/>
              <a:sp3d contourW="127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BF49-44D0-9E79-C24178341E9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2700">
                <a:solidFill>
                  <a:schemeClr val="lt1"/>
                </a:solidFill>
              </a:ln>
              <a:effectLst/>
              <a:sp3d contourW="127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BF49-44D0-9E79-C24178341E9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2700">
                <a:solidFill>
                  <a:schemeClr val="lt1"/>
                </a:solidFill>
              </a:ln>
              <a:effectLst/>
              <a:sp3d contourW="127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BF49-44D0-9E79-C24178341E9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2700">
                <a:solidFill>
                  <a:schemeClr val="lt1"/>
                </a:solidFill>
              </a:ln>
              <a:effectLst/>
              <a:sp3d contourW="127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BF49-44D0-9E79-C24178341E9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2700">
                <a:solidFill>
                  <a:schemeClr val="lt1"/>
                </a:solidFill>
              </a:ln>
              <a:effectLst/>
              <a:sp3d contourW="127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BF49-44D0-9E79-C24178341E9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2700">
                <a:solidFill>
                  <a:schemeClr val="lt1"/>
                </a:solidFill>
              </a:ln>
              <a:effectLst/>
              <a:sp3d contourW="127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BF49-44D0-9E79-C24178341E9E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'Partida 05'!$C$62:$C$68</c:f>
              <c:strCache>
                <c:ptCount val="7"/>
                <c:pt idx="0">
                  <c:v>Gastos en Personal</c:v>
                </c:pt>
                <c:pt idx="1">
                  <c:v>Bienes y Servicios de Consumo</c:v>
                </c:pt>
                <c:pt idx="2">
                  <c:v>Transferencias Corrientes</c:v>
                </c:pt>
                <c:pt idx="3">
                  <c:v>Iniciativas de Inversión</c:v>
                </c:pt>
                <c:pt idx="4">
                  <c:v>Transferencias de Capital</c:v>
                </c:pt>
                <c:pt idx="5">
                  <c:v>Adquisición de Activos Financieros</c:v>
                </c:pt>
                <c:pt idx="6">
                  <c:v>Otros</c:v>
                </c:pt>
              </c:strCache>
            </c:strRef>
          </c:cat>
          <c:val>
            <c:numRef>
              <c:f>'Partida 05'!$D$62:$D$68</c:f>
              <c:numCache>
                <c:formatCode>#,##0</c:formatCode>
                <c:ptCount val="7"/>
                <c:pt idx="0">
                  <c:v>1439199493</c:v>
                </c:pt>
                <c:pt idx="1">
                  <c:v>263335813</c:v>
                </c:pt>
                <c:pt idx="2">
                  <c:v>326641252</c:v>
                </c:pt>
                <c:pt idx="3">
                  <c:v>873572616</c:v>
                </c:pt>
                <c:pt idx="4">
                  <c:v>637496452</c:v>
                </c:pt>
                <c:pt idx="5">
                  <c:v>138107040</c:v>
                </c:pt>
                <c:pt idx="6">
                  <c:v>68972901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BF49-44D0-9E79-C24178341E9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2404304355285277E-2"/>
          <c:y val="0.81670689770305749"/>
          <c:w val="0.97600337209504462"/>
          <c:h val="0.1666311706303029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sz="1050" b="1"/>
              <a:t>% de Ejecución Acumulada 2019 - 2020 - 2021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2"/>
          <c:order val="0"/>
          <c:tx>
            <c:strRef>
              <c:f>Gores!$C$80</c:f>
              <c:strCache>
                <c:ptCount val="1"/>
                <c:pt idx="0">
                  <c:v>GASTOS 2019</c:v>
                </c:pt>
              </c:strCache>
            </c:strRef>
          </c:tx>
          <c:marker>
            <c:symbol val="none"/>
          </c:marker>
          <c:cat>
            <c:strRef>
              <c:f>Gores!$D$77:$O$77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Gores!$D$80:$O$80</c:f>
              <c:numCache>
                <c:formatCode>0.0%</c:formatCode>
                <c:ptCount val="12"/>
                <c:pt idx="0">
                  <c:v>4.7491250392022101E-2</c:v>
                </c:pt>
                <c:pt idx="1">
                  <c:v>0.11414293770909933</c:v>
                </c:pt>
                <c:pt idx="2">
                  <c:v>0.18937089620740893</c:v>
                </c:pt>
                <c:pt idx="3">
                  <c:v>0.2671681592062724</c:v>
                </c:pt>
                <c:pt idx="4">
                  <c:v>0.35520293458261909</c:v>
                </c:pt>
                <c:pt idx="5">
                  <c:v>0.45325842285839779</c:v>
                </c:pt>
                <c:pt idx="6">
                  <c:v>0.51296274865499503</c:v>
                </c:pt>
                <c:pt idx="7">
                  <c:v>0.57497577677248135</c:v>
                </c:pt>
                <c:pt idx="8">
                  <c:v>0.68689554489010096</c:v>
                </c:pt>
                <c:pt idx="9">
                  <c:v>0.76455908339492451</c:v>
                </c:pt>
                <c:pt idx="10">
                  <c:v>0.85023813224617151</c:v>
                </c:pt>
                <c:pt idx="11">
                  <c:v>0.98967825769218343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18C-4C3B-95DC-36841E3C06B0}"/>
            </c:ext>
          </c:extLst>
        </c:ser>
        <c:ser>
          <c:idx val="1"/>
          <c:order val="1"/>
          <c:tx>
            <c:strRef>
              <c:f>Gores!$C$79</c:f>
              <c:strCache>
                <c:ptCount val="1"/>
                <c:pt idx="0">
                  <c:v>GASTOS 2020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Gores!$D$77:$O$77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Gores!$D$79:$O$79</c:f>
              <c:numCache>
                <c:formatCode>0.0%</c:formatCode>
                <c:ptCount val="12"/>
                <c:pt idx="0">
                  <c:v>3.9525967449066036E-2</c:v>
                </c:pt>
                <c:pt idx="1">
                  <c:v>8.7606442260290407E-2</c:v>
                </c:pt>
                <c:pt idx="2">
                  <c:v>0.15828133008788756</c:v>
                </c:pt>
                <c:pt idx="3">
                  <c:v>0.22297650874160663</c:v>
                </c:pt>
                <c:pt idx="4">
                  <c:v>0.29921990145771737</c:v>
                </c:pt>
                <c:pt idx="5">
                  <c:v>0.38018378484505655</c:v>
                </c:pt>
                <c:pt idx="6">
                  <c:v>0.43138011155768513</c:v>
                </c:pt>
                <c:pt idx="7">
                  <c:v>0.50805488440707725</c:v>
                </c:pt>
                <c:pt idx="8">
                  <c:v>0.59443466123328881</c:v>
                </c:pt>
                <c:pt idx="9">
                  <c:v>0.67401260364887439</c:v>
                </c:pt>
                <c:pt idx="10">
                  <c:v>0.7688018960053985</c:v>
                </c:pt>
                <c:pt idx="11">
                  <c:v>0.93769693551668554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18C-4C3B-95DC-36841E3C06B0}"/>
            </c:ext>
          </c:extLst>
        </c:ser>
        <c:ser>
          <c:idx val="0"/>
          <c:order val="2"/>
          <c:tx>
            <c:strRef>
              <c:f>Gores!$C$78</c:f>
              <c:strCache>
                <c:ptCount val="1"/>
                <c:pt idx="0">
                  <c:v>GASTOS 2021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7.5163406429252899E-2"/>
                  <c:y val="-2.3308546653425573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18C-4C3B-95DC-36841E3C06B0}"/>
                </c:ext>
              </c:extLst>
            </c:dLbl>
            <c:dLbl>
              <c:idx val="4"/>
              <c:layout>
                <c:manualLayout>
                  <c:x val="-1.6453952971058269E-2"/>
                  <c:y val="6.3296398633906764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18C-4C3B-95DC-36841E3C06B0}"/>
                </c:ext>
              </c:extLst>
            </c:dLbl>
            <c:dLbl>
              <c:idx val="7"/>
              <c:layout>
                <c:manualLayout>
                  <c:x val="-5.542959572310005E-2"/>
                  <c:y val="-5.334731970345417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18C-4C3B-95DC-36841E3C06B0}"/>
                </c:ext>
              </c:extLst>
            </c:dLbl>
            <c:dLbl>
              <c:idx val="8"/>
              <c:layout>
                <c:manualLayout>
                  <c:x val="-6.6362454840082186E-2"/>
                  <c:y val="-2.02197450033817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18C-4C3B-95DC-36841E3C06B0}"/>
                </c:ext>
              </c:extLst>
            </c:dLbl>
            <c:dLbl>
              <c:idx val="9"/>
              <c:layout>
                <c:manualLayout>
                  <c:x val="-4.9963166164608927E-2"/>
                  <c:y val="-3.441727701769851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18C-4C3B-95DC-36841E3C06B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Gores!$D$77:$O$77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Gores!$D$78:$M$78</c:f>
              <c:numCache>
                <c:formatCode>0.0%</c:formatCode>
                <c:ptCount val="10"/>
                <c:pt idx="0">
                  <c:v>2.7416861986434199E-2</c:v>
                </c:pt>
                <c:pt idx="1">
                  <c:v>0.11289587233845635</c:v>
                </c:pt>
                <c:pt idx="2">
                  <c:v>0.17372946894207736</c:v>
                </c:pt>
                <c:pt idx="3">
                  <c:v>0.24725812238632031</c:v>
                </c:pt>
                <c:pt idx="4">
                  <c:v>0.29994582444599238</c:v>
                </c:pt>
                <c:pt idx="5">
                  <c:v>0.3646447607859668</c:v>
                </c:pt>
                <c:pt idx="6">
                  <c:v>0.42720565286775436</c:v>
                </c:pt>
                <c:pt idx="7">
                  <c:v>0.48286990546611325</c:v>
                </c:pt>
                <c:pt idx="8">
                  <c:v>0.55392108652069028</c:v>
                </c:pt>
                <c:pt idx="9">
                  <c:v>0.61115579920844454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518C-4C3B-95DC-36841E3C06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9856000"/>
        <c:axId val="209857536"/>
      </c:lineChart>
      <c:catAx>
        <c:axId val="209856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16000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9857536"/>
        <c:crosses val="autoZero"/>
        <c:auto val="1"/>
        <c:lblAlgn val="ctr"/>
        <c:lblOffset val="100"/>
        <c:noMultiLvlLbl val="0"/>
      </c:catAx>
      <c:valAx>
        <c:axId val="209857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9856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50000"/>
          <a:lumOff val="50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 sz="800" b="1" i="0" baseline="0" dirty="0">
                <a:effectLst/>
              </a:rPr>
              <a:t>Distribución Presupuesto Inicial por Capítulo</a:t>
            </a:r>
          </a:p>
          <a:p>
            <a:pPr>
              <a:defRPr sz="12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 sz="800" b="1" i="0" baseline="0" dirty="0">
                <a:effectLst/>
              </a:rPr>
              <a:t>(en millones de $)</a:t>
            </a:r>
            <a:endParaRPr lang="es-CL" sz="800" dirty="0"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'Partida 05'!$J$61</c:f>
              <c:strCache>
                <c:ptCount val="1"/>
                <c:pt idx="0">
                  <c:v>Presupuesto Inicial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'Partida 05'!$I$62:$I$72</c:f>
              <c:strCache>
                <c:ptCount val="11"/>
                <c:pt idx="0">
                  <c:v>Serv. Gob. Interior</c:v>
                </c:pt>
                <c:pt idx="1">
                  <c:v>ONEMI</c:v>
                </c:pt>
                <c:pt idx="2">
                  <c:v>SUBDERE</c:v>
                </c:pt>
                <c:pt idx="3">
                  <c:v>ANI</c:v>
                </c:pt>
                <c:pt idx="4">
                  <c:v>Subs. Prevención del Delito</c:v>
                </c:pt>
                <c:pt idx="5">
                  <c:v>SENDA</c:v>
                </c:pt>
                <c:pt idx="6">
                  <c:v>Subs. del Interior</c:v>
                </c:pt>
                <c:pt idx="7">
                  <c:v>Carabineros</c:v>
                </c:pt>
                <c:pt idx="8">
                  <c:v>HOSCAR</c:v>
                </c:pt>
                <c:pt idx="9">
                  <c:v>PDI</c:v>
                </c:pt>
                <c:pt idx="10">
                  <c:v>GORES</c:v>
                </c:pt>
              </c:strCache>
            </c:strRef>
          </c:cat>
          <c:val>
            <c:numRef>
              <c:f>'Partida 05'!$J$62:$J$72</c:f>
              <c:numCache>
                <c:formatCode>#,##0</c:formatCode>
                <c:ptCount val="11"/>
                <c:pt idx="0">
                  <c:v>73367156000</c:v>
                </c:pt>
                <c:pt idx="1">
                  <c:v>15642940000</c:v>
                </c:pt>
                <c:pt idx="2">
                  <c:v>699733127000</c:v>
                </c:pt>
                <c:pt idx="3">
                  <c:v>7890877000</c:v>
                </c:pt>
                <c:pt idx="4">
                  <c:v>45795013000</c:v>
                </c:pt>
                <c:pt idx="5">
                  <c:v>73793298000</c:v>
                </c:pt>
                <c:pt idx="6">
                  <c:v>100491154000</c:v>
                </c:pt>
                <c:pt idx="7">
                  <c:v>1221214788000</c:v>
                </c:pt>
                <c:pt idx="8">
                  <c:v>30690271000</c:v>
                </c:pt>
                <c:pt idx="9">
                  <c:v>369591607000</c:v>
                </c:pt>
                <c:pt idx="10">
                  <c:v>1278446244000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63-4DA0-BE67-F755B8832EE5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207009280"/>
        <c:axId val="207020416"/>
      </c:barChart>
      <c:catAx>
        <c:axId val="207009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7020416"/>
        <c:crosses val="autoZero"/>
        <c:auto val="1"/>
        <c:lblAlgn val="ctr"/>
        <c:lblOffset val="100"/>
        <c:noMultiLvlLbl val="0"/>
      </c:catAx>
      <c:valAx>
        <c:axId val="207020416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207009280"/>
        <c:crosses val="autoZero"/>
        <c:crossBetween val="between"/>
        <c:dispUnits>
          <c:builtInUnit val="millions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sz="1200" b="1" i="0" baseline="0">
                <a:effectLst/>
              </a:rPr>
              <a:t>% Ejecución Mensual 2019- 2020 - 2021</a:t>
            </a:r>
            <a:endParaRPr lang="es-CL" sz="1200">
              <a:effectLst/>
            </a:endParaRPr>
          </a:p>
        </c:rich>
      </c:tx>
      <c:layout>
        <c:manualLayout>
          <c:xMode val="edge"/>
          <c:yMode val="edge"/>
          <c:x val="0.32193750000000004"/>
          <c:y val="3.9526448852853786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2"/>
          <c:order val="0"/>
          <c:tx>
            <c:strRef>
              <c:f>'Partida 05'!$C$29</c:f>
              <c:strCache>
                <c:ptCount val="1"/>
                <c:pt idx="0">
                  <c:v>% Ejecución Ppto. Vigente 2019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'Partida 05'!$D$28:$O$28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'Partida 05'!$D$29:$O$29</c:f>
              <c:numCache>
                <c:formatCode>0.0%</c:formatCode>
                <c:ptCount val="12"/>
                <c:pt idx="0">
                  <c:v>6.1267467281108844E-2</c:v>
                </c:pt>
                <c:pt idx="1">
                  <c:v>6.8866152974273218E-2</c:v>
                </c:pt>
                <c:pt idx="2">
                  <c:v>9.7816879143194937E-2</c:v>
                </c:pt>
                <c:pt idx="3">
                  <c:v>7.3170836477018136E-2</c:v>
                </c:pt>
                <c:pt idx="4">
                  <c:v>8.1083012811088512E-2</c:v>
                </c:pt>
                <c:pt idx="5">
                  <c:v>8.6307891488960273E-2</c:v>
                </c:pt>
                <c:pt idx="6">
                  <c:v>7.2784979893448856E-2</c:v>
                </c:pt>
                <c:pt idx="7">
                  <c:v>7.7695749987199303E-2</c:v>
                </c:pt>
                <c:pt idx="8">
                  <c:v>8.7027859660061352E-2</c:v>
                </c:pt>
                <c:pt idx="9">
                  <c:v>8.8437702463749671E-2</c:v>
                </c:pt>
                <c:pt idx="10">
                  <c:v>8.4301818275213686E-2</c:v>
                </c:pt>
                <c:pt idx="11">
                  <c:v>0.13440596550012487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C4-4F4A-A303-6DBC51CB762D}"/>
            </c:ext>
          </c:extLst>
        </c:ser>
        <c:ser>
          <c:idx val="0"/>
          <c:order val="1"/>
          <c:tx>
            <c:strRef>
              <c:f>'Partida 05'!$C$30</c:f>
              <c:strCache>
                <c:ptCount val="1"/>
                <c:pt idx="0">
                  <c:v>% Ejecución Ppto. Vigente 2020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'Partida 05'!$D$28:$O$28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'Partida 05'!$D$30:$O$30</c:f>
              <c:numCache>
                <c:formatCode>0.0%</c:formatCode>
                <c:ptCount val="12"/>
                <c:pt idx="0">
                  <c:v>6.3709680189503182E-2</c:v>
                </c:pt>
                <c:pt idx="1">
                  <c:v>5.9244172298822263E-2</c:v>
                </c:pt>
                <c:pt idx="2">
                  <c:v>8.7452600179805273E-2</c:v>
                </c:pt>
                <c:pt idx="3">
                  <c:v>8.5128923209441223E-2</c:v>
                </c:pt>
                <c:pt idx="4">
                  <c:v>9.6878825438348443E-2</c:v>
                </c:pt>
                <c:pt idx="5">
                  <c:v>8.518769970793795E-2</c:v>
                </c:pt>
                <c:pt idx="6">
                  <c:v>9.1813213369185173E-2</c:v>
                </c:pt>
                <c:pt idx="7">
                  <c:v>7.9025796040021051E-2</c:v>
                </c:pt>
                <c:pt idx="8">
                  <c:v>7.6403167185014817E-2</c:v>
                </c:pt>
                <c:pt idx="9">
                  <c:v>8.2932522547559909E-2</c:v>
                </c:pt>
                <c:pt idx="10">
                  <c:v>7.4454125717906106E-2</c:v>
                </c:pt>
                <c:pt idx="11">
                  <c:v>0.12242572588492372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CC4-4F4A-A303-6DBC51CB762D}"/>
            </c:ext>
          </c:extLst>
        </c:ser>
        <c:ser>
          <c:idx val="1"/>
          <c:order val="2"/>
          <c:tx>
            <c:strRef>
              <c:f>'Partida 05'!$C$31</c:f>
              <c:strCache>
                <c:ptCount val="1"/>
                <c:pt idx="0">
                  <c:v>% Ejecución Ppto. Vigente 2021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6.462035541195477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0CC4-4F4A-A303-6DBC51CB762D}"/>
                </c:ext>
              </c:extLst>
            </c:dLbl>
            <c:dLbl>
              <c:idx val="1"/>
              <c:layout>
                <c:manualLayout>
                  <c:x val="6.462035541195477E-3"/>
                  <c:y val="-6.6696184338505508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0CC4-4F4A-A303-6DBC51CB762D}"/>
                </c:ext>
              </c:extLst>
            </c:dLbl>
            <c:dLbl>
              <c:idx val="2"/>
              <c:layout>
                <c:manualLayout>
                  <c:x val="6.462035541195477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0CC4-4F4A-A303-6DBC51CB762D}"/>
                </c:ext>
              </c:extLst>
            </c:dLbl>
            <c:dLbl>
              <c:idx val="3"/>
              <c:layout>
                <c:manualLayout>
                  <c:x val="6.462035541195477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0CC4-4F4A-A303-6DBC51CB762D}"/>
                </c:ext>
              </c:extLst>
            </c:dLbl>
            <c:dLbl>
              <c:idx val="4"/>
              <c:layout>
                <c:manualLayout>
                  <c:x val="8.6160473882606354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0CC4-4F4A-A303-6DBC51CB762D}"/>
                </c:ext>
              </c:extLst>
            </c:dLbl>
            <c:dLbl>
              <c:idx val="5"/>
              <c:layout>
                <c:manualLayout>
                  <c:x val="4.1731872717788209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0CC4-4F4A-A303-6DBC51CB762D}"/>
                </c:ext>
              </c:extLst>
            </c:dLbl>
            <c:dLbl>
              <c:idx val="6"/>
              <c:layout>
                <c:manualLayout>
                  <c:x val="6.2597809076682318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0CC4-4F4A-A303-6DBC51CB762D}"/>
                </c:ext>
              </c:extLst>
            </c:dLbl>
            <c:dLbl>
              <c:idx val="7"/>
              <c:layout>
                <c:manualLayout>
                  <c:x val="6.2597809076683081E-3"/>
                  <c:y val="-6.6696184338505508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0CC4-4F4A-A303-6DBC51CB762D}"/>
                </c:ext>
              </c:extLst>
            </c:dLbl>
            <c:dLbl>
              <c:idx val="9"/>
              <c:layout>
                <c:manualLayout>
                  <c:x val="1.0432968179447054E-2"/>
                  <c:y val="-3.638015717373730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0CC4-4F4A-A303-6DBC51CB762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'Partida 05'!$D$28:$O$28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'Partida 05'!$D$31:$M$31</c:f>
              <c:numCache>
                <c:formatCode>0.0%</c:formatCode>
                <c:ptCount val="10"/>
                <c:pt idx="0">
                  <c:v>6.3622785033558837E-2</c:v>
                </c:pt>
                <c:pt idx="1">
                  <c:v>7.4777301704173821E-2</c:v>
                </c:pt>
                <c:pt idx="2">
                  <c:v>7.6169460920655269E-2</c:v>
                </c:pt>
                <c:pt idx="3">
                  <c:v>7.6520455049231093E-2</c:v>
                </c:pt>
                <c:pt idx="4">
                  <c:v>6.7302361916824829E-2</c:v>
                </c:pt>
                <c:pt idx="5">
                  <c:v>8.4954398603272099E-2</c:v>
                </c:pt>
                <c:pt idx="6">
                  <c:v>7.1674089514278963E-2</c:v>
                </c:pt>
                <c:pt idx="7">
                  <c:v>5.8859419153127396E-2</c:v>
                </c:pt>
                <c:pt idx="8">
                  <c:v>9.1869250626302801E-2</c:v>
                </c:pt>
                <c:pt idx="9">
                  <c:v>6.5080381157047257E-2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0CC4-4F4A-A303-6DBC51CB762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5134464"/>
        <c:axId val="205169024"/>
      </c:barChart>
      <c:catAx>
        <c:axId val="205134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16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5169024"/>
        <c:crosses val="autoZero"/>
        <c:auto val="1"/>
        <c:lblAlgn val="ctr"/>
        <c:lblOffset val="100"/>
        <c:noMultiLvlLbl val="0"/>
      </c:catAx>
      <c:valAx>
        <c:axId val="205169024"/>
        <c:scaling>
          <c:orientation val="minMax"/>
          <c:max val="0.16000000000000003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5134464"/>
        <c:crosses val="autoZero"/>
        <c:crossBetween val="between"/>
        <c:majorUnit val="4.0000000000000008E-2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" lastClr="FFFFFF">
          <a:lumMod val="85000"/>
        </a:sys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sz="1200" b="1" i="0" baseline="0">
                <a:effectLst/>
              </a:rPr>
              <a:t>% Ejecución Acumulada  2019 - 2020 - 2021</a:t>
            </a:r>
            <a:endParaRPr lang="es-CL" sz="1200"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2"/>
          <c:order val="0"/>
          <c:tx>
            <c:strRef>
              <c:f>'Partida 05'!$C$23</c:f>
              <c:strCache>
                <c:ptCount val="1"/>
                <c:pt idx="0">
                  <c:v>% Ejecución Ppto. Vigente 2019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strRef>
              <c:f>'Partida 05'!$D$22:$O$22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'Partida 05'!$D$23:$O$23</c:f>
              <c:numCache>
                <c:formatCode>0.0%</c:formatCode>
                <c:ptCount val="12"/>
                <c:pt idx="0">
                  <c:v>6.1267467281108844E-2</c:v>
                </c:pt>
                <c:pt idx="1">
                  <c:v>0.13013362025538205</c:v>
                </c:pt>
                <c:pt idx="2">
                  <c:v>0.22737184355080195</c:v>
                </c:pt>
                <c:pt idx="3">
                  <c:v>0.30053049199243098</c:v>
                </c:pt>
                <c:pt idx="4">
                  <c:v>0.3809045456943288</c:v>
                </c:pt>
                <c:pt idx="5">
                  <c:v>0.46512786602560585</c:v>
                </c:pt>
                <c:pt idx="6">
                  <c:v>0.531881957844905</c:v>
                </c:pt>
                <c:pt idx="7">
                  <c:v>0.60825957606018488</c:v>
                </c:pt>
                <c:pt idx="8">
                  <c:v>0.69020346235683694</c:v>
                </c:pt>
                <c:pt idx="9">
                  <c:v>0.77864116482058665</c:v>
                </c:pt>
                <c:pt idx="10">
                  <c:v>0.85708333424642025</c:v>
                </c:pt>
                <c:pt idx="11">
                  <c:v>0.97363506386670362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B5D-41AA-BC34-75F964E9824D}"/>
            </c:ext>
          </c:extLst>
        </c:ser>
        <c:ser>
          <c:idx val="0"/>
          <c:order val="1"/>
          <c:tx>
            <c:strRef>
              <c:f>'Partida 05'!$C$24</c:f>
              <c:strCache>
                <c:ptCount val="1"/>
                <c:pt idx="0">
                  <c:v>% Ejecución Ppto. Vigente 2020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strRef>
              <c:f>'Partida 05'!$D$22:$O$22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'Partida 05'!$D$24:$O$24</c:f>
              <c:numCache>
                <c:formatCode>0.0%</c:formatCode>
                <c:ptCount val="12"/>
                <c:pt idx="0">
                  <c:v>6.3709680189503182E-2</c:v>
                </c:pt>
                <c:pt idx="1">
                  <c:v>0.12040572949883624</c:v>
                </c:pt>
                <c:pt idx="2">
                  <c:v>0.20864983495778736</c:v>
                </c:pt>
                <c:pt idx="3">
                  <c:v>0.29461842451990083</c:v>
                </c:pt>
                <c:pt idx="4">
                  <c:v>0.39640037658604882</c:v>
                </c:pt>
                <c:pt idx="5">
                  <c:v>0.47319999113965738</c:v>
                </c:pt>
                <c:pt idx="6">
                  <c:v>0.55412135433073872</c:v>
                </c:pt>
                <c:pt idx="7">
                  <c:v>0.62636977229492707</c:v>
                </c:pt>
                <c:pt idx="8">
                  <c:v>0.71281777494419774</c:v>
                </c:pt>
                <c:pt idx="9">
                  <c:v>0.77786916724727373</c:v>
                </c:pt>
                <c:pt idx="10">
                  <c:v>0.85130526776625637</c:v>
                </c:pt>
                <c:pt idx="11">
                  <c:v>0.96213021713773828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B5D-41AA-BC34-75F964E9824D}"/>
            </c:ext>
          </c:extLst>
        </c:ser>
        <c:ser>
          <c:idx val="1"/>
          <c:order val="2"/>
          <c:tx>
            <c:strRef>
              <c:f>'Partida 05'!$C$25</c:f>
              <c:strCache>
                <c:ptCount val="1"/>
                <c:pt idx="0">
                  <c:v>% Ejecución Ppto. Vigente 2021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1.9443460463651748E-2"/>
                  <c:y val="3.26199178502803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1B5D-41AA-BC34-75F964E9824D}"/>
                </c:ext>
              </c:extLst>
            </c:dLbl>
            <c:dLbl>
              <c:idx val="1"/>
              <c:layout>
                <c:manualLayout>
                  <c:x val="0"/>
                  <c:y val="2.17687043735669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1B5D-41AA-BC34-75F964E9824D}"/>
                </c:ext>
              </c:extLst>
            </c:dLbl>
            <c:dLbl>
              <c:idx val="2"/>
              <c:layout>
                <c:manualLayout>
                  <c:x val="-1.3212217868432319E-2"/>
                  <c:y val="3.99092913515393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1B5D-41AA-BC34-75F964E9824D}"/>
                </c:ext>
              </c:extLst>
            </c:dLbl>
            <c:dLbl>
              <c:idx val="3"/>
              <c:layout>
                <c:manualLayout>
                  <c:x val="-1.7616290491243091E-2"/>
                  <c:y val="4.35374087471338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1B5D-41AA-BC34-75F964E9824D}"/>
                </c:ext>
              </c:extLst>
            </c:dLbl>
            <c:dLbl>
              <c:idx val="4"/>
              <c:layout>
                <c:manualLayout>
                  <c:x val="-1.9818326802648476E-2"/>
                  <c:y val="4.35374087471339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1B5D-41AA-BC34-75F964E9824D}"/>
                </c:ext>
              </c:extLst>
            </c:dLbl>
            <c:dLbl>
              <c:idx val="5"/>
              <c:layout>
                <c:manualLayout>
                  <c:x val="-2.2020363114053865E-2"/>
                  <c:y val="4.35374087471338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1B5D-41AA-BC34-75F964E9824D}"/>
                </c:ext>
              </c:extLst>
            </c:dLbl>
            <c:dLbl>
              <c:idx val="6"/>
              <c:layout>
                <c:manualLayout>
                  <c:x val="-3.7434617293891567E-2"/>
                  <c:y val="3.99092913515394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1B5D-41AA-BC34-75F964E9824D}"/>
                </c:ext>
              </c:extLst>
            </c:dLbl>
            <c:dLbl>
              <c:idx val="7"/>
              <c:layout>
                <c:manualLayout>
                  <c:x val="-6.6061089342161677E-2"/>
                  <c:y val="-1.45124695823779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1B5D-41AA-BC34-75F964E9824D}"/>
                </c:ext>
              </c:extLst>
            </c:dLbl>
            <c:dLbl>
              <c:idx val="8"/>
              <c:layout>
                <c:manualLayout>
                  <c:x val="-6.3859053030756202E-2"/>
                  <c:y val="-3.26530565603504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1B5D-41AA-BC34-75F964E9824D}"/>
                </c:ext>
              </c:extLst>
            </c:dLbl>
            <c:dLbl>
              <c:idx val="9"/>
              <c:layout>
                <c:manualLayout>
                  <c:x val="-5.5050907785134662E-2"/>
                  <c:y val="-1.81405869779724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1B5D-41AA-BC34-75F964E9824D}"/>
                </c:ext>
              </c:extLst>
            </c:dLbl>
            <c:dLbl>
              <c:idx val="10"/>
              <c:layout>
                <c:manualLayout>
                  <c:x val="-6.1657016719350984E-2"/>
                  <c:y val="-7.25623479118898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1B5D-41AA-BC34-75F964E9824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'Partida 05'!$D$22:$O$22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'Partida 05'!$D$25:$M$25</c:f>
              <c:numCache>
                <c:formatCode>0.0%</c:formatCode>
                <c:ptCount val="10"/>
                <c:pt idx="0">
                  <c:v>6.3622785033558837E-2</c:v>
                </c:pt>
                <c:pt idx="1">
                  <c:v>0.13896817705921116</c:v>
                </c:pt>
                <c:pt idx="2">
                  <c:v>0.21452978980909504</c:v>
                </c:pt>
                <c:pt idx="3">
                  <c:v>0.29013708826368817</c:v>
                </c:pt>
                <c:pt idx="4">
                  <c:v>0.35609204786163218</c:v>
                </c:pt>
                <c:pt idx="5">
                  <c:v>0.43410989317534282</c:v>
                </c:pt>
                <c:pt idx="6">
                  <c:v>0.5049625082800473</c:v>
                </c:pt>
                <c:pt idx="7">
                  <c:v>0.58924242395454929</c:v>
                </c:pt>
                <c:pt idx="8">
                  <c:v>0.65951587766029085</c:v>
                </c:pt>
                <c:pt idx="9">
                  <c:v>0.7238038022213853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1B5D-41AA-BC34-75F964E982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7064448"/>
        <c:axId val="207066240"/>
      </c:lineChart>
      <c:catAx>
        <c:axId val="207064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04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7066240"/>
        <c:crosses val="autoZero"/>
        <c:auto val="1"/>
        <c:lblAlgn val="ctr"/>
        <c:lblOffset val="100"/>
        <c:noMultiLvlLbl val="0"/>
      </c:catAx>
      <c:valAx>
        <c:axId val="207066240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7064448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3819097341968788E-2"/>
          <c:y val="0.86122365258290534"/>
          <c:w val="0.94575552299316035"/>
          <c:h val="0.1170076430435276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" lastClr="FFFFFF">
          <a:lumMod val="85000"/>
        </a:sys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050" b="1" i="0" u="none" strike="noStrike" baseline="0">
                <a:solidFill>
                  <a:srgbClr val="000000"/>
                </a:solidFill>
                <a:latin typeface="+mn-lt"/>
                <a:ea typeface="Calibri"/>
                <a:cs typeface="Calibri"/>
              </a:defRPr>
            </a:pPr>
            <a:r>
              <a:rPr lang="es-CL" sz="1050" b="1">
                <a:latin typeface="+mn-lt"/>
              </a:rPr>
              <a:t>% de Ejecución Mensual 2019 - 2020 - 2021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2"/>
          <c:order val="0"/>
          <c:tx>
            <c:strRef>
              <c:f>Gores!$C$136</c:f>
              <c:strCache>
                <c:ptCount val="1"/>
                <c:pt idx="0">
                  <c:v>GASTO 2019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wrap="square" lIns="38100" tIns="19050" rIns="38100" bIns="19050" anchor="ctr">
                <a:spAutoFit/>
              </a:bodyPr>
              <a:lstStyle/>
              <a:p>
                <a:pPr>
                  <a:defRPr sz="600"/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Gores!$D$133:$O$133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Gores!$D$136:$O$136</c:f>
              <c:numCache>
                <c:formatCode>0.0%</c:formatCode>
                <c:ptCount val="12"/>
                <c:pt idx="0">
                  <c:v>4.8386941878788024E-2</c:v>
                </c:pt>
                <c:pt idx="1">
                  <c:v>6.6936288070986644E-2</c:v>
                </c:pt>
                <c:pt idx="2">
                  <c:v>7.777861854617886E-2</c:v>
                </c:pt>
                <c:pt idx="3">
                  <c:v>7.6746270168324471E-2</c:v>
                </c:pt>
                <c:pt idx="4">
                  <c:v>9.3845357057652373E-2</c:v>
                </c:pt>
                <c:pt idx="5">
                  <c:v>0.10980529621002257</c:v>
                </c:pt>
                <c:pt idx="6">
                  <c:v>6.0222968833573476E-2</c:v>
                </c:pt>
                <c:pt idx="7">
                  <c:v>7.9566061981051067E-2</c:v>
                </c:pt>
                <c:pt idx="8">
                  <c:v>0.1097925578332254</c:v>
                </c:pt>
                <c:pt idx="9">
                  <c:v>7.7939726040021223E-2</c:v>
                </c:pt>
                <c:pt idx="10">
                  <c:v>9.3904210931420748E-2</c:v>
                </c:pt>
                <c:pt idx="11">
                  <c:v>0.13553961167405226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81-4595-A10E-ACA9E8045FFA}"/>
            </c:ext>
          </c:extLst>
        </c:ser>
        <c:ser>
          <c:idx val="1"/>
          <c:order val="1"/>
          <c:tx>
            <c:strRef>
              <c:f>Gores!$C$135</c:f>
              <c:strCache>
                <c:ptCount val="1"/>
                <c:pt idx="0">
                  <c:v>GASTO 2020</c:v>
                </c:pt>
              </c:strCache>
            </c:strRef>
          </c:tx>
          <c:spPr>
            <a:solidFill>
              <a:srgbClr val="4F81BD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wrap="square" lIns="38100" tIns="19050" rIns="38100" bIns="19050" anchor="ctr">
                <a:spAutoFit/>
              </a:bodyPr>
              <a:lstStyle/>
              <a:p>
                <a:pPr>
                  <a:defRPr sz="600"/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Gores!$D$133:$O$133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Gores!$D$135:$O$135</c:f>
              <c:numCache>
                <c:formatCode>0.0%</c:formatCode>
                <c:ptCount val="12"/>
                <c:pt idx="0">
                  <c:v>4.0940043434951792E-2</c:v>
                </c:pt>
                <c:pt idx="1">
                  <c:v>5.3161973127713147E-2</c:v>
                </c:pt>
                <c:pt idx="2">
                  <c:v>7.1835602236083901E-2</c:v>
                </c:pt>
                <c:pt idx="3">
                  <c:v>6.2261506799505574E-2</c:v>
                </c:pt>
                <c:pt idx="4">
                  <c:v>6.7474466678398154E-2</c:v>
                </c:pt>
                <c:pt idx="5">
                  <c:v>8.29165950297652E-2</c:v>
                </c:pt>
                <c:pt idx="6">
                  <c:v>5.2519793137565308E-2</c:v>
                </c:pt>
                <c:pt idx="7">
                  <c:v>7.310027062726375E-2</c:v>
                </c:pt>
                <c:pt idx="8">
                  <c:v>6.6858959472708798E-2</c:v>
                </c:pt>
                <c:pt idx="9">
                  <c:v>7.9737804917091176E-2</c:v>
                </c:pt>
                <c:pt idx="10">
                  <c:v>9.3351017868910147E-2</c:v>
                </c:pt>
                <c:pt idx="11">
                  <c:v>0.16769369383540089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981-4595-A10E-ACA9E8045FFA}"/>
            </c:ext>
          </c:extLst>
        </c:ser>
        <c:ser>
          <c:idx val="0"/>
          <c:order val="2"/>
          <c:tx>
            <c:strRef>
              <c:f>Gores!$C$134</c:f>
              <c:strCache>
                <c:ptCount val="1"/>
                <c:pt idx="0">
                  <c:v>GASTO 2021</c:v>
                </c:pt>
              </c:strCache>
            </c:strRef>
          </c:tx>
          <c:spPr>
            <a:solidFill>
              <a:srgbClr val="C0504D"/>
            </a:solidFill>
          </c:spPr>
          <c:invertIfNegative val="0"/>
          <c:dLbls>
            <c:dLbl>
              <c:idx val="0"/>
              <c:layout>
                <c:manualLayout>
                  <c:x val="5.5511314125724293E-3"/>
                  <c:y val="-8.4361660701343169E-3"/>
                </c:manualLayout>
              </c:layout>
              <c:spPr/>
              <c:txPr>
                <a:bodyPr rot="0" vert="horz"/>
                <a:lstStyle/>
                <a:p>
                  <a:pPr>
                    <a:defRPr sz="6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981-4595-A10E-ACA9E8045FFA}"/>
                </c:ext>
              </c:extLst>
            </c:dLbl>
            <c:dLbl>
              <c:idx val="1"/>
              <c:layout>
                <c:manualLayout>
                  <c:x val="1.1102058513967639E-2"/>
                  <c:y val="9.2600700933273463E-4"/>
                </c:manualLayout>
              </c:layout>
              <c:spPr/>
              <c:txPr>
                <a:bodyPr rot="0" vert="horz"/>
                <a:lstStyle/>
                <a:p>
                  <a:pPr>
                    <a:defRPr sz="6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981-4595-A10E-ACA9E8045FFA}"/>
                </c:ext>
              </c:extLst>
            </c:dLbl>
            <c:dLbl>
              <c:idx val="2"/>
              <c:layout>
                <c:manualLayout>
                  <c:x val="1.3988342257451433E-2"/>
                  <c:y val="1.4197532014316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981-4595-A10E-ACA9E8045FFA}"/>
                </c:ext>
              </c:extLst>
            </c:dLbl>
            <c:dLbl>
              <c:idx val="3"/>
              <c:layout>
                <c:manualLayout>
                  <c:x val="8.4003369967824877E-3"/>
                  <c:y val="9.465021342877851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981-4595-A10E-ACA9E8045FFA}"/>
                </c:ext>
              </c:extLst>
            </c:dLbl>
            <c:dLbl>
              <c:idx val="4"/>
              <c:layout>
                <c:manualLayout>
                  <c:x val="1.1102047188606284E-2"/>
                  <c:y val="5.3499728905391768E-3"/>
                </c:manualLayout>
              </c:layout>
              <c:spPr/>
              <c:txPr>
                <a:bodyPr rot="0" vert="horz"/>
                <a:lstStyle/>
                <a:p>
                  <a:pPr>
                    <a:defRPr sz="6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981-4595-A10E-ACA9E8045FFA}"/>
                </c:ext>
              </c:extLst>
            </c:dLbl>
            <c:dLbl>
              <c:idx val="5"/>
              <c:layout>
                <c:manualLayout>
                  <c:x val="1.1102047188606284E-2"/>
                  <c:y val="-8.5390143335451162E-3"/>
                </c:manualLayout>
              </c:layout>
              <c:spPr/>
              <c:txPr>
                <a:bodyPr rot="0" vert="horz"/>
                <a:lstStyle/>
                <a:p>
                  <a:pPr>
                    <a:defRPr sz="6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981-4595-A10E-ACA9E8045FFA}"/>
                </c:ext>
              </c:extLst>
            </c:dLbl>
            <c:dLbl>
              <c:idx val="6"/>
              <c:layout>
                <c:manualLayout>
                  <c:x val="8.2157521197610828E-3"/>
                  <c:y val="-1.7901187413012255E-2"/>
                </c:manualLayout>
              </c:layout>
              <c:spPr/>
              <c:txPr>
                <a:bodyPr rot="0" vert="horz"/>
                <a:lstStyle/>
                <a:p>
                  <a:pPr>
                    <a:defRPr sz="6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981-4595-A10E-ACA9E8045FFA}"/>
                </c:ext>
              </c:extLst>
            </c:dLbl>
            <c:dLbl>
              <c:idx val="7"/>
              <c:layout>
                <c:manualLayout>
                  <c:x val="8.3265438854757106E-3"/>
                  <c:y val="-4.2181202989307137E-2"/>
                </c:manualLayout>
              </c:layout>
              <c:spPr/>
              <c:txPr>
                <a:bodyPr rot="0" vert="horz"/>
                <a:lstStyle/>
                <a:p>
                  <a:pPr>
                    <a:defRPr sz="6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981-4595-A10E-ACA9E8045FFA}"/>
                </c:ext>
              </c:extLst>
            </c:dLbl>
            <c:dLbl>
              <c:idx val="8"/>
              <c:layout>
                <c:manualLayout>
                  <c:x val="1.1249758217531021E-2"/>
                  <c:y val="-2.2736546347861892E-2"/>
                </c:manualLayout>
              </c:layout>
              <c:spPr/>
              <c:txPr>
                <a:bodyPr rot="0" vert="horz"/>
                <a:lstStyle/>
                <a:p>
                  <a:pPr>
                    <a:defRPr sz="6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981-4595-A10E-ACA9E8045FFA}"/>
                </c:ext>
              </c:extLst>
            </c:dLbl>
            <c:dLbl>
              <c:idx val="9"/>
              <c:layout>
                <c:manualLayout>
                  <c:x val="5.5511314125724293E-3"/>
                  <c:y val="-4.73251067143901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981-4595-A10E-ACA9E8045FFA}"/>
                </c:ext>
              </c:extLst>
            </c:dLbl>
            <c:dLbl>
              <c:idx val="10"/>
              <c:layout>
                <c:manualLayout>
                  <c:x val="5.5511314125724293E-3"/>
                  <c:y val="1.1008117932675421E-2"/>
                </c:manualLayout>
              </c:layout>
              <c:spPr/>
              <c:txPr>
                <a:bodyPr rot="0" vert="horz"/>
                <a:lstStyle/>
                <a:p>
                  <a:pPr>
                    <a:defRPr sz="6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981-4595-A10E-ACA9E8045FFA}"/>
                </c:ext>
              </c:extLst>
            </c:dLbl>
            <c:spPr>
              <a:noFill/>
              <a:ln w="25400">
                <a:noFill/>
              </a:ln>
            </c:spPr>
            <c:txPr>
              <a:bodyPr rot="0" vert="horz" wrap="square" lIns="38100" tIns="19050" rIns="38100" bIns="19050" anchor="ctr">
                <a:spAutoFit/>
              </a:bodyPr>
              <a:lstStyle/>
              <a:p>
                <a:pPr>
                  <a:defRPr sz="600" b="1" i="0" u="none" strike="noStrike" baseline="0">
                    <a:solidFill>
                      <a:schemeClr val="accent2"/>
                    </a:solidFill>
                    <a:latin typeface="Calibri"/>
                    <a:ea typeface="Calibri"/>
                    <a:cs typeface="Calibri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Gores!$D$133:$O$133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Gores!$D$134:$M$134</c:f>
              <c:numCache>
                <c:formatCode>0.0%</c:formatCode>
                <c:ptCount val="10"/>
                <c:pt idx="0">
                  <c:v>2.9499665008240503E-2</c:v>
                </c:pt>
                <c:pt idx="1">
                  <c:v>8.5550270595772526E-2</c:v>
                </c:pt>
                <c:pt idx="2">
                  <c:v>6.4941764603004631E-2</c:v>
                </c:pt>
                <c:pt idx="3">
                  <c:v>7.9182498450008451E-2</c:v>
                </c:pt>
                <c:pt idx="4">
                  <c:v>5.8598337951168693E-2</c:v>
                </c:pt>
                <c:pt idx="5">
                  <c:v>7.0711575195238754E-2</c:v>
                </c:pt>
                <c:pt idx="6">
                  <c:v>6.3023148221114156E-2</c:v>
                </c:pt>
                <c:pt idx="7">
                  <c:v>5.7495799054997979E-2</c:v>
                </c:pt>
                <c:pt idx="8">
                  <c:v>7.2791525957275671E-2</c:v>
                </c:pt>
                <c:pt idx="9">
                  <c:v>5.8770663795749793E-2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E981-4595-A10E-ACA9E8045F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210598528"/>
        <c:axId val="210616704"/>
      </c:barChart>
      <c:catAx>
        <c:axId val="210598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2160000" vert="horz" anchor="ctr" anchorCtr="0"/>
          <a:lstStyle/>
          <a:p>
            <a:pPr>
              <a:defRPr sz="7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s-CL"/>
          </a:p>
        </c:txPr>
        <c:crossAx val="210616704"/>
        <c:crosses val="autoZero"/>
        <c:auto val="0"/>
        <c:lblAlgn val="ctr"/>
        <c:lblOffset val="100"/>
        <c:noMultiLvlLbl val="0"/>
      </c:catAx>
      <c:valAx>
        <c:axId val="210616704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210598528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7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s-CL"/>
        </a:p>
      </c:txPr>
    </c:legend>
    <c:plotVisOnly val="1"/>
    <c:dispBlanksAs val="gap"/>
    <c:showDLblsOverMax val="0"/>
  </c:chart>
  <c:spPr>
    <a:ln>
      <a:solidFill>
        <a:sysClr val="windowText" lastClr="000000">
          <a:lumMod val="50000"/>
          <a:lumOff val="50000"/>
        </a:sysClr>
      </a:solidFill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s-CL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sz="1050" b="1"/>
              <a:t>% de Ejecución Acumulada 2019 - 2020 - 2021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9.0043716371504573E-2"/>
          <c:y val="0.16005351090806447"/>
          <c:w val="0.87715770627754874"/>
          <c:h val="0.58293315049197614"/>
        </c:manualLayout>
      </c:layout>
      <c:lineChart>
        <c:grouping val="standard"/>
        <c:varyColors val="0"/>
        <c:ser>
          <c:idx val="2"/>
          <c:order val="0"/>
          <c:tx>
            <c:strRef>
              <c:f>Gores!$C$132</c:f>
              <c:strCache>
                <c:ptCount val="1"/>
                <c:pt idx="0">
                  <c:v>GASTO 2019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val>
            <c:numRef>
              <c:f>Gores!$D$132:$O$132</c:f>
              <c:numCache>
                <c:formatCode>0.0%</c:formatCode>
                <c:ptCount val="12"/>
                <c:pt idx="0">
                  <c:v>4.8386941878788024E-2</c:v>
                </c:pt>
                <c:pt idx="1">
                  <c:v>0.11492254785857535</c:v>
                </c:pt>
                <c:pt idx="2">
                  <c:v>0.19142710310663055</c:v>
                </c:pt>
                <c:pt idx="3">
                  <c:v>0.26865307341799122</c:v>
                </c:pt>
                <c:pt idx="4">
                  <c:v>0.35547028092279531</c:v>
                </c:pt>
                <c:pt idx="5">
                  <c:v>0.45364994983898299</c:v>
                </c:pt>
                <c:pt idx="6">
                  <c:v>0.51376134909678761</c:v>
                </c:pt>
                <c:pt idx="7">
                  <c:v>0.57458564322357975</c:v>
                </c:pt>
                <c:pt idx="8">
                  <c:v>0.68544180948346001</c:v>
                </c:pt>
                <c:pt idx="9">
                  <c:v>0.76336132403040946</c:v>
                </c:pt>
                <c:pt idx="10">
                  <c:v>0.84824526758098884</c:v>
                </c:pt>
                <c:pt idx="11">
                  <c:v>0.98743718284025228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E5C-4844-8B61-79377198A58E}"/>
            </c:ext>
          </c:extLst>
        </c:ser>
        <c:ser>
          <c:idx val="1"/>
          <c:order val="1"/>
          <c:tx>
            <c:strRef>
              <c:f>Gores!$C$131</c:f>
              <c:strCache>
                <c:ptCount val="1"/>
                <c:pt idx="0">
                  <c:v>GASTO 2020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Gores!$D$129:$O$129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Gores!$D$131:$O$131</c:f>
              <c:numCache>
                <c:formatCode>0.0%</c:formatCode>
                <c:ptCount val="12"/>
                <c:pt idx="0">
                  <c:v>4.0940043434951792E-2</c:v>
                </c:pt>
                <c:pt idx="1">
                  <c:v>8.9800406455615364E-2</c:v>
                </c:pt>
                <c:pt idx="2">
                  <c:v>0.16230411962148097</c:v>
                </c:pt>
                <c:pt idx="3">
                  <c:v>0.22728968141666009</c:v>
                </c:pt>
                <c:pt idx="4">
                  <c:v>0.3032809298445282</c:v>
                </c:pt>
                <c:pt idx="5">
                  <c:v>0.38515381288069817</c:v>
                </c:pt>
                <c:pt idx="6">
                  <c:v>0.43722841744897983</c:v>
                </c:pt>
                <c:pt idx="7">
                  <c:v>0.51335465035083916</c:v>
                </c:pt>
                <c:pt idx="8">
                  <c:v>0.60060148271701708</c:v>
                </c:pt>
                <c:pt idx="9">
                  <c:v>0.67768851345815162</c:v>
                </c:pt>
                <c:pt idx="10">
                  <c:v>0.77100217387042935</c:v>
                </c:pt>
                <c:pt idx="11">
                  <c:v>0.93321592842771783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0E5C-4844-8B61-79377198A58E}"/>
            </c:ext>
          </c:extLst>
        </c:ser>
        <c:ser>
          <c:idx val="0"/>
          <c:order val="2"/>
          <c:tx>
            <c:strRef>
              <c:f>Gores!$C$130</c:f>
              <c:strCache>
                <c:ptCount val="1"/>
                <c:pt idx="0">
                  <c:v>GASTO 2021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7.106358426038454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E5C-4844-8B61-79377198A58E}"/>
                </c:ext>
              </c:extLst>
            </c:dLbl>
            <c:dLbl>
              <c:idx val="1"/>
              <c:layout>
                <c:manualLayout>
                  <c:x val="-3.5531792130192301E-2"/>
                  <c:y val="2.36625533571944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E5C-4844-8B61-79377198A58E}"/>
                </c:ext>
              </c:extLst>
            </c:dLbl>
            <c:dLbl>
              <c:idx val="2"/>
              <c:layout>
                <c:manualLayout>
                  <c:x val="-3.0065362571701153E-2"/>
                  <c:y val="1.8930042685755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E5C-4844-8B61-79377198A58E}"/>
                </c:ext>
              </c:extLst>
            </c:dLbl>
            <c:dLbl>
              <c:idx val="3"/>
              <c:layout>
                <c:manualLayout>
                  <c:x val="-2.7332147792455595E-2"/>
                  <c:y val="2.36625533571945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E5C-4844-8B61-79377198A58E}"/>
                </c:ext>
              </c:extLst>
            </c:dLbl>
            <c:dLbl>
              <c:idx val="4"/>
              <c:layout>
                <c:manualLayout>
                  <c:x val="-1.9132503454718917E-2"/>
                  <c:y val="2.36625533571946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E5C-4844-8B61-79377198A58E}"/>
                </c:ext>
              </c:extLst>
            </c:dLbl>
            <c:dLbl>
              <c:idx val="5"/>
              <c:layout>
                <c:manualLayout>
                  <c:x val="-2.4598933013210037E-2"/>
                  <c:y val="3.31275747000724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E5C-4844-8B61-79377198A58E}"/>
                </c:ext>
              </c:extLst>
            </c:dLbl>
            <c:dLbl>
              <c:idx val="6"/>
              <c:layout>
                <c:manualLayout>
                  <c:x val="-3.8265006909437835E-2"/>
                  <c:y val="1.89300426857557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E5C-4844-8B61-79377198A58E}"/>
                </c:ext>
              </c:extLst>
            </c:dLbl>
            <c:dLbl>
              <c:idx val="7"/>
              <c:layout>
                <c:manualLayout>
                  <c:x val="-3.0065362571701153E-2"/>
                  <c:y val="1.89300426857557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E5C-4844-8B61-79377198A58E}"/>
                </c:ext>
              </c:extLst>
            </c:dLbl>
            <c:dLbl>
              <c:idx val="8"/>
              <c:layout>
                <c:manualLayout>
                  <c:x val="-3.2798577350946712E-2"/>
                  <c:y val="1.4197532014316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E5C-4844-8B61-79377198A58E}"/>
                </c:ext>
              </c:extLst>
            </c:dLbl>
            <c:dLbl>
              <c:idx val="9"/>
              <c:layout>
                <c:manualLayout>
                  <c:x val="-3.2798577350946816E-2"/>
                  <c:y val="-9.465021342877851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E5C-4844-8B61-79377198A58E}"/>
                </c:ext>
              </c:extLst>
            </c:dLbl>
            <c:dLbl>
              <c:idx val="10"/>
              <c:layout>
                <c:manualLayout>
                  <c:x val="-2.4598933013210138E-2"/>
                  <c:y val="2.8395064028633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0E5C-4844-8B61-79377198A58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Gores!$D$129:$O$129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Gores!$D$130:$M$130</c:f>
              <c:numCache>
                <c:formatCode>0.0%</c:formatCode>
                <c:ptCount val="10"/>
                <c:pt idx="0">
                  <c:v>2.9499665008240503E-2</c:v>
                </c:pt>
                <c:pt idx="1">
                  <c:v>0.1151421994867096</c:v>
                </c:pt>
                <c:pt idx="2">
                  <c:v>0.17847830721562527</c:v>
                </c:pt>
                <c:pt idx="3">
                  <c:v>0.2516255040206703</c:v>
                </c:pt>
                <c:pt idx="4">
                  <c:v>0.30501696187963201</c:v>
                </c:pt>
                <c:pt idx="5">
                  <c:v>0.37147106778448058</c:v>
                </c:pt>
                <c:pt idx="6">
                  <c:v>0.43404123353804985</c:v>
                </c:pt>
                <c:pt idx="7">
                  <c:v>0.49031599562692135</c:v>
                </c:pt>
                <c:pt idx="8">
                  <c:v>0.56303062043708552</c:v>
                </c:pt>
                <c:pt idx="9">
                  <c:v>0.62070026380703969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0E5C-4844-8B61-79377198A5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0502784"/>
        <c:axId val="210504320"/>
      </c:lineChart>
      <c:catAx>
        <c:axId val="210502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180000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10504320"/>
        <c:crosses val="autoZero"/>
        <c:auto val="1"/>
        <c:lblAlgn val="ctr"/>
        <c:lblOffset val="100"/>
        <c:tickLblSkip val="1"/>
        <c:noMultiLvlLbl val="0"/>
      </c:catAx>
      <c:valAx>
        <c:axId val="210504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10502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54223042808385"/>
          <c:y val="0.8984429294613695"/>
          <c:w val="0.58555446490003427"/>
          <c:h val="6.84294958385580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50000"/>
          <a:lumOff val="50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sz="1050" b="1"/>
              <a:t>% de Ejecución Mensual 2019 - 2020 - 2021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2"/>
          <c:order val="0"/>
          <c:tx>
            <c:strRef>
              <c:f>Gores!$C$33</c:f>
              <c:strCache>
                <c:ptCount val="1"/>
                <c:pt idx="0">
                  <c:v>GASTOS 2019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600" b="0" i="0" u="none" strike="noStrike" kern="1200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Gores!$D$30:$O$30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Gores!$D$33:$O$33</c:f>
              <c:numCache>
                <c:formatCode>0.0%</c:formatCode>
                <c:ptCount val="12"/>
                <c:pt idx="0">
                  <c:v>6.1386749619538633E-2</c:v>
                </c:pt>
                <c:pt idx="1">
                  <c:v>6.4880715268959818E-2</c:v>
                </c:pt>
                <c:pt idx="2">
                  <c:v>9.7218537231517396E-2</c:v>
                </c:pt>
                <c:pt idx="3">
                  <c:v>6.9552497866343682E-2</c:v>
                </c:pt>
                <c:pt idx="4">
                  <c:v>7.0273861157483852E-2</c:v>
                </c:pt>
                <c:pt idx="5">
                  <c:v>0.10136280283585267</c:v>
                </c:pt>
                <c:pt idx="6">
                  <c:v>6.9346459889228038E-2</c:v>
                </c:pt>
                <c:pt idx="7">
                  <c:v>6.661667581919567E-2</c:v>
                </c:pt>
                <c:pt idx="8">
                  <c:v>0.1030507626609268</c:v>
                </c:pt>
                <c:pt idx="9">
                  <c:v>8.832584555461151E-2</c:v>
                </c:pt>
                <c:pt idx="10">
                  <c:v>7.93224274535827E-2</c:v>
                </c:pt>
                <c:pt idx="11">
                  <c:v>0.14791949518617784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02-4D09-A9C6-55F2B453F2AC}"/>
            </c:ext>
          </c:extLst>
        </c:ser>
        <c:ser>
          <c:idx val="1"/>
          <c:order val="1"/>
          <c:tx>
            <c:strRef>
              <c:f>Gores!$C$32</c:f>
              <c:strCache>
                <c:ptCount val="1"/>
                <c:pt idx="0">
                  <c:v>GASTOS 2020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600" b="0" i="0" u="none" strike="noStrike" kern="1200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Gores!$D$30:$O$30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Gores!$D$32:$O$32</c:f>
              <c:numCache>
                <c:formatCode>0.0%</c:formatCode>
                <c:ptCount val="12"/>
                <c:pt idx="0">
                  <c:v>6.2120294910711367E-2</c:v>
                </c:pt>
                <c:pt idx="1">
                  <c:v>6.5121185608258858E-2</c:v>
                </c:pt>
                <c:pt idx="2">
                  <c:v>0.10224293812635098</c:v>
                </c:pt>
                <c:pt idx="3">
                  <c:v>6.9421881558648202E-2</c:v>
                </c:pt>
                <c:pt idx="4">
                  <c:v>6.4724760046528051E-2</c:v>
                </c:pt>
                <c:pt idx="5">
                  <c:v>9.6405312337899521E-2</c:v>
                </c:pt>
                <c:pt idx="6">
                  <c:v>6.6003189408415833E-2</c:v>
                </c:pt>
                <c:pt idx="7">
                  <c:v>6.7389218978963814E-2</c:v>
                </c:pt>
                <c:pt idx="8">
                  <c:v>9.9039044005363841E-2</c:v>
                </c:pt>
                <c:pt idx="9">
                  <c:v>6.8347446620379212E-2</c:v>
                </c:pt>
                <c:pt idx="10">
                  <c:v>7.6452930372718081E-2</c:v>
                </c:pt>
                <c:pt idx="11">
                  <c:v>0.13975078863323062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B02-4D09-A9C6-55F2B453F2AC}"/>
            </c:ext>
          </c:extLst>
        </c:ser>
        <c:ser>
          <c:idx val="0"/>
          <c:order val="2"/>
          <c:tx>
            <c:strRef>
              <c:f>Gores!$C$31</c:f>
              <c:strCache>
                <c:ptCount val="1"/>
                <c:pt idx="0">
                  <c:v>GASTOS 2021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3877573142459517E-2"/>
                  <c:y val="2.366255335719462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B02-4D09-A9C6-55F2B453F2AC}"/>
                </c:ext>
              </c:extLst>
            </c:dLbl>
            <c:dLbl>
              <c:idx val="1"/>
              <c:layout>
                <c:manualLayout>
                  <c:x val="1.3668509583562463E-2"/>
                  <c:y val="4.747164877259535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B02-4D09-A9C6-55F2B453F2AC}"/>
                </c:ext>
              </c:extLst>
            </c:dLbl>
            <c:dLbl>
              <c:idx val="2"/>
              <c:layout>
                <c:manualLayout>
                  <c:x val="1.9135913416987484E-2"/>
                  <c:y val="4.747164877259579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B02-4D09-A9C6-55F2B453F2AC}"/>
                </c:ext>
              </c:extLst>
            </c:dLbl>
            <c:dLbl>
              <c:idx val="3"/>
              <c:layout>
                <c:manualLayout>
                  <c:x val="1.093480766684999E-2"/>
                  <c:y val="-3.797731901807693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B02-4D09-A9C6-55F2B453F2AC}"/>
                </c:ext>
              </c:extLst>
            </c:dLbl>
            <c:dLbl>
              <c:idx val="4"/>
              <c:layout>
                <c:manualLayout>
                  <c:x val="1.3668509583562487E-2"/>
                  <c:y val="-8.7030350701055194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B02-4D09-A9C6-55F2B453F2AC}"/>
                </c:ext>
              </c:extLst>
            </c:dLbl>
            <c:dLbl>
              <c:idx val="5"/>
              <c:layout>
                <c:manualLayout>
                  <c:x val="8.2011057501373916E-3"/>
                  <c:y val="1.424149463177891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B02-4D09-A9C6-55F2B453F2AC}"/>
                </c:ext>
              </c:extLst>
            </c:dLbl>
            <c:dLbl>
              <c:idx val="6"/>
              <c:layout>
                <c:manualLayout>
                  <c:x val="8.2011057501374923E-3"/>
                  <c:y val="4.747164877259535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B02-4D09-A9C6-55F2B453F2AC}"/>
                </c:ext>
              </c:extLst>
            </c:dLbl>
            <c:dLbl>
              <c:idx val="7"/>
              <c:layout>
                <c:manualLayout>
                  <c:x val="1.093480766684999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B02-4D09-A9C6-55F2B453F2AC}"/>
                </c:ext>
              </c:extLst>
            </c:dLbl>
            <c:dLbl>
              <c:idx val="8"/>
              <c:layout>
                <c:manualLayout>
                  <c:x val="1.3668509583562487E-2"/>
                  <c:y val="-4.747164877259622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DB02-4D09-A9C6-55F2B453F2AC}"/>
                </c:ext>
              </c:extLst>
            </c:dLbl>
            <c:dLbl>
              <c:idx val="9"/>
              <c:layout>
                <c:manualLayout>
                  <c:x val="2.7337019167124974E-3"/>
                  <c:y val="-2.848298926355777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B02-4D09-A9C6-55F2B453F2AC}"/>
                </c:ext>
              </c:extLst>
            </c:dLbl>
            <c:dLbl>
              <c:idx val="10"/>
              <c:layout>
                <c:manualLayout>
                  <c:x val="0"/>
                  <c:y val="-5.696597852711551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DB02-4D09-A9C6-55F2B453F2A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Gores!$D$30:$O$30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Gores!$D$31:$M$31</c:f>
              <c:numCache>
                <c:formatCode>0.0%</c:formatCode>
                <c:ptCount val="10"/>
                <c:pt idx="0">
                  <c:v>6.2524090935010768E-2</c:v>
                </c:pt>
                <c:pt idx="1">
                  <c:v>8.8642529664950037E-2</c:v>
                </c:pt>
                <c:pt idx="2">
                  <c:v>0.10362074474252347</c:v>
                </c:pt>
                <c:pt idx="3">
                  <c:v>7.0635142711644061E-2</c:v>
                </c:pt>
                <c:pt idx="4">
                  <c:v>6.8285816171019351E-2</c:v>
                </c:pt>
                <c:pt idx="5">
                  <c:v>0.10005850834207289</c:v>
                </c:pt>
                <c:pt idx="6">
                  <c:v>6.7068268445135429E-2</c:v>
                </c:pt>
                <c:pt idx="7">
                  <c:v>7.3222508268764044E-2</c:v>
                </c:pt>
                <c:pt idx="8">
                  <c:v>0.1120800586406355</c:v>
                </c:pt>
                <c:pt idx="9">
                  <c:v>7.8160166608999451E-2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DB02-4D09-A9C6-55F2B453F2A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10126720"/>
        <c:axId val="210128256"/>
      </c:barChart>
      <c:catAx>
        <c:axId val="210126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16000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10128256"/>
        <c:crosses val="autoZero"/>
        <c:auto val="0"/>
        <c:lblAlgn val="ctr"/>
        <c:lblOffset val="100"/>
        <c:noMultiLvlLbl val="0"/>
      </c:catAx>
      <c:valAx>
        <c:axId val="210128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10126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50000"/>
          <a:lumOff val="50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sz="1050" b="1"/>
              <a:t>% de Ejecución Acumulada 2019 - 2020 - 2021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2"/>
          <c:order val="0"/>
          <c:tx>
            <c:strRef>
              <c:f>Gores!$C$28</c:f>
              <c:strCache>
                <c:ptCount val="1"/>
                <c:pt idx="0">
                  <c:v>GASTOS 2019</c:v>
                </c:pt>
              </c:strCache>
            </c:strRef>
          </c:tx>
          <c:marker>
            <c:symbol val="none"/>
          </c:marker>
          <c:cat>
            <c:strRef>
              <c:f>Gores!$D$25:$O$25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Gores!$D$28:$O$28</c:f>
              <c:numCache>
                <c:formatCode>0.0%</c:formatCode>
                <c:ptCount val="12"/>
                <c:pt idx="0">
                  <c:v>6.1386749619538633E-2</c:v>
                </c:pt>
                <c:pt idx="1">
                  <c:v>0.12635620371391218</c:v>
                </c:pt>
                <c:pt idx="2">
                  <c:v>0.22137796204477622</c:v>
                </c:pt>
                <c:pt idx="3">
                  <c:v>0.29014260935169678</c:v>
                </c:pt>
                <c:pt idx="4">
                  <c:v>0.35943605578744536</c:v>
                </c:pt>
                <c:pt idx="5">
                  <c:v>0.45964686590890302</c:v>
                </c:pt>
                <c:pt idx="6">
                  <c:v>0.52590905029120671</c:v>
                </c:pt>
                <c:pt idx="7">
                  <c:v>0.56865317179789465</c:v>
                </c:pt>
                <c:pt idx="8">
                  <c:v>0.66342435778080411</c:v>
                </c:pt>
                <c:pt idx="9">
                  <c:v>0.74522937270098299</c:v>
                </c:pt>
                <c:pt idx="10">
                  <c:v>0.81774144157200312</c:v>
                </c:pt>
                <c:pt idx="11">
                  <c:v>0.95335577766541491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257-4E17-BF06-9F387708EE0A}"/>
            </c:ext>
          </c:extLst>
        </c:ser>
        <c:ser>
          <c:idx val="0"/>
          <c:order val="1"/>
          <c:tx>
            <c:strRef>
              <c:f>Gores!$C$27</c:f>
              <c:strCache>
                <c:ptCount val="1"/>
                <c:pt idx="0">
                  <c:v>GASTOS 2020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Gores!$D$25:$O$25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Gores!$D$27:$O$27</c:f>
              <c:numCache>
                <c:formatCode>0.0%</c:formatCode>
                <c:ptCount val="12"/>
                <c:pt idx="0">
                  <c:v>6.2120294910711367E-2</c:v>
                </c:pt>
                <c:pt idx="1">
                  <c:v>0.1259861050015047</c:v>
                </c:pt>
                <c:pt idx="2">
                  <c:v>0.22801455627122277</c:v>
                </c:pt>
                <c:pt idx="3">
                  <c:v>0.29606790789520798</c:v>
                </c:pt>
                <c:pt idx="4">
                  <c:v>0.3669273238514692</c:v>
                </c:pt>
                <c:pt idx="5">
                  <c:v>0.46333263618936871</c:v>
                </c:pt>
                <c:pt idx="6">
                  <c:v>0.52933582559778458</c:v>
                </c:pt>
                <c:pt idx="7">
                  <c:v>0.59621275280107355</c:v>
                </c:pt>
                <c:pt idx="8">
                  <c:v>0.69286487920366135</c:v>
                </c:pt>
                <c:pt idx="9">
                  <c:v>0.73062751045427721</c:v>
                </c:pt>
                <c:pt idx="10">
                  <c:v>0.80266282241418629</c:v>
                </c:pt>
                <c:pt idx="11">
                  <c:v>0.87288969344605727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A257-4E17-BF06-9F387708EE0A}"/>
            </c:ext>
          </c:extLst>
        </c:ser>
        <c:ser>
          <c:idx val="1"/>
          <c:order val="2"/>
          <c:tx>
            <c:strRef>
              <c:f>Gores!$C$26</c:f>
              <c:strCache>
                <c:ptCount val="1"/>
                <c:pt idx="0">
                  <c:v>GASTOS 2021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7332147792455595E-2"/>
                  <c:y val="2.36625533571945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257-4E17-BF06-9F387708EE0A}"/>
                </c:ext>
              </c:extLst>
            </c:dLbl>
            <c:dLbl>
              <c:idx val="1"/>
              <c:layout>
                <c:manualLayout>
                  <c:x val="-1.6399288675473408E-2"/>
                  <c:y val="1.41975320143166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257-4E17-BF06-9F387708EE0A}"/>
                </c:ext>
              </c:extLst>
            </c:dLbl>
            <c:dLbl>
              <c:idx val="2"/>
              <c:layout>
                <c:manualLayout>
                  <c:x val="-5.4664295584911239E-2"/>
                  <c:y val="-1.89300426857557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257-4E17-BF06-9F387708EE0A}"/>
                </c:ext>
              </c:extLst>
            </c:dLbl>
            <c:dLbl>
              <c:idx val="3"/>
              <c:layout>
                <c:manualLayout>
                  <c:x val="-6.5597154701893423E-2"/>
                  <c:y val="-2.36625533571946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257-4E17-BF06-9F387708EE0A}"/>
                </c:ext>
              </c:extLst>
            </c:dLbl>
            <c:dLbl>
              <c:idx val="4"/>
              <c:layout>
                <c:manualLayout>
                  <c:x val="-6.2863939922647924E-2"/>
                  <c:y val="-1.4197532014316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257-4E17-BF06-9F387708EE0A}"/>
                </c:ext>
              </c:extLst>
            </c:dLbl>
            <c:dLbl>
              <c:idx val="5"/>
              <c:layout>
                <c:manualLayout>
                  <c:x val="-6.0130725143402362E-2"/>
                  <c:y val="-1.4197532014316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257-4E17-BF06-9F387708EE0A}"/>
                </c:ext>
              </c:extLst>
            </c:dLbl>
            <c:dLbl>
              <c:idx val="6"/>
              <c:layout>
                <c:manualLayout>
                  <c:x val="-7.1063584260384546E-2"/>
                  <c:y val="-1.41975320143167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257-4E17-BF06-9F387708EE0A}"/>
                </c:ext>
              </c:extLst>
            </c:dLbl>
            <c:dLbl>
              <c:idx val="7"/>
              <c:layout>
                <c:manualLayout>
                  <c:x val="-4.2707913885348149E-2"/>
                  <c:y val="-3.32300294222850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257-4E17-BF06-9F387708EE0A}"/>
                </c:ext>
              </c:extLst>
            </c:dLbl>
            <c:dLbl>
              <c:idx val="8"/>
              <c:layout>
                <c:manualLayout>
                  <c:x val="-4.0998183753930266E-2"/>
                  <c:y val="-1.89985613519763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257-4E17-BF06-9F387708EE0A}"/>
                </c:ext>
              </c:extLst>
            </c:dLbl>
            <c:dLbl>
              <c:idx val="9"/>
              <c:layout>
                <c:manualLayout>
                  <c:x val="-4.646465124717461E-2"/>
                  <c:y val="-1.4197532014316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257-4E17-BF06-9F387708EE0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6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>
                      <a:solidFill>
                        <a:schemeClr val="accent1"/>
                      </a:solidFill>
                    </a:ln>
                  </c:spPr>
                </c15:leaderLines>
              </c:ext>
            </c:extLst>
          </c:dLbls>
          <c:cat>
            <c:strRef>
              <c:f>Gores!$D$25:$O$25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Gores!$D$26:$M$26</c:f>
              <c:numCache>
                <c:formatCode>0.0%</c:formatCode>
                <c:ptCount val="10"/>
                <c:pt idx="0">
                  <c:v>6.2524090935010768E-2</c:v>
                </c:pt>
                <c:pt idx="1">
                  <c:v>0.14984125269356491</c:v>
                </c:pt>
                <c:pt idx="2">
                  <c:v>0.25235092436762063</c:v>
                </c:pt>
                <c:pt idx="3">
                  <c:v>0.32171910699723094</c:v>
                </c:pt>
                <c:pt idx="4">
                  <c:v>0.38756186614743171</c:v>
                </c:pt>
                <c:pt idx="5">
                  <c:v>0.48275287783164578</c:v>
                </c:pt>
                <c:pt idx="6">
                  <c:v>0.5442527678996526</c:v>
                </c:pt>
                <c:pt idx="7">
                  <c:v>0.61018110513635726</c:v>
                </c:pt>
                <c:pt idx="8">
                  <c:v>0.70831019701843556</c:v>
                </c:pt>
                <c:pt idx="9">
                  <c:v>0.77132030687649678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A257-4E17-BF06-9F387708EE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9767424"/>
        <c:axId val="209769216"/>
      </c:lineChart>
      <c:catAx>
        <c:axId val="209767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16000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9769216"/>
        <c:crosses val="autoZero"/>
        <c:auto val="1"/>
        <c:lblAlgn val="ctr"/>
        <c:lblOffset val="100"/>
        <c:noMultiLvlLbl val="0"/>
      </c:catAx>
      <c:valAx>
        <c:axId val="209769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9767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50000"/>
          <a:lumOff val="50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05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s-CL" sz="1050"/>
              <a:t>% de Ejecución Mensual 2019 - 2020 - 2021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2"/>
          <c:order val="0"/>
          <c:tx>
            <c:strRef>
              <c:f>Gores!$C$85</c:f>
              <c:strCache>
                <c:ptCount val="1"/>
                <c:pt idx="0">
                  <c:v>GASTOS 2019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600" b="0" i="0" u="none" strike="noStrike" kern="1200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Gores!$D$82:$O$82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Gores!$D$85:$O$85</c:f>
              <c:numCache>
                <c:formatCode>0.0%</c:formatCode>
                <c:ptCount val="12"/>
                <c:pt idx="0">
                  <c:v>4.7491250392022101E-2</c:v>
                </c:pt>
                <c:pt idx="1">
                  <c:v>6.7076448439614411E-2</c:v>
                </c:pt>
                <c:pt idx="2">
                  <c:v>7.6444015922472769E-2</c:v>
                </c:pt>
                <c:pt idx="3">
                  <c:v>7.7243355575847189E-2</c:v>
                </c:pt>
                <c:pt idx="4">
                  <c:v>9.5434391578386402E-2</c:v>
                </c:pt>
                <c:pt idx="5">
                  <c:v>0.11035649017386326</c:v>
                </c:pt>
                <c:pt idx="6">
                  <c:v>5.9623182596562317E-2</c:v>
                </c:pt>
                <c:pt idx="7">
                  <c:v>8.0715679271625734E-2</c:v>
                </c:pt>
                <c:pt idx="8">
                  <c:v>0.11071268843205188</c:v>
                </c:pt>
                <c:pt idx="9">
                  <c:v>7.7663538504823534E-2</c:v>
                </c:pt>
                <c:pt idx="10">
                  <c:v>9.5228212534220313E-2</c:v>
                </c:pt>
                <c:pt idx="11">
                  <c:v>0.13543867142762447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48-41C7-9667-E4E404EADBB2}"/>
            </c:ext>
          </c:extLst>
        </c:ser>
        <c:ser>
          <c:idx val="1"/>
          <c:order val="1"/>
          <c:tx>
            <c:strRef>
              <c:f>Gores!$C$84</c:f>
              <c:strCache>
                <c:ptCount val="1"/>
                <c:pt idx="0">
                  <c:v>GASTOS 2020</c:v>
                </c:pt>
              </c:strCache>
            </c:strRef>
          </c:tx>
          <c:spPr>
            <a:solidFill>
              <a:srgbClr val="4F81BD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600" b="0" i="0" u="none" strike="noStrike" kern="1200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Gores!$D$82:$O$82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Gores!$D$84:$O$84</c:f>
              <c:numCache>
                <c:formatCode>0.0%</c:formatCode>
                <c:ptCount val="12"/>
                <c:pt idx="0">
                  <c:v>3.9525967449066036E-2</c:v>
                </c:pt>
                <c:pt idx="1">
                  <c:v>5.2436877715962935E-2</c:v>
                </c:pt>
                <c:pt idx="2">
                  <c:v>6.9974066705345561E-2</c:v>
                </c:pt>
                <c:pt idx="3">
                  <c:v>6.1812470318986422E-2</c:v>
                </c:pt>
                <c:pt idx="4">
                  <c:v>6.7649914743628817E-2</c:v>
                </c:pt>
                <c:pt idx="5">
                  <c:v>8.2059082722096124E-2</c:v>
                </c:pt>
                <c:pt idx="6">
                  <c:v>5.1663672794692549E-2</c:v>
                </c:pt>
                <c:pt idx="7">
                  <c:v>7.3498327818526693E-2</c:v>
                </c:pt>
                <c:pt idx="8">
                  <c:v>6.477384428812695E-2</c:v>
                </c:pt>
                <c:pt idx="9">
                  <c:v>8.0760633358653869E-2</c:v>
                </c:pt>
                <c:pt idx="10">
                  <c:v>9.4789292356524127E-2</c:v>
                </c:pt>
                <c:pt idx="11">
                  <c:v>0.1709448922315159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448-41C7-9667-E4E404EADBB2}"/>
            </c:ext>
          </c:extLst>
        </c:ser>
        <c:ser>
          <c:idx val="0"/>
          <c:order val="2"/>
          <c:tx>
            <c:strRef>
              <c:f>Gores!$C$83</c:f>
              <c:strCache>
                <c:ptCount val="1"/>
                <c:pt idx="0">
                  <c:v>GASTOS 2021</c:v>
                </c:pt>
              </c:strCache>
            </c:strRef>
          </c:tx>
          <c:spPr>
            <a:solidFill>
              <a:srgbClr val="C0504D"/>
            </a:solidFill>
          </c:spPr>
          <c:invertIfNegative val="0"/>
          <c:dLbls>
            <c:dLbl>
              <c:idx val="0"/>
              <c:layout>
                <c:manualLayout>
                  <c:x val="8.3265438854756967E-3"/>
                  <c:y val="4.73251067143892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448-41C7-9667-E4E404EADBB2}"/>
                </c:ext>
              </c:extLst>
            </c:dLbl>
            <c:dLbl>
              <c:idx val="1"/>
              <c:layout>
                <c:manualLayout>
                  <c:x val="8.326543885475710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448-41C7-9667-E4E404EADBB2}"/>
                </c:ext>
              </c:extLst>
            </c:dLbl>
            <c:dLbl>
              <c:idx val="2"/>
              <c:layout>
                <c:manualLayout>
                  <c:x val="1.1102058513967589E-2"/>
                  <c:y val="-8.6761693364561558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448-41C7-9667-E4E404EADBB2}"/>
                </c:ext>
              </c:extLst>
            </c:dLbl>
            <c:dLbl>
              <c:idx val="3"/>
              <c:layout>
                <c:manualLayout>
                  <c:x val="8.326543885475658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448-41C7-9667-E4E404EADBB2}"/>
                </c:ext>
              </c:extLst>
            </c:dLbl>
            <c:dLbl>
              <c:idx val="4"/>
              <c:layout>
                <c:manualLayout>
                  <c:x val="1.110205851396761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448-41C7-9667-E4E404EADBB2}"/>
                </c:ext>
              </c:extLst>
            </c:dLbl>
            <c:dLbl>
              <c:idx val="5"/>
              <c:layout>
                <c:manualLayout>
                  <c:x val="1.110205851396751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448-41C7-9667-E4E404EADBB2}"/>
                </c:ext>
              </c:extLst>
            </c:dLbl>
            <c:dLbl>
              <c:idx val="6"/>
              <c:layout>
                <c:manualLayout>
                  <c:x val="8.3265438854756083E-3"/>
                  <c:y val="-4.73251067143892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448-41C7-9667-E4E404EADBB2}"/>
                </c:ext>
              </c:extLst>
            </c:dLbl>
            <c:dLbl>
              <c:idx val="7"/>
              <c:layout>
                <c:manualLayout>
                  <c:x val="8.3265438854757106E-3"/>
                  <c:y val="4.73251067143892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448-41C7-9667-E4E404EADBB2}"/>
                </c:ext>
              </c:extLst>
            </c:dLbl>
            <c:dLbl>
              <c:idx val="8"/>
              <c:layout>
                <c:manualLayout>
                  <c:x val="1.387757314245951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448-41C7-9667-E4E404EADBB2}"/>
                </c:ext>
              </c:extLst>
            </c:dLbl>
            <c:dLbl>
              <c:idx val="9"/>
              <c:layout>
                <c:manualLayout>
                  <c:x val="5.551029256983806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448-41C7-9667-E4E404EADBB2}"/>
                </c:ext>
              </c:extLst>
            </c:dLbl>
            <c:dLbl>
              <c:idx val="10"/>
              <c:layout>
                <c:manualLayout>
                  <c:x val="8.3265438854756083E-3"/>
                  <c:y val="-4.73251067143892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6448-41C7-9667-E4E404EADBB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6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Gores!$D$82:$O$82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Gores!$D$83:$M$83</c:f>
              <c:numCache>
                <c:formatCode>0.0%</c:formatCode>
                <c:ptCount val="10"/>
                <c:pt idx="0">
                  <c:v>2.7416861986434199E-2</c:v>
                </c:pt>
                <c:pt idx="1">
                  <c:v>8.5350085724585509E-2</c:v>
                </c:pt>
                <c:pt idx="2">
                  <c:v>6.245531930906819E-2</c:v>
                </c:pt>
                <c:pt idx="3">
                  <c:v>7.9715065801218399E-2</c:v>
                </c:pt>
                <c:pt idx="4">
                  <c:v>5.8003188754812827E-2</c:v>
                </c:pt>
                <c:pt idx="5">
                  <c:v>6.8911360272060893E-2</c:v>
                </c:pt>
                <c:pt idx="6">
                  <c:v>6.2772260273926891E-2</c:v>
                </c:pt>
                <c:pt idx="7">
                  <c:v>5.6826665605750025E-2</c:v>
                </c:pt>
                <c:pt idx="8">
                  <c:v>7.0861956781515023E-2</c:v>
                </c:pt>
                <c:pt idx="9">
                  <c:v>5.7972310509659272E-2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6448-41C7-9667-E4E404EADB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209987456"/>
        <c:axId val="209988992"/>
      </c:barChart>
      <c:catAx>
        <c:axId val="209987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2160000" vert="horz" anchor="ctr" anchorCtr="0"/>
          <a:lstStyle/>
          <a:p>
            <a:pPr>
              <a:defRPr sz="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s-CL"/>
          </a:p>
        </c:txPr>
        <c:crossAx val="209988992"/>
        <c:crosses val="autoZero"/>
        <c:auto val="0"/>
        <c:lblAlgn val="ctr"/>
        <c:lblOffset val="100"/>
        <c:noMultiLvlLbl val="0"/>
      </c:catAx>
      <c:valAx>
        <c:axId val="209988992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209987456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7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s-CL"/>
        </a:p>
      </c:txPr>
    </c:legend>
    <c:plotVisOnly val="1"/>
    <c:dispBlanksAs val="gap"/>
    <c:showDLblsOverMax val="0"/>
  </c:chart>
  <c:spPr>
    <a:ln>
      <a:solidFill>
        <a:sysClr val="windowText" lastClr="000000">
          <a:lumMod val="50000"/>
          <a:lumOff val="50000"/>
        </a:sysClr>
      </a:solidFill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s-CL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4" y="0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4023097" y="0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/>
          <a:lstStyle>
            <a:lvl1pPr algn="r">
              <a:defRPr sz="1200"/>
            </a:lvl1pPr>
          </a:lstStyle>
          <a:p>
            <a:fld id="{616FA1BA-8A8E-4023-9C91-FC56F051C6FA}" type="datetimeFigureOut">
              <a:rPr lang="es-CL" smtClean="0"/>
              <a:t>29-12-2021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4" y="8917422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4023097" y="8917422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 anchor="b"/>
          <a:lstStyle>
            <a:lvl1pPr algn="r">
              <a:defRPr sz="1200"/>
            </a:lvl1pPr>
          </a:lstStyle>
          <a:p>
            <a:fld id="{5B2478F1-BD0C-402D-A16D-7669D4371A6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39717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4" y="0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023097" y="0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/>
          <a:lstStyle>
            <a:lvl1pPr algn="r">
              <a:defRPr sz="1200"/>
            </a:lvl1pPr>
          </a:lstStyle>
          <a:p>
            <a:fld id="{E2B5B10E-871D-42A9-AFA9-7078BA467708}" type="datetimeFigureOut">
              <a:rPr lang="es-CL" smtClean="0"/>
              <a:t>29-12-2021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203325" y="703263"/>
            <a:ext cx="4695825" cy="3521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34" tIns="46566" rIns="93134" bIns="46566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3134" tIns="46566" rIns="93134" bIns="46566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4" y="8917422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023097" y="8917422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 anchor="b"/>
          <a:lstStyle>
            <a:lvl1pPr algn="r">
              <a:defRPr sz="1200"/>
            </a:lvl1pPr>
          </a:lstStyle>
          <a:p>
            <a:fld id="{15CC87D2-554F-43C8-B789-DB86F48C67F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3033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C87D2-554F-43C8-B789-DB86F48C67F4}" type="slidenum">
              <a:rPr lang="es-CL" smtClean="0"/>
              <a:t>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1297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C87D2-554F-43C8-B789-DB86F48C67F4}" type="slidenum">
              <a:rPr lang="es-CL" smtClean="0"/>
              <a:t>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80464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2204864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B32A8-ACCF-408E-AE69-3B995A8F0BFF}" type="datetime1">
              <a:rPr lang="es-CL" smtClean="0"/>
              <a:t>29-12-2021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0933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67D08-3D11-4B0F-A15F-9F52EB68D63D}" type="datetime1">
              <a:rPr lang="es-CL" smtClean="0"/>
              <a:t>29-12-2021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24881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813F-3287-4428-A15C-12A23CF4CFA4}" type="datetime1">
              <a:rPr lang="es-CL" smtClean="0"/>
              <a:t>29-12-2021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664956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2204864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6CB32A8-ACCF-408E-AE69-3B995A8F0BFF}" type="datetime1">
              <a:rPr lang="es-CL" smtClean="0"/>
              <a:t>29-12-2021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082520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0E02360-A21A-4CCD-BCB0-8531ABD610AB}" type="datetime1">
              <a:rPr lang="es-CL" smtClean="0"/>
              <a:t>29-12-2021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0546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BC7CA73-43A2-4A16-A5CB-3D4B44330E0D}" type="datetime1">
              <a:rPr lang="es-CL" smtClean="0"/>
              <a:t>29-12-2021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890853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BAF36A-EDE5-4FA8-84EC-3AA788C97240}" type="datetime1">
              <a:rPr lang="es-CL" smtClean="0"/>
              <a:t>29-12-2021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888396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22D39C1-1D08-4F24-AE34-397A80400841}" type="datetime1">
              <a:rPr lang="es-CL" smtClean="0"/>
              <a:t>29-12-2021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969195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8A55497-5A8F-46E9-977B-DA4B0E8E00C9}" type="datetime1">
              <a:rPr lang="es-CL" smtClean="0"/>
              <a:t>29-12-2021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209718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A9ED8E3-6EAB-4093-9165-930AB8B37E7F}" type="datetime1">
              <a:rPr lang="es-CL" smtClean="0"/>
              <a:t>29-12-2021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706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0437570-0FE3-4267-B1AE-9E8F529BA4FA}" type="datetime1">
              <a:rPr lang="es-CL" smtClean="0"/>
              <a:t>29-12-2021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22748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02360-A21A-4CCD-BCB0-8531ABD610AB}" type="datetime1">
              <a:rPr lang="es-CL" smtClean="0"/>
              <a:t>29-12-2021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184742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659995C-6C5E-4774-930D-FE8EA32FE7EF}" type="datetime1">
              <a:rPr lang="es-CL" smtClean="0"/>
              <a:t>29-12-2021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852958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A67D08-3D11-4B0F-A15F-9F52EB68D63D}" type="datetime1">
              <a:rPr lang="es-CL" smtClean="0"/>
              <a:t>29-12-2021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91354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B78813F-3287-4428-A15C-12A23CF4CFA4}" type="datetime1">
              <a:rPr lang="es-CL" smtClean="0"/>
              <a:t>29-12-2021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60526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7CA73-43A2-4A16-A5CB-3D4B44330E0D}" type="datetime1">
              <a:rPr lang="es-CL" smtClean="0"/>
              <a:t>29-12-2021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25310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AF36A-EDE5-4FA8-84EC-3AA788C97240}" type="datetime1">
              <a:rPr lang="es-CL" smtClean="0"/>
              <a:t>29-12-2021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12368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D39C1-1D08-4F24-AE34-397A80400841}" type="datetime1">
              <a:rPr lang="es-CL" smtClean="0"/>
              <a:t>29-12-2021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50855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55497-5A8F-46E9-977B-DA4B0E8E00C9}" type="datetime1">
              <a:rPr lang="es-CL" smtClean="0"/>
              <a:t>29-12-2021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51522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ED8E3-6EAB-4093-9165-930AB8B37E7F}" type="datetime1">
              <a:rPr lang="es-CL" smtClean="0"/>
              <a:t>29-12-2021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19392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37570-0FE3-4267-B1AE-9E8F529BA4FA}" type="datetime1">
              <a:rPr lang="es-CL" smtClean="0"/>
              <a:t>29-12-2021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75123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9995C-6C5E-4774-930D-FE8EA32FE7EF}" type="datetime1">
              <a:rPr lang="es-CL" smtClean="0"/>
              <a:t>29-12-2021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24499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81B57-98A3-47CA-AF2F-CC564015EFD3}" type="datetime1">
              <a:rPr lang="es-CL" smtClean="0"/>
              <a:t>29-12-2021</a:t>
            </a:fld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  <p:sp>
        <p:nvSpPr>
          <p:cNvPr id="10" name="4 CuadroTexto"/>
          <p:cNvSpPr txBox="1"/>
          <p:nvPr userDrawn="1"/>
        </p:nvSpPr>
        <p:spPr>
          <a:xfrm>
            <a:off x="6630719" y="260648"/>
            <a:ext cx="2189753" cy="1634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es-CL" sz="700" b="1" kern="1200" dirty="0">
                <a:solidFill>
                  <a:srgbClr val="22519E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    </a:t>
            </a:r>
            <a:r>
              <a:rPr lang="es-CL" sz="700" b="1" kern="1200" dirty="0">
                <a:solidFill>
                  <a:srgbClr val="3B6285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SENADO DE LA REPÚBLICA DE CHILE</a:t>
            </a:r>
            <a:endParaRPr lang="es-CL" sz="1100" dirty="0">
              <a:solidFill>
                <a:srgbClr val="3B6285"/>
              </a:solidFill>
              <a:effectLst/>
              <a:latin typeface="Times New Roman"/>
              <a:ea typeface="Times New Roman"/>
            </a:endParaRPr>
          </a:p>
        </p:txBody>
      </p:sp>
      <p:graphicFrame>
        <p:nvGraphicFramePr>
          <p:cNvPr id="3" name="2 Objeto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114182832"/>
              </p:ext>
            </p:extLst>
          </p:nvPr>
        </p:nvGraphicFramePr>
        <p:xfrm>
          <a:off x="5940152" y="203419"/>
          <a:ext cx="565001" cy="417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7" name="Imagen de mapa de bits" r:id="rId14" imgW="743054" imgH="523810" progId="PBrush">
                  <p:embed/>
                </p:oleObj>
              </mc:Choice>
              <mc:Fallback>
                <p:oleObj name="Imagen de mapa de bits" r:id="rId14" imgW="743054" imgH="523810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0152" y="203419"/>
                        <a:ext cx="565001" cy="4172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4 Rectángulo"/>
          <p:cNvSpPr/>
          <p:nvPr userDrawn="1"/>
        </p:nvSpPr>
        <p:spPr>
          <a:xfrm>
            <a:off x="6444208" y="231031"/>
            <a:ext cx="25922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806065" algn="ctr"/>
                <a:tab pos="5612130" algn="r"/>
              </a:tabLst>
              <a:defRPr/>
            </a:pPr>
            <a:r>
              <a:rPr lang="es-CL" sz="2400" b="1" kern="1200" dirty="0">
                <a:solidFill>
                  <a:srgbClr val="943634"/>
                </a:solidFill>
                <a:effectLst>
                  <a:outerShdw blurRad="50800" dist="38100" dir="10800000" algn="r">
                    <a:srgbClr val="000000">
                      <a:alpha val="40000"/>
                    </a:srgbClr>
                  </a:outerShdw>
                </a:effectLst>
                <a:latin typeface="Andalus" pitchFamily="18" charset="-78"/>
                <a:ea typeface="Times New Roman"/>
                <a:cs typeface="Andalus" pitchFamily="18" charset="-78"/>
              </a:rPr>
              <a:t>U</a:t>
            </a:r>
            <a:r>
              <a:rPr lang="es-CL" sz="1050" b="1" kern="1200" dirty="0">
                <a:solidFill>
                  <a:srgbClr val="943634"/>
                </a:solidFill>
                <a:effectLst>
                  <a:outerShdw blurRad="50800" dist="38100" dir="10800000" algn="r">
                    <a:srgbClr val="000000">
                      <a:alpha val="40000"/>
                    </a:srgbClr>
                  </a:outerShdw>
                </a:effectLst>
                <a:latin typeface="Andalus" pitchFamily="18" charset="-78"/>
                <a:ea typeface="Times New Roman"/>
                <a:cs typeface="Andalus" pitchFamily="18" charset="-78"/>
              </a:rPr>
              <a:t>NIDAD DE ASESORÍA PRESUPUESTARIA</a:t>
            </a:r>
            <a:endParaRPr lang="es-CL" sz="1000" dirty="0">
              <a:effectLst/>
              <a:latin typeface="Andalus" pitchFamily="18" charset="-78"/>
              <a:ea typeface="Times New Roman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57919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3D8D151-7409-43A4-8CFE-809D30D736B9}"/>
              </a:ext>
            </a:extLst>
          </p:cNvPr>
          <p:cNvSpPr/>
          <p:nvPr userDrawn="1"/>
        </p:nvSpPr>
        <p:spPr>
          <a:xfrm>
            <a:off x="457200" y="6356350"/>
            <a:ext cx="54006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F77FA5DE-E7C2-4DDF-8D97-79E8E484D42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504" y="143792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sp>
        <p:nvSpPr>
          <p:cNvPr id="8" name="Cuadro de texto 2">
            <a:extLst>
              <a:ext uri="{FF2B5EF4-FFF2-40B4-BE49-F238E27FC236}">
                <a16:creationId xmlns:a16="http://schemas.microsoft.com/office/drawing/2014/main" id="{C4D4A02F-D281-4983-AABC-D2B3DB8CD31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60000" y="270000"/>
            <a:ext cx="1562100" cy="914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altLang="es-CL" sz="2600" b="0" i="0" u="sng" strike="noStrike" cap="none" normalizeH="0" baseline="0" dirty="0">
                <a:ln>
                  <a:noFill/>
                </a:ln>
                <a:solidFill>
                  <a:srgbClr val="2F5496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OPS</a:t>
            </a:r>
            <a:endParaRPr kumimoji="0" lang="es-CL" altLang="es-CL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altLang="es-CL" sz="800" b="1" i="0" u="none" strike="noStrike" cap="none" normalizeH="0" baseline="0" dirty="0">
                <a:ln>
                  <a:noFill/>
                </a:ln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Oficina de Información, Análisis y Asesoría Presupuestaria </a:t>
            </a:r>
            <a:endParaRPr kumimoji="0" lang="es-CL" altLang="es-CL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altLang="es-CL" sz="800" b="1" i="0" u="none" strike="noStrike" cap="none" normalizeH="0" baseline="0" dirty="0">
                <a:ln>
                  <a:noFill/>
                </a:ln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Senado de Chile</a:t>
            </a:r>
            <a:endParaRPr kumimoji="0" lang="es-CL" altLang="es-C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Imagen 12">
            <a:extLst>
              <a:ext uri="{FF2B5EF4-FFF2-40B4-BE49-F238E27FC236}">
                <a16:creationId xmlns:a16="http://schemas.microsoft.com/office/drawing/2014/main" id="{13857662-5DF6-4B90-BC4B-9FA02C2D0E6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000" y="358259"/>
            <a:ext cx="1095375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576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95536" y="2276872"/>
            <a:ext cx="8280920" cy="2016224"/>
          </a:xfrm>
          <a:solidFill>
            <a:schemeClr val="bg1"/>
          </a:solidFill>
          <a:ln>
            <a:solidFill>
              <a:schemeClr val="bg1">
                <a:lumMod val="95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1200000"/>
            </a:lightRig>
          </a:scene3d>
          <a:sp3d>
            <a:bevelT/>
          </a:sp3d>
        </p:spPr>
        <p:txBody>
          <a:bodyPr/>
          <a:lstStyle/>
          <a:p>
            <a:pPr algn="ctr"/>
            <a:r>
              <a:rPr lang="es-CL" sz="2400" b="1" dirty="0"/>
              <a:t>EJECUCIÓN ACUMULADA DE GASTOS PRESUPUESTARIOS </a:t>
            </a:r>
            <a:br>
              <a:rPr lang="es-CL" sz="2400" b="1" dirty="0"/>
            </a:br>
            <a:r>
              <a:rPr lang="es-CL" sz="2400" b="1" dirty="0"/>
              <a:t>AL MES DE OCTUBRE DE 2021</a:t>
            </a:r>
            <a:r>
              <a:rPr lang="es-CL" sz="2400" b="1" dirty="0">
                <a:latin typeface="+mn-lt"/>
              </a:rPr>
              <a:t/>
            </a:r>
            <a:br>
              <a:rPr lang="es-CL" sz="2400" b="1" dirty="0">
                <a:latin typeface="+mn-lt"/>
              </a:rPr>
            </a:br>
            <a:r>
              <a:rPr lang="es-CL" sz="2400" b="1" dirty="0">
                <a:latin typeface="+mn-lt"/>
              </a:rPr>
              <a:t>PARTIDA 05:</a:t>
            </a:r>
            <a:br>
              <a:rPr lang="es-CL" sz="2400" b="1" dirty="0">
                <a:latin typeface="+mn-lt"/>
              </a:rPr>
            </a:br>
            <a:r>
              <a:rPr lang="es-CL" sz="2400" b="1" dirty="0">
                <a:latin typeface="+mn-lt"/>
              </a:rPr>
              <a:t>MINISTERIO DEL INTERIOR Y SEGURIDAD PÚBLICA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3923928" y="5661248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/>
              <a:t>Valparaíso, noviembre 2021</a:t>
            </a:r>
          </a:p>
        </p:txBody>
      </p:sp>
      <p:sp>
        <p:nvSpPr>
          <p:cNvPr id="9" name="2 Rectángulo">
            <a:extLst>
              <a:ext uri="{FF2B5EF4-FFF2-40B4-BE49-F238E27FC236}">
                <a16:creationId xmlns:a16="http://schemas.microsoft.com/office/drawing/2014/main" id="{2D4952BC-765B-43F4-BA3F-D34E579D3F21}"/>
              </a:ext>
            </a:extLst>
          </p:cNvPr>
          <p:cNvSpPr/>
          <p:nvPr/>
        </p:nvSpPr>
        <p:spPr>
          <a:xfrm>
            <a:off x="410078" y="6237312"/>
            <a:ext cx="5890114" cy="548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05282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10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13660" y="1085903"/>
            <a:ext cx="7885788" cy="74498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OCTUBRE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01: SUBSECRETARÍA DE DESARROLLO REGIONAL Y ADMINISTRATIVO</a:t>
            </a: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74D4F614-558D-4833-A751-8470DE8911D6}"/>
              </a:ext>
            </a:extLst>
          </p:cNvPr>
          <p:cNvSpPr txBox="1">
            <a:spLocks/>
          </p:cNvSpPr>
          <p:nvPr/>
        </p:nvSpPr>
        <p:spPr>
          <a:xfrm>
            <a:off x="513659" y="1880071"/>
            <a:ext cx="7856559" cy="3106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400" b="1" dirty="0">
                <a:latin typeface="+mn-lt"/>
                <a:ea typeface="Verdana" pitchFamily="34" charset="0"/>
                <a:cs typeface="Verdana" pitchFamily="34" charset="0"/>
              </a:rPr>
              <a:t>en miles de pesos 2021				               … </a:t>
            </a:r>
            <a:r>
              <a:rPr lang="es-CL" sz="1400" b="1" i="1" dirty="0">
                <a:latin typeface="+mn-lt"/>
                <a:ea typeface="Verdana" pitchFamily="34" charset="0"/>
                <a:cs typeface="Verdana" pitchFamily="34" charset="0"/>
              </a:rPr>
              <a:t>1 de 2</a:t>
            </a:r>
            <a:endParaRPr lang="es-CL" sz="1600" b="1" i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C90B324D-2063-4074-84FB-BD9B5C9FD0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8476197"/>
              </p:ext>
            </p:extLst>
          </p:nvPr>
        </p:nvGraphicFramePr>
        <p:xfrm>
          <a:off x="513659" y="2239864"/>
          <a:ext cx="7856559" cy="3863887"/>
        </p:xfrm>
        <a:graphic>
          <a:graphicData uri="http://schemas.openxmlformats.org/drawingml/2006/table">
            <a:tbl>
              <a:tblPr/>
              <a:tblGrid>
                <a:gridCol w="263289">
                  <a:extLst>
                    <a:ext uri="{9D8B030D-6E8A-4147-A177-3AD203B41FA5}">
                      <a16:colId xmlns:a16="http://schemas.microsoft.com/office/drawing/2014/main" val="236865288"/>
                    </a:ext>
                  </a:extLst>
                </a:gridCol>
                <a:gridCol w="263289">
                  <a:extLst>
                    <a:ext uri="{9D8B030D-6E8A-4147-A177-3AD203B41FA5}">
                      <a16:colId xmlns:a16="http://schemas.microsoft.com/office/drawing/2014/main" val="4048951171"/>
                    </a:ext>
                  </a:extLst>
                </a:gridCol>
                <a:gridCol w="263289">
                  <a:extLst>
                    <a:ext uri="{9D8B030D-6E8A-4147-A177-3AD203B41FA5}">
                      <a16:colId xmlns:a16="http://schemas.microsoft.com/office/drawing/2014/main" val="2991257075"/>
                    </a:ext>
                  </a:extLst>
                </a:gridCol>
                <a:gridCol w="2969906">
                  <a:extLst>
                    <a:ext uri="{9D8B030D-6E8A-4147-A177-3AD203B41FA5}">
                      <a16:colId xmlns:a16="http://schemas.microsoft.com/office/drawing/2014/main" val="336654831"/>
                    </a:ext>
                  </a:extLst>
                </a:gridCol>
                <a:gridCol w="705616">
                  <a:extLst>
                    <a:ext uri="{9D8B030D-6E8A-4147-A177-3AD203B41FA5}">
                      <a16:colId xmlns:a16="http://schemas.microsoft.com/office/drawing/2014/main" val="1471060973"/>
                    </a:ext>
                  </a:extLst>
                </a:gridCol>
                <a:gridCol w="705616">
                  <a:extLst>
                    <a:ext uri="{9D8B030D-6E8A-4147-A177-3AD203B41FA5}">
                      <a16:colId xmlns:a16="http://schemas.microsoft.com/office/drawing/2014/main" val="4025202289"/>
                    </a:ext>
                  </a:extLst>
                </a:gridCol>
                <a:gridCol w="705616">
                  <a:extLst>
                    <a:ext uri="{9D8B030D-6E8A-4147-A177-3AD203B41FA5}">
                      <a16:colId xmlns:a16="http://schemas.microsoft.com/office/drawing/2014/main" val="2806921484"/>
                    </a:ext>
                  </a:extLst>
                </a:gridCol>
                <a:gridCol w="705616">
                  <a:extLst>
                    <a:ext uri="{9D8B030D-6E8A-4147-A177-3AD203B41FA5}">
                      <a16:colId xmlns:a16="http://schemas.microsoft.com/office/drawing/2014/main" val="2013773405"/>
                    </a:ext>
                  </a:extLst>
                </a:gridCol>
                <a:gridCol w="642427">
                  <a:extLst>
                    <a:ext uri="{9D8B030D-6E8A-4147-A177-3AD203B41FA5}">
                      <a16:colId xmlns:a16="http://schemas.microsoft.com/office/drawing/2014/main" val="3971785756"/>
                    </a:ext>
                  </a:extLst>
                </a:gridCol>
                <a:gridCol w="631895">
                  <a:extLst>
                    <a:ext uri="{9D8B030D-6E8A-4147-A177-3AD203B41FA5}">
                      <a16:colId xmlns:a16="http://schemas.microsoft.com/office/drawing/2014/main" val="605806692"/>
                    </a:ext>
                  </a:extLst>
                </a:gridCol>
              </a:tblGrid>
              <a:tr h="152679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634" marR="7634" marT="7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634" marR="7634" marT="7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179237"/>
                  </a:ext>
                </a:extLst>
              </a:tr>
              <a:tr h="374062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5625727"/>
                  </a:ext>
                </a:extLst>
              </a:tr>
              <a:tr h="160312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36.717.482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38.749.519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2.032.037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33.362.064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90,9%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86,1%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7857527"/>
                  </a:ext>
                </a:extLst>
              </a:tr>
              <a:tr h="12214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14.493.839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14.654.588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160.749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12.256.967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84,6%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83,6%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6345270"/>
                  </a:ext>
                </a:extLst>
              </a:tr>
              <a:tr h="12214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2.145.741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2.783.955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638.214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1.569.297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73,1%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56,4%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8906340"/>
                  </a:ext>
                </a:extLst>
              </a:tr>
              <a:tr h="12214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SEGURIDAD SOCIAL     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29.592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29.592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29.591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7292282"/>
                  </a:ext>
                </a:extLst>
              </a:tr>
              <a:tr h="12214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Sociales del Empleador  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29.592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29.592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29.591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0023110"/>
                  </a:ext>
                </a:extLst>
              </a:tr>
              <a:tr h="12214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277.297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1.081.247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803.950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718.489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259,1%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66,5%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653757"/>
                  </a:ext>
                </a:extLst>
              </a:tr>
              <a:tr h="12214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351.183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351.183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281.181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80,1%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5372712"/>
                  </a:ext>
                </a:extLst>
              </a:tr>
              <a:tr h="12214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Universidad del  Desarrollo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27.500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27.500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27.500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4639634"/>
                  </a:ext>
                </a:extLst>
              </a:tr>
              <a:tr h="12214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Fundación Chile Descentralizado Desarrollado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16.000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16.000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15.998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84525"/>
                  </a:ext>
                </a:extLst>
              </a:tr>
              <a:tr h="24428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Universidad Adolfo Ibañez - Índice de bienestar territorial para mejorar la toma de decisiones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168.845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168.845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168.845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3693575"/>
                  </a:ext>
                </a:extLst>
              </a:tr>
              <a:tr h="24428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Pontificia Universidad Católica - Programa de fortalecimiento de capacidades regionales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68.838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68.838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68.838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8207630"/>
                  </a:ext>
                </a:extLst>
              </a:tr>
              <a:tr h="12214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Fortalecimiento y Apoyo Técnico a los Gobiernos Regionales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70.000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70.000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2860229"/>
                  </a:ext>
                </a:extLst>
              </a:tr>
              <a:tr h="12055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Fortalecimiento de Capacidades de Intervención en Zonas Rurales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2274114"/>
                  </a:ext>
                </a:extLst>
              </a:tr>
              <a:tr h="12214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277.297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396.271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118.974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217.835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78,6%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55,0%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6375038"/>
                  </a:ext>
                </a:extLst>
              </a:tr>
              <a:tr h="12214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Capacitación en Desarrollo Regional y Comunal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55.010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55.000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22.000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220000,0%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40,0%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635810"/>
                  </a:ext>
                </a:extLst>
              </a:tr>
              <a:tr h="11575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Fortalecimiento de Capacidades de Intervención en Zonas Rurales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40.000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40.000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8822231"/>
                  </a:ext>
                </a:extLst>
              </a:tr>
              <a:tr h="12214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409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Oficina Revitalización de Barrios e Infraestructura Patrimonial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221.883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238.261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16.378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195.835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88,3%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82,2%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7594520"/>
                  </a:ext>
                </a:extLst>
              </a:tr>
              <a:tr h="12214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415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Oficina Donación Española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55.404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63.000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7.596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0351602"/>
                  </a:ext>
                </a:extLst>
              </a:tr>
              <a:tr h="12214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Organismos Internacionales         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333.793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333.793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219.473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65,8%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9731280"/>
                  </a:ext>
                </a:extLst>
              </a:tr>
              <a:tr h="1376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Comisión Económica Para América Latina y el Caribe de las Naciones Unidas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58.000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58.000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58.000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8396793"/>
                  </a:ext>
                </a:extLst>
              </a:tr>
              <a:tr h="12214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Banco Interamericano de Desarrollo (BID)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183.000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183.000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68.827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37,6%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3233151"/>
                  </a:ext>
                </a:extLst>
              </a:tr>
              <a:tr h="12214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Banco Mundial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85.000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85.000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84.999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3934047"/>
                  </a:ext>
                </a:extLst>
              </a:tr>
              <a:tr h="11575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Organización de las Naciones Unidas para la Alimentación y la Agricultura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7.793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7.793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7.647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98,1%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415386"/>
                  </a:ext>
                </a:extLst>
              </a:tr>
              <a:tr h="12214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162.301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162.301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40.835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25,2%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25,2%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9684752"/>
                  </a:ext>
                </a:extLst>
              </a:tr>
              <a:tr h="12214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162.301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162.301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40.835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25,2%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25,2%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09404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1125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11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15570" y="1224109"/>
            <a:ext cx="7886701" cy="74498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OCTUBRE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01: SUBSECRETARÍA DE DESARROLLO REGIONAL Y ADMINISTRATIVO</a:t>
            </a: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9786A869-0828-4EB3-9808-4C7B20410593}"/>
              </a:ext>
            </a:extLst>
          </p:cNvPr>
          <p:cNvSpPr txBox="1">
            <a:spLocks/>
          </p:cNvSpPr>
          <p:nvPr/>
        </p:nvSpPr>
        <p:spPr>
          <a:xfrm>
            <a:off x="515573" y="2060646"/>
            <a:ext cx="7886698" cy="2787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400" b="1" dirty="0">
                <a:latin typeface="+mn-lt"/>
                <a:ea typeface="Verdana" pitchFamily="34" charset="0"/>
                <a:cs typeface="Verdana" pitchFamily="34" charset="0"/>
              </a:rPr>
              <a:t>en miles de pesos 2021					           … </a:t>
            </a:r>
            <a:r>
              <a:rPr lang="es-CL" sz="1400" b="1" i="1" dirty="0">
                <a:latin typeface="+mn-lt"/>
                <a:ea typeface="Verdana" pitchFamily="34" charset="0"/>
                <a:cs typeface="Verdana" pitchFamily="34" charset="0"/>
              </a:rPr>
              <a:t>2 de 2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896DEFF6-1D16-43B5-AB48-D70E2471B5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0606535"/>
              </p:ext>
            </p:extLst>
          </p:nvPr>
        </p:nvGraphicFramePr>
        <p:xfrm>
          <a:off x="512297" y="2470160"/>
          <a:ext cx="7886701" cy="1014912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6056968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3765769796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832017525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3498917166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4060921648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06484375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673712824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292658941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1683793306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2426284800"/>
                    </a:ext>
                  </a:extLst>
                </a:gridCol>
              </a:tblGrid>
              <a:tr h="126864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8242912"/>
                  </a:ext>
                </a:extLst>
              </a:tr>
              <a:tr h="253728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109991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19.638.304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20.037.836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399.532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18.746.885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168119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Amortización Deuda Externa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16.278.376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16.278.376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14.812.211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20373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Intereses Deuda Externa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3.100.955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3.100.955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3.045.224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201231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Gastos Financieros Deuda Externa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258.973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258.973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248.482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936896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399.532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399.532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640.968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21826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43674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12</a:t>
            </a:fld>
            <a:endParaRPr lang="es-CL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56163" y="1196635"/>
            <a:ext cx="7886701" cy="52953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OCTUBRE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02: FORTALECIMIENTO DE LA GESTIÓN SUBNACIONAL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56162" y="1772816"/>
            <a:ext cx="7886702" cy="365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4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C16CABE4-F7F8-4E1E-B74C-4F9DDEBE02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4434585"/>
              </p:ext>
            </p:extLst>
          </p:nvPr>
        </p:nvGraphicFramePr>
        <p:xfrm>
          <a:off x="556162" y="2107749"/>
          <a:ext cx="7886701" cy="2296110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1473889464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3982026954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1983735359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3576833380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160284653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588269336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912615172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954179752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1727037428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3438672052"/>
                    </a:ext>
                  </a:extLst>
                </a:gridCol>
              </a:tblGrid>
              <a:tr h="15858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6140431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9159516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7.835.232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7.877.868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42.636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4.661.457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319069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6.641.297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6.641.853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3.184.480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948946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6.641.297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6.641.853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3.184.480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783669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Academia Capacitación Municipal y Regional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1.313.861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1.313.861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932.218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257265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Concursable  Becas - Ley N°20.742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2.610.980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2.611.536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1.434.843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3901233"/>
                  </a:ext>
                </a:extLst>
              </a:tr>
              <a:tr h="18699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Apoyo al Mejoramiento de la Gestión y de Servicios Municipales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108.340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108.340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36.485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847590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(Prevención y Mitigación de Riesgos)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204.500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204.500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53.400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753229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(Programa de Modernización)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2.403.616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2.403.616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727.534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657418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1.193.935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1.193.935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620.065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810343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1.193.935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1.193.935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620.065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926099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(Programa de Modernización)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1.193.935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1.193.935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620.065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630106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42.080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42.080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856.912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2036,4%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12888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42.080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42.080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856.912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2036,4%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5384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18978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13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74038" y="1215039"/>
            <a:ext cx="7874395" cy="52953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OCTUBRE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 PARTIDA 05, CAPÍTULO 05, PROGRAMA 03: PROGRAMA DE DESARROLLO LOCAL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61732" y="1763647"/>
            <a:ext cx="7886701" cy="3651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4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5910E26C-1768-46E1-89B6-F01DB25F28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2110862"/>
              </p:ext>
            </p:extLst>
          </p:nvPr>
        </p:nvGraphicFramePr>
        <p:xfrm>
          <a:off x="561731" y="2113260"/>
          <a:ext cx="7886701" cy="3490209"/>
        </p:xfrm>
        <a:graphic>
          <a:graphicData uri="http://schemas.openxmlformats.org/drawingml/2006/table">
            <a:tbl>
              <a:tblPr/>
              <a:tblGrid>
                <a:gridCol w="261495">
                  <a:extLst>
                    <a:ext uri="{9D8B030D-6E8A-4147-A177-3AD203B41FA5}">
                      <a16:colId xmlns:a16="http://schemas.microsoft.com/office/drawing/2014/main" val="3391914470"/>
                    </a:ext>
                  </a:extLst>
                </a:gridCol>
                <a:gridCol w="261495">
                  <a:extLst>
                    <a:ext uri="{9D8B030D-6E8A-4147-A177-3AD203B41FA5}">
                      <a16:colId xmlns:a16="http://schemas.microsoft.com/office/drawing/2014/main" val="3725408578"/>
                    </a:ext>
                  </a:extLst>
                </a:gridCol>
                <a:gridCol w="261495">
                  <a:extLst>
                    <a:ext uri="{9D8B030D-6E8A-4147-A177-3AD203B41FA5}">
                      <a16:colId xmlns:a16="http://schemas.microsoft.com/office/drawing/2014/main" val="2262487661"/>
                    </a:ext>
                  </a:extLst>
                </a:gridCol>
                <a:gridCol w="3033346">
                  <a:extLst>
                    <a:ext uri="{9D8B030D-6E8A-4147-A177-3AD203B41FA5}">
                      <a16:colId xmlns:a16="http://schemas.microsoft.com/office/drawing/2014/main" val="3001210856"/>
                    </a:ext>
                  </a:extLst>
                </a:gridCol>
                <a:gridCol w="700808">
                  <a:extLst>
                    <a:ext uri="{9D8B030D-6E8A-4147-A177-3AD203B41FA5}">
                      <a16:colId xmlns:a16="http://schemas.microsoft.com/office/drawing/2014/main" val="1004545685"/>
                    </a:ext>
                  </a:extLst>
                </a:gridCol>
                <a:gridCol w="700808">
                  <a:extLst>
                    <a:ext uri="{9D8B030D-6E8A-4147-A177-3AD203B41FA5}">
                      <a16:colId xmlns:a16="http://schemas.microsoft.com/office/drawing/2014/main" val="3141814783"/>
                    </a:ext>
                  </a:extLst>
                </a:gridCol>
                <a:gridCol w="700808">
                  <a:extLst>
                    <a:ext uri="{9D8B030D-6E8A-4147-A177-3AD203B41FA5}">
                      <a16:colId xmlns:a16="http://schemas.microsoft.com/office/drawing/2014/main" val="1623919451"/>
                    </a:ext>
                  </a:extLst>
                </a:gridCol>
                <a:gridCol w="700808">
                  <a:extLst>
                    <a:ext uri="{9D8B030D-6E8A-4147-A177-3AD203B41FA5}">
                      <a16:colId xmlns:a16="http://schemas.microsoft.com/office/drawing/2014/main" val="121262069"/>
                    </a:ext>
                  </a:extLst>
                </a:gridCol>
                <a:gridCol w="638049">
                  <a:extLst>
                    <a:ext uri="{9D8B030D-6E8A-4147-A177-3AD203B41FA5}">
                      <a16:colId xmlns:a16="http://schemas.microsoft.com/office/drawing/2014/main" val="1739589287"/>
                    </a:ext>
                  </a:extLst>
                </a:gridCol>
                <a:gridCol w="627589">
                  <a:extLst>
                    <a:ext uri="{9D8B030D-6E8A-4147-A177-3AD203B41FA5}">
                      <a16:colId xmlns:a16="http://schemas.microsoft.com/office/drawing/2014/main" val="1960098495"/>
                    </a:ext>
                  </a:extLst>
                </a:gridCol>
              </a:tblGrid>
              <a:tr h="156897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845" marR="7845" marT="7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845" marR="7845" marT="7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7323428"/>
                  </a:ext>
                </a:extLst>
              </a:tr>
              <a:tr h="384398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1367213"/>
                  </a:ext>
                </a:extLst>
              </a:tr>
              <a:tr h="164742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284.011.840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189.459.426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-94.552.414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147.853.174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52,1%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9656946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70.209.555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70.210.897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1.342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69.173.509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98,5%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98,5%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1962301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70.209.555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70.210.897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1.342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69.173.509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98,5%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98,5%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2604141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403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(Compensación por Predios Exentos)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67.468.828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67.468.828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67.468.822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5429189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406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Tenencia Responsable de Animales de Compañía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2.740.727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2.742.069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1.342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1.704.687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62,2%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62,2%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7123605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4.635.681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4.635.681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4.635.679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7625915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Integros al Fisco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4.635.681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4.635.681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4.635.679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8288622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FINANCIEROS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84.056.108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-84.056.108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8716470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de Emergencia Transitorio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84.056.108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-84.056.108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340695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PRÉSTAMOS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10.957.783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10.957.783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1.919.183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17,5%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17,5%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216986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 Fomento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10.957.783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10.957.783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1.919.183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17,5%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17,5%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2785957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10.957.773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10.957.773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1.919.183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17,5%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17,5%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9561265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Aporte Reembolsable Especial a Municipalidades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7622599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118.788.394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103.637.039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-15.151.355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72.106.777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60,7%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69,6%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684038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Gobierno Central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958.168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958.168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0913281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Serviu RM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958.168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958.168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1372143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118.788.394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102.678.871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-16.109.523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72.106.777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60,7%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70,2%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1397058"/>
                  </a:ext>
                </a:extLst>
              </a:tr>
              <a:tr h="16555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(Fondo de Incentivo al Mejoramiento de la Gestión Municipal)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16.062.562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16.062.562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15.284.821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95,2%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95,2%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3268683"/>
                  </a:ext>
                </a:extLst>
              </a:tr>
              <a:tr h="23377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(Programa Revitalización de Barrios e Infraestructura Patrimonial Emblemática)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9.379.074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8.420.906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-958.168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3.437.082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36,6%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40,8%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1431418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de Desarrollo Municipal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93.346.758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78.195.403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-15.151.355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53.384.874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57,2%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68,3%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6429695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18.026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18.026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18.026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6753788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18.026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18.026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18.026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37292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61946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14</a:t>
            </a:fld>
            <a:endParaRPr lang="es-CL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52803" y="1088194"/>
            <a:ext cx="7914004" cy="74498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OCTUBRE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05: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TRANSFERENCIAS A LOS GOBIERNOS REGIONALES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23563" y="1786842"/>
            <a:ext cx="7914004" cy="3106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200" b="1" dirty="0">
                <a:latin typeface="+mn-lt"/>
                <a:ea typeface="Verdana" pitchFamily="34" charset="0"/>
                <a:cs typeface="Verdana" pitchFamily="34" charset="0"/>
              </a:rPr>
              <a:t>en miles de pesos 2021				               … </a:t>
            </a:r>
            <a:r>
              <a:rPr lang="es-CL" sz="1200" b="1" i="1" dirty="0">
                <a:latin typeface="+mn-lt"/>
                <a:ea typeface="Verdana" pitchFamily="34" charset="0"/>
                <a:cs typeface="Verdana" pitchFamily="34" charset="0"/>
              </a:rPr>
              <a:t>1 de 2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6CA6F8C2-FA6F-47CF-B42D-B52674C45C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6527794"/>
              </p:ext>
            </p:extLst>
          </p:nvPr>
        </p:nvGraphicFramePr>
        <p:xfrm>
          <a:off x="552803" y="2059772"/>
          <a:ext cx="7929591" cy="4334254"/>
        </p:xfrm>
        <a:graphic>
          <a:graphicData uri="http://schemas.openxmlformats.org/drawingml/2006/table">
            <a:tbl>
              <a:tblPr/>
              <a:tblGrid>
                <a:gridCol w="261876">
                  <a:extLst>
                    <a:ext uri="{9D8B030D-6E8A-4147-A177-3AD203B41FA5}">
                      <a16:colId xmlns:a16="http://schemas.microsoft.com/office/drawing/2014/main" val="981365025"/>
                    </a:ext>
                  </a:extLst>
                </a:gridCol>
                <a:gridCol w="261876">
                  <a:extLst>
                    <a:ext uri="{9D8B030D-6E8A-4147-A177-3AD203B41FA5}">
                      <a16:colId xmlns:a16="http://schemas.microsoft.com/office/drawing/2014/main" val="2575385452"/>
                    </a:ext>
                  </a:extLst>
                </a:gridCol>
                <a:gridCol w="261876">
                  <a:extLst>
                    <a:ext uri="{9D8B030D-6E8A-4147-A177-3AD203B41FA5}">
                      <a16:colId xmlns:a16="http://schemas.microsoft.com/office/drawing/2014/main" val="217950187"/>
                    </a:ext>
                  </a:extLst>
                </a:gridCol>
                <a:gridCol w="2953957">
                  <a:extLst>
                    <a:ext uri="{9D8B030D-6E8A-4147-A177-3AD203B41FA5}">
                      <a16:colId xmlns:a16="http://schemas.microsoft.com/office/drawing/2014/main" val="2332059935"/>
                    </a:ext>
                  </a:extLst>
                </a:gridCol>
                <a:gridCol w="701826">
                  <a:extLst>
                    <a:ext uri="{9D8B030D-6E8A-4147-A177-3AD203B41FA5}">
                      <a16:colId xmlns:a16="http://schemas.microsoft.com/office/drawing/2014/main" val="2667896506"/>
                    </a:ext>
                  </a:extLst>
                </a:gridCol>
                <a:gridCol w="701826">
                  <a:extLst>
                    <a:ext uri="{9D8B030D-6E8A-4147-A177-3AD203B41FA5}">
                      <a16:colId xmlns:a16="http://schemas.microsoft.com/office/drawing/2014/main" val="281539183"/>
                    </a:ext>
                  </a:extLst>
                </a:gridCol>
                <a:gridCol w="701826">
                  <a:extLst>
                    <a:ext uri="{9D8B030D-6E8A-4147-A177-3AD203B41FA5}">
                      <a16:colId xmlns:a16="http://schemas.microsoft.com/office/drawing/2014/main" val="3635754718"/>
                    </a:ext>
                  </a:extLst>
                </a:gridCol>
                <a:gridCol w="701826">
                  <a:extLst>
                    <a:ext uri="{9D8B030D-6E8A-4147-A177-3AD203B41FA5}">
                      <a16:colId xmlns:a16="http://schemas.microsoft.com/office/drawing/2014/main" val="41051399"/>
                    </a:ext>
                  </a:extLst>
                </a:gridCol>
                <a:gridCol w="649451">
                  <a:extLst>
                    <a:ext uri="{9D8B030D-6E8A-4147-A177-3AD203B41FA5}">
                      <a16:colId xmlns:a16="http://schemas.microsoft.com/office/drawing/2014/main" val="2421893355"/>
                    </a:ext>
                  </a:extLst>
                </a:gridCol>
                <a:gridCol w="733251">
                  <a:extLst>
                    <a:ext uri="{9D8B030D-6E8A-4147-A177-3AD203B41FA5}">
                      <a16:colId xmlns:a16="http://schemas.microsoft.com/office/drawing/2014/main" val="1920154480"/>
                    </a:ext>
                  </a:extLst>
                </a:gridCol>
              </a:tblGrid>
              <a:tr h="156471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814" marR="7814" marT="78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814" marR="7814" marT="78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9658738"/>
                  </a:ext>
                </a:extLst>
              </a:tr>
              <a:tr h="383355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013053"/>
                  </a:ext>
                </a:extLst>
              </a:tr>
              <a:tr h="164295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182.040.948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131.813.827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-50.227.121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58.022.289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31,9%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44482"/>
                  </a:ext>
                </a:extLst>
              </a:tr>
              <a:tr h="12517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1.524.529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1.524.529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1.175.569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77,1%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8795958"/>
                  </a:ext>
                </a:extLst>
              </a:tr>
              <a:tr h="12517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Gobierno Central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1.524.529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1.524.529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1.175.569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77,1%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7791020"/>
                  </a:ext>
                </a:extLst>
              </a:tr>
              <a:tr h="12517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la Dirección de Arquitectura - MOP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120.000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120.000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120.000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909036"/>
                  </a:ext>
                </a:extLst>
              </a:tr>
              <a:tr h="12517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Consejo de Monumentos Nacionales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124.595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124.595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124.595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7297098"/>
                  </a:ext>
                </a:extLst>
              </a:tr>
              <a:tr h="12517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Servicio Nacional del Patrimonio Cultural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187.263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187.263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187.263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8650003"/>
                  </a:ext>
                </a:extLst>
              </a:tr>
              <a:tr h="12517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Tarapacá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54.099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54.099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54.099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7658315"/>
                  </a:ext>
                </a:extLst>
              </a:tr>
              <a:tr h="12517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Atacama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16.000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16.000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5412990"/>
                  </a:ext>
                </a:extLst>
              </a:tr>
              <a:tr h="12517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Coquimbo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92.975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92.975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90.380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97,2%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4698227"/>
                  </a:ext>
                </a:extLst>
              </a:tr>
              <a:tr h="12517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Valparaiso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93.740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93.740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9453295"/>
                  </a:ext>
                </a:extLst>
              </a:tr>
              <a:tr h="25035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del Libertador General Bernardo O'Higgins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67.750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67.750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8853907"/>
                  </a:ext>
                </a:extLst>
              </a:tr>
              <a:tr h="12517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del Maule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99.528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99.528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99.528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5005882"/>
                  </a:ext>
                </a:extLst>
              </a:tr>
              <a:tr h="12517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La Araucanía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26.625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26.625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9003720"/>
                  </a:ext>
                </a:extLst>
              </a:tr>
              <a:tr h="12517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Los Lagos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41.330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41.330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6148711"/>
                  </a:ext>
                </a:extLst>
              </a:tr>
              <a:tr h="25035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Magallanes y de la Antártica Chilena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64.820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64.820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6375092"/>
                  </a:ext>
                </a:extLst>
              </a:tr>
              <a:tr h="12517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Metropolitana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24.000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24.000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3663495"/>
                  </a:ext>
                </a:extLst>
              </a:tr>
              <a:tr h="12517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Los Ríos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12.100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12.100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5030767"/>
                  </a:ext>
                </a:extLst>
              </a:tr>
              <a:tr h="12517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Arica y Parinacota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47.191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47.191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47.191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637406"/>
                  </a:ext>
                </a:extLst>
              </a:tr>
              <a:tr h="12517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914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la Subsecretaría de Bienes Nacionales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452.513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452.513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452.513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9706331"/>
                  </a:ext>
                </a:extLst>
              </a:tr>
              <a:tr h="12517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5.162.009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5.162.009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5.162.009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9841886"/>
                  </a:ext>
                </a:extLst>
              </a:tr>
              <a:tr h="12517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Integros al Fisco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5.162.009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5.162.009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5.162.009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87080"/>
                  </a:ext>
                </a:extLst>
              </a:tr>
              <a:tr h="12517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182.040.948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124.800.719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-57.240.229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51.684.711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28,4%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41,4%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874976"/>
                  </a:ext>
                </a:extLst>
              </a:tr>
              <a:tr h="12517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Gobierno Central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71.465.007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118.073.039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46.608.032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51.684.711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72,3%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43,8%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0277323"/>
                  </a:ext>
                </a:extLst>
              </a:tr>
              <a:tr h="12517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Tarapacá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2.597.061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3.621.046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1.023.985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1.644.491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63,3%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45,4%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8564548"/>
                  </a:ext>
                </a:extLst>
              </a:tr>
              <a:tr h="12517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Antofagasta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3.911.023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6.177.790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2.266.767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6.177.790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158,0%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1446592"/>
                  </a:ext>
                </a:extLst>
              </a:tr>
              <a:tr h="12517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Atacama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3.372.719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5.108.594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1.735.875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3.702.845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109,8%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72,5%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2750393"/>
                  </a:ext>
                </a:extLst>
              </a:tr>
              <a:tr h="12517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Coquimbo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3.579.141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9.807.200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6.228.059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1.285.418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35,9%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13,1%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5763187"/>
                  </a:ext>
                </a:extLst>
              </a:tr>
              <a:tr h="12517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Valparaiso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15.617.268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18.841.196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3.223.928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6.378.044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40,8%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33,9%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19898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44797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15</a:t>
            </a:fld>
            <a:endParaRPr lang="es-CL"/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45705" y="1869725"/>
            <a:ext cx="7886698" cy="2787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200" b="1" dirty="0">
                <a:latin typeface="+mn-lt"/>
                <a:ea typeface="Verdana" pitchFamily="34" charset="0"/>
                <a:cs typeface="Verdana" pitchFamily="34" charset="0"/>
              </a:rPr>
              <a:t>en miles de pesos 2021					           … </a:t>
            </a:r>
            <a:r>
              <a:rPr lang="es-CL" sz="1200" b="1" i="1" dirty="0">
                <a:latin typeface="+mn-lt"/>
                <a:ea typeface="Verdana" pitchFamily="34" charset="0"/>
                <a:cs typeface="Verdana" pitchFamily="34" charset="0"/>
              </a:rPr>
              <a:t>2 de 2</a:t>
            </a:r>
          </a:p>
        </p:txBody>
      </p:sp>
      <p:sp>
        <p:nvSpPr>
          <p:cNvPr id="9" name="1 Título">
            <a:extLst>
              <a:ext uri="{FF2B5EF4-FFF2-40B4-BE49-F238E27FC236}">
                <a16:creationId xmlns:a16="http://schemas.microsoft.com/office/drawing/2014/main" id="{6F1FAF6E-8EA0-4E03-8785-DFED477B560E}"/>
              </a:ext>
            </a:extLst>
          </p:cNvPr>
          <p:cNvSpPr txBox="1">
            <a:spLocks/>
          </p:cNvSpPr>
          <p:nvPr/>
        </p:nvSpPr>
        <p:spPr>
          <a:xfrm>
            <a:off x="545705" y="1124744"/>
            <a:ext cx="7886698" cy="74498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OCTUBRE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05: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TRANSFERENCIAS A LOS GOBIERNOS REGIONALES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3C9F7113-A73D-4F7D-8CF3-6AAA7A80F1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3521084"/>
              </p:ext>
            </p:extLst>
          </p:nvPr>
        </p:nvGraphicFramePr>
        <p:xfrm>
          <a:off x="543162" y="2222864"/>
          <a:ext cx="7886696" cy="3842624"/>
        </p:xfrm>
        <a:graphic>
          <a:graphicData uri="http://schemas.openxmlformats.org/drawingml/2006/table">
            <a:tbl>
              <a:tblPr/>
              <a:tblGrid>
                <a:gridCol w="260459">
                  <a:extLst>
                    <a:ext uri="{9D8B030D-6E8A-4147-A177-3AD203B41FA5}">
                      <a16:colId xmlns:a16="http://schemas.microsoft.com/office/drawing/2014/main" val="3540832562"/>
                    </a:ext>
                  </a:extLst>
                </a:gridCol>
                <a:gridCol w="260459">
                  <a:extLst>
                    <a:ext uri="{9D8B030D-6E8A-4147-A177-3AD203B41FA5}">
                      <a16:colId xmlns:a16="http://schemas.microsoft.com/office/drawing/2014/main" val="517022159"/>
                    </a:ext>
                  </a:extLst>
                </a:gridCol>
                <a:gridCol w="260459">
                  <a:extLst>
                    <a:ext uri="{9D8B030D-6E8A-4147-A177-3AD203B41FA5}">
                      <a16:colId xmlns:a16="http://schemas.microsoft.com/office/drawing/2014/main" val="2021084149"/>
                    </a:ext>
                  </a:extLst>
                </a:gridCol>
                <a:gridCol w="2937976">
                  <a:extLst>
                    <a:ext uri="{9D8B030D-6E8A-4147-A177-3AD203B41FA5}">
                      <a16:colId xmlns:a16="http://schemas.microsoft.com/office/drawing/2014/main" val="1120790659"/>
                    </a:ext>
                  </a:extLst>
                </a:gridCol>
                <a:gridCol w="698030">
                  <a:extLst>
                    <a:ext uri="{9D8B030D-6E8A-4147-A177-3AD203B41FA5}">
                      <a16:colId xmlns:a16="http://schemas.microsoft.com/office/drawing/2014/main" val="2569504136"/>
                    </a:ext>
                  </a:extLst>
                </a:gridCol>
                <a:gridCol w="698030">
                  <a:extLst>
                    <a:ext uri="{9D8B030D-6E8A-4147-A177-3AD203B41FA5}">
                      <a16:colId xmlns:a16="http://schemas.microsoft.com/office/drawing/2014/main" val="2714140547"/>
                    </a:ext>
                  </a:extLst>
                </a:gridCol>
                <a:gridCol w="698030">
                  <a:extLst>
                    <a:ext uri="{9D8B030D-6E8A-4147-A177-3AD203B41FA5}">
                      <a16:colId xmlns:a16="http://schemas.microsoft.com/office/drawing/2014/main" val="2020957064"/>
                    </a:ext>
                  </a:extLst>
                </a:gridCol>
                <a:gridCol w="698030">
                  <a:extLst>
                    <a:ext uri="{9D8B030D-6E8A-4147-A177-3AD203B41FA5}">
                      <a16:colId xmlns:a16="http://schemas.microsoft.com/office/drawing/2014/main" val="3141870879"/>
                    </a:ext>
                  </a:extLst>
                </a:gridCol>
                <a:gridCol w="645938">
                  <a:extLst>
                    <a:ext uri="{9D8B030D-6E8A-4147-A177-3AD203B41FA5}">
                      <a16:colId xmlns:a16="http://schemas.microsoft.com/office/drawing/2014/main" val="3133490486"/>
                    </a:ext>
                  </a:extLst>
                </a:gridCol>
                <a:gridCol w="729285">
                  <a:extLst>
                    <a:ext uri="{9D8B030D-6E8A-4147-A177-3AD203B41FA5}">
                      <a16:colId xmlns:a16="http://schemas.microsoft.com/office/drawing/2014/main" val="2335320458"/>
                    </a:ext>
                  </a:extLst>
                </a:gridCol>
              </a:tblGrid>
              <a:tr h="109297"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6853" marR="6853" marT="68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6853" marR="6853" marT="68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8736487"/>
                  </a:ext>
                </a:extLst>
              </a:tr>
              <a:tr h="218594"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184342"/>
                  </a:ext>
                </a:extLst>
              </a:tr>
              <a:tr h="10851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del Libertador General B. O'Higginss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7.058.493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7.476.694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418.201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7.385.379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104,6%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98,8%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2090968"/>
                  </a:ext>
                </a:extLst>
              </a:tr>
              <a:tr h="10594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del Maule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4.457.998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7.299.318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2.841.320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2.732.070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61,3%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37,4%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5822060"/>
                  </a:ext>
                </a:extLst>
              </a:tr>
              <a:tr h="11334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del BíoBío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1.022.500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7.264.378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6.241.878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1.693.173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165,6%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23,3%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128599"/>
                  </a:ext>
                </a:extLst>
              </a:tr>
              <a:tr h="12073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La Araucanía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10.402.205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13.702.650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3.300.445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4.038.315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38,8%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29,5%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6054045"/>
                  </a:ext>
                </a:extLst>
              </a:tr>
              <a:tr h="12813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Los Lagos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2.706.516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9.038.610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6.332.094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1.548.087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57,2%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17,1%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1288674"/>
                  </a:ext>
                </a:extLst>
              </a:tr>
              <a:tr h="135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Aysén del General Carlos Ibáñez del Campo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2.487.725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5.342.953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2.855.228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2.758.186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110,9%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51,6%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3250013"/>
                  </a:ext>
                </a:extLst>
              </a:tr>
              <a:tr h="13449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Magallanes y de la Antártica Chilena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3.629.126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6.459.035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2.829.909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1.186.376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32,7%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18,4%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8045400"/>
                  </a:ext>
                </a:extLst>
              </a:tr>
              <a:tr h="13662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Metropolitana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2.419.661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5.024.290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2.604.629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4.836.790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199,9%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96,3%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9205565"/>
                  </a:ext>
                </a:extLst>
              </a:tr>
              <a:tr h="13662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Los Ríos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7.379.257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9.808.671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2.429.414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5.154.116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69,8%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52,5%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0792761"/>
                  </a:ext>
                </a:extLst>
              </a:tr>
              <a:tr h="13662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Arica y Parinacota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824.314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1.347.065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522.751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824.314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61,2%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2302147"/>
                  </a:ext>
                </a:extLst>
              </a:tr>
              <a:tr h="13662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Ñuble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831.851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831.851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296.664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35,7%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4228187"/>
                  </a:ext>
                </a:extLst>
              </a:tr>
              <a:tr h="9956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 Desarrollo Regional y Administrativo - Programa 03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879.045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879.045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1422467"/>
                  </a:ext>
                </a:extLst>
              </a:tr>
              <a:tr h="13662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Nacional del Patrimonio Cultural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5.953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5.953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5.953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363464"/>
                  </a:ext>
                </a:extLst>
              </a:tr>
              <a:tr h="13662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914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la Subsecretaría de Bienes Nacionales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1.700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1.700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1.700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86496"/>
                  </a:ext>
                </a:extLst>
              </a:tr>
              <a:tr h="13662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916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Consejo de Monumentos Nacionales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35.000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35.000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35.000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3140926"/>
                  </a:ext>
                </a:extLst>
              </a:tr>
              <a:tr h="13662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110.575.941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6.727.680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-103.848.261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2111512"/>
                  </a:ext>
                </a:extLst>
              </a:tr>
              <a:tr h="13662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Fondo Nacional de Desarrollo Regional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41.820.053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-41.820.053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7810356"/>
                  </a:ext>
                </a:extLst>
              </a:tr>
              <a:tr h="13662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Programa Infraestructura Rural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3.451.364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-3.451.364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6339982"/>
                  </a:ext>
                </a:extLst>
              </a:tr>
              <a:tr h="13662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Puesta en Valor del Patrimonio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3.973.793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-3.973.793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9173687"/>
                  </a:ext>
                </a:extLst>
              </a:tr>
              <a:tr h="13662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de Apoyo a la Gestión Subnacional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2.233.329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277.422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-1.955.907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850097"/>
                  </a:ext>
                </a:extLst>
              </a:tr>
              <a:tr h="13662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Saneamiento Sanitario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5.403.128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-5.403.128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9688730"/>
                  </a:ext>
                </a:extLst>
              </a:tr>
              <a:tr h="13662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Programa Residuos Sólidos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4.388.489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-4.388.489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8722940"/>
                  </a:ext>
                </a:extLst>
              </a:tr>
              <a:tr h="13662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418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Ley N°20.378 - Fondo de Apoyo Regional (FAR)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9.418.549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5.418.549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-4.000.000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8852436"/>
                  </a:ext>
                </a:extLst>
              </a:tr>
              <a:tr h="13662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421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Regularización Mayores Ingresos Propios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2.935.047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1.031.709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-1.903.338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348794"/>
                  </a:ext>
                </a:extLst>
              </a:tr>
              <a:tr h="13662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426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Energización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5.479.639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-5.479.639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466968"/>
                  </a:ext>
                </a:extLst>
              </a:tr>
              <a:tr h="13662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431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Programas de Apoyo al Empleo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31.472.550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-31.472.550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7776807"/>
                  </a:ext>
                </a:extLst>
              </a:tr>
              <a:tr h="10929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SALDO FINAL DE CAJA                                                          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326.570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326.570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67805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05493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16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46896" y="1077187"/>
            <a:ext cx="7872257" cy="52953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OCTUBRE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06: PROGRAMAS DE CONVERGENCIA</a:t>
            </a:r>
          </a:p>
        </p:txBody>
      </p:sp>
      <p:sp>
        <p:nvSpPr>
          <p:cNvPr id="8" name="1 Título">
            <a:extLst>
              <a:ext uri="{FF2B5EF4-FFF2-40B4-BE49-F238E27FC236}">
                <a16:creationId xmlns:a16="http://schemas.microsoft.com/office/drawing/2014/main" id="{E01C02F2-6DFC-4C01-9350-0045040AC18F}"/>
              </a:ext>
            </a:extLst>
          </p:cNvPr>
          <p:cNvSpPr txBox="1">
            <a:spLocks/>
          </p:cNvSpPr>
          <p:nvPr/>
        </p:nvSpPr>
        <p:spPr>
          <a:xfrm>
            <a:off x="546081" y="1603524"/>
            <a:ext cx="7858816" cy="3106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400" b="1" dirty="0">
                <a:latin typeface="+mn-lt"/>
                <a:ea typeface="Verdana" pitchFamily="34" charset="0"/>
                <a:cs typeface="Verdana" pitchFamily="34" charset="0"/>
              </a:rPr>
              <a:t>en miles de pesos 2021				               … </a:t>
            </a:r>
            <a:r>
              <a:rPr lang="es-CL" sz="1400" b="1" i="1" dirty="0">
                <a:latin typeface="+mn-lt"/>
                <a:ea typeface="Verdana" pitchFamily="34" charset="0"/>
                <a:cs typeface="Verdana" pitchFamily="34" charset="0"/>
              </a:rPr>
              <a:t>1 de 2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E34F1B7A-B0B7-402D-A10C-3168B9780B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4056903"/>
              </p:ext>
            </p:extLst>
          </p:nvPr>
        </p:nvGraphicFramePr>
        <p:xfrm>
          <a:off x="546081" y="1914130"/>
          <a:ext cx="7889337" cy="4285470"/>
        </p:xfrm>
        <a:graphic>
          <a:graphicData uri="http://schemas.openxmlformats.org/drawingml/2006/table">
            <a:tbl>
              <a:tblPr/>
              <a:tblGrid>
                <a:gridCol w="259432">
                  <a:extLst>
                    <a:ext uri="{9D8B030D-6E8A-4147-A177-3AD203B41FA5}">
                      <a16:colId xmlns:a16="http://schemas.microsoft.com/office/drawing/2014/main" val="152770987"/>
                    </a:ext>
                  </a:extLst>
                </a:gridCol>
                <a:gridCol w="259432">
                  <a:extLst>
                    <a:ext uri="{9D8B030D-6E8A-4147-A177-3AD203B41FA5}">
                      <a16:colId xmlns:a16="http://schemas.microsoft.com/office/drawing/2014/main" val="1164138847"/>
                    </a:ext>
                  </a:extLst>
                </a:gridCol>
                <a:gridCol w="259432">
                  <a:extLst>
                    <a:ext uri="{9D8B030D-6E8A-4147-A177-3AD203B41FA5}">
                      <a16:colId xmlns:a16="http://schemas.microsoft.com/office/drawing/2014/main" val="3410855053"/>
                    </a:ext>
                  </a:extLst>
                </a:gridCol>
                <a:gridCol w="3074273">
                  <a:extLst>
                    <a:ext uri="{9D8B030D-6E8A-4147-A177-3AD203B41FA5}">
                      <a16:colId xmlns:a16="http://schemas.microsoft.com/office/drawing/2014/main" val="1922343468"/>
                    </a:ext>
                  </a:extLst>
                </a:gridCol>
                <a:gridCol w="695279">
                  <a:extLst>
                    <a:ext uri="{9D8B030D-6E8A-4147-A177-3AD203B41FA5}">
                      <a16:colId xmlns:a16="http://schemas.microsoft.com/office/drawing/2014/main" val="3082192174"/>
                    </a:ext>
                  </a:extLst>
                </a:gridCol>
                <a:gridCol w="695279">
                  <a:extLst>
                    <a:ext uri="{9D8B030D-6E8A-4147-A177-3AD203B41FA5}">
                      <a16:colId xmlns:a16="http://schemas.microsoft.com/office/drawing/2014/main" val="1380295761"/>
                    </a:ext>
                  </a:extLst>
                </a:gridCol>
                <a:gridCol w="695279">
                  <a:extLst>
                    <a:ext uri="{9D8B030D-6E8A-4147-A177-3AD203B41FA5}">
                      <a16:colId xmlns:a16="http://schemas.microsoft.com/office/drawing/2014/main" val="2730695072"/>
                    </a:ext>
                  </a:extLst>
                </a:gridCol>
                <a:gridCol w="695279">
                  <a:extLst>
                    <a:ext uri="{9D8B030D-6E8A-4147-A177-3AD203B41FA5}">
                      <a16:colId xmlns:a16="http://schemas.microsoft.com/office/drawing/2014/main" val="636209058"/>
                    </a:ext>
                  </a:extLst>
                </a:gridCol>
                <a:gridCol w="633015">
                  <a:extLst>
                    <a:ext uri="{9D8B030D-6E8A-4147-A177-3AD203B41FA5}">
                      <a16:colId xmlns:a16="http://schemas.microsoft.com/office/drawing/2014/main" val="3635129212"/>
                    </a:ext>
                  </a:extLst>
                </a:gridCol>
                <a:gridCol w="622637">
                  <a:extLst>
                    <a:ext uri="{9D8B030D-6E8A-4147-A177-3AD203B41FA5}">
                      <a16:colId xmlns:a16="http://schemas.microsoft.com/office/drawing/2014/main" val="3006662751"/>
                    </a:ext>
                  </a:extLst>
                </a:gridCol>
              </a:tblGrid>
              <a:tr h="141468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041" marR="7041" marT="70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041" marR="7041" marT="70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9101727"/>
                  </a:ext>
                </a:extLst>
              </a:tr>
              <a:tr h="346596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5532803"/>
                  </a:ext>
                </a:extLst>
              </a:tr>
              <a:tr h="148541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189.127.625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156.248.442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-32.879.183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45.140.855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23,9%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28,9%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0642831"/>
                  </a:ext>
                </a:extLst>
              </a:tr>
              <a:tr h="11424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12.500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35,7%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7682467"/>
                  </a:ext>
                </a:extLst>
              </a:tr>
              <a:tr h="11424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Gobierno Central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12.500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35,7%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4049449"/>
                  </a:ext>
                </a:extLst>
              </a:tr>
              <a:tr h="11424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Tarapacá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482623"/>
                  </a:ext>
                </a:extLst>
              </a:tr>
              <a:tr h="11424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Atacama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4798270"/>
                  </a:ext>
                </a:extLst>
              </a:tr>
              <a:tr h="11424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Coquimbo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0826653"/>
                  </a:ext>
                </a:extLst>
              </a:tr>
              <a:tr h="11424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Valparaiso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7273772"/>
                  </a:ext>
                </a:extLst>
              </a:tr>
              <a:tr h="22634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del Libertador General Bernardo O'Higgins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4234755"/>
                  </a:ext>
                </a:extLst>
              </a:tr>
              <a:tr h="11424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del Maule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9500138"/>
                  </a:ext>
                </a:extLst>
              </a:tr>
              <a:tr h="11424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del Biobío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8054974"/>
                  </a:ext>
                </a:extLst>
              </a:tr>
              <a:tr h="11424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La Araucanía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2202583"/>
                  </a:ext>
                </a:extLst>
              </a:tr>
              <a:tr h="11424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Los Lagos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0226983"/>
                  </a:ext>
                </a:extLst>
              </a:tr>
              <a:tr h="22634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Aysén del General Carlos Ibáñez del Campo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2750751"/>
                  </a:ext>
                </a:extLst>
              </a:tr>
              <a:tr h="22634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Magallanes y de la Antártica Chilena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9657899"/>
                  </a:ext>
                </a:extLst>
              </a:tr>
              <a:tr h="11424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Los Ríos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802486"/>
                  </a:ext>
                </a:extLst>
              </a:tr>
              <a:tr h="11424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Arica y Parinacota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0846932"/>
                  </a:ext>
                </a:extLst>
              </a:tr>
              <a:tr h="11424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Ñuble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4803032"/>
                  </a:ext>
                </a:extLst>
              </a:tr>
              <a:tr h="11424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160.217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160.217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160.216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8148194"/>
                  </a:ext>
                </a:extLst>
              </a:tr>
              <a:tr h="11424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Integros al Fisco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160.217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160.217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160.216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4699565"/>
                  </a:ext>
                </a:extLst>
              </a:tr>
              <a:tr h="11424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189.127.625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156.053.225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-33.074.400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44.968.139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23,8%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28,8%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4581087"/>
                  </a:ext>
                </a:extLst>
              </a:tr>
              <a:tr h="11424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Gobierno Central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97.865.901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154.367.809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56.501.908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44.968.139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45,9%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29,1%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4777449"/>
                  </a:ext>
                </a:extLst>
              </a:tr>
              <a:tr h="11424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Tarapacá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4.577.488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7.129.934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2.552.446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8111484"/>
                  </a:ext>
                </a:extLst>
              </a:tr>
              <a:tr h="11424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Atacama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13.447.329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14.451.460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1.004.131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9.166.570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68,2%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63,4%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6805997"/>
                  </a:ext>
                </a:extLst>
              </a:tr>
              <a:tr h="11424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Coquimbo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796.282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3.008.043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2.211.761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197716"/>
                  </a:ext>
                </a:extLst>
              </a:tr>
              <a:tr h="11424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Valparaiso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2.192.579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5.117.071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2.924.492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2639724"/>
                  </a:ext>
                </a:extLst>
              </a:tr>
              <a:tr h="10435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del Libertador General B. O'Higginss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1.666.782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1.666.782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9335384"/>
                  </a:ext>
                </a:extLst>
              </a:tr>
              <a:tr h="11424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del Maule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1.357.590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1.357.590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1.357.590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804724"/>
                  </a:ext>
                </a:extLst>
              </a:tr>
              <a:tr h="11424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del BíoBío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2.580.651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2.580.651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588700"/>
                  </a:ext>
                </a:extLst>
              </a:tr>
              <a:tr h="11424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La Araucanía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26.656.900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27.661.531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1.004.631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9534728"/>
                  </a:ext>
                </a:extLst>
              </a:tr>
              <a:tr h="11424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Los Lagos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5.118.995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16.153.942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11.034.947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4.401.865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27,2%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407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72475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17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44164" y="1136015"/>
            <a:ext cx="7886700" cy="52953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OCTUBRE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06: PROGRAMAS DE CONVERGENCIA</a:t>
            </a:r>
          </a:p>
        </p:txBody>
      </p:sp>
      <p:sp>
        <p:nvSpPr>
          <p:cNvPr id="8" name="1 Título">
            <a:extLst>
              <a:ext uri="{FF2B5EF4-FFF2-40B4-BE49-F238E27FC236}">
                <a16:creationId xmlns:a16="http://schemas.microsoft.com/office/drawing/2014/main" id="{E01C02F2-6DFC-4C01-9350-0045040AC18F}"/>
              </a:ext>
            </a:extLst>
          </p:cNvPr>
          <p:cNvSpPr txBox="1">
            <a:spLocks/>
          </p:cNvSpPr>
          <p:nvPr/>
        </p:nvSpPr>
        <p:spPr>
          <a:xfrm>
            <a:off x="558607" y="1774679"/>
            <a:ext cx="7872257" cy="3106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400" b="1" dirty="0">
                <a:latin typeface="+mn-lt"/>
                <a:ea typeface="Verdana" pitchFamily="34" charset="0"/>
                <a:cs typeface="Verdana" pitchFamily="34" charset="0"/>
              </a:rPr>
              <a:t>en miles de pesos 2021				               … 2</a:t>
            </a:r>
            <a:r>
              <a:rPr lang="es-CL" sz="1400" b="1" i="1" dirty="0">
                <a:latin typeface="+mn-lt"/>
                <a:ea typeface="Verdana" pitchFamily="34" charset="0"/>
                <a:cs typeface="Verdana" pitchFamily="34" charset="0"/>
              </a:rPr>
              <a:t> de 2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BCEE0F7F-51A2-4BF9-B3DD-4819FA990B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472467"/>
              </p:ext>
            </p:extLst>
          </p:nvPr>
        </p:nvGraphicFramePr>
        <p:xfrm>
          <a:off x="544164" y="2145526"/>
          <a:ext cx="7886700" cy="1828424"/>
        </p:xfrm>
        <a:graphic>
          <a:graphicData uri="http://schemas.openxmlformats.org/drawingml/2006/table">
            <a:tbl>
              <a:tblPr/>
              <a:tblGrid>
                <a:gridCol w="259346">
                  <a:extLst>
                    <a:ext uri="{9D8B030D-6E8A-4147-A177-3AD203B41FA5}">
                      <a16:colId xmlns:a16="http://schemas.microsoft.com/office/drawing/2014/main" val="178118713"/>
                    </a:ext>
                  </a:extLst>
                </a:gridCol>
                <a:gridCol w="259346">
                  <a:extLst>
                    <a:ext uri="{9D8B030D-6E8A-4147-A177-3AD203B41FA5}">
                      <a16:colId xmlns:a16="http://schemas.microsoft.com/office/drawing/2014/main" val="1997465735"/>
                    </a:ext>
                  </a:extLst>
                </a:gridCol>
                <a:gridCol w="259346">
                  <a:extLst>
                    <a:ext uri="{9D8B030D-6E8A-4147-A177-3AD203B41FA5}">
                      <a16:colId xmlns:a16="http://schemas.microsoft.com/office/drawing/2014/main" val="3303139836"/>
                    </a:ext>
                  </a:extLst>
                </a:gridCol>
                <a:gridCol w="3073246">
                  <a:extLst>
                    <a:ext uri="{9D8B030D-6E8A-4147-A177-3AD203B41FA5}">
                      <a16:colId xmlns:a16="http://schemas.microsoft.com/office/drawing/2014/main" val="3513722182"/>
                    </a:ext>
                  </a:extLst>
                </a:gridCol>
                <a:gridCol w="695046">
                  <a:extLst>
                    <a:ext uri="{9D8B030D-6E8A-4147-A177-3AD203B41FA5}">
                      <a16:colId xmlns:a16="http://schemas.microsoft.com/office/drawing/2014/main" val="1409712496"/>
                    </a:ext>
                  </a:extLst>
                </a:gridCol>
                <a:gridCol w="695046">
                  <a:extLst>
                    <a:ext uri="{9D8B030D-6E8A-4147-A177-3AD203B41FA5}">
                      <a16:colId xmlns:a16="http://schemas.microsoft.com/office/drawing/2014/main" val="904941416"/>
                    </a:ext>
                  </a:extLst>
                </a:gridCol>
                <a:gridCol w="695046">
                  <a:extLst>
                    <a:ext uri="{9D8B030D-6E8A-4147-A177-3AD203B41FA5}">
                      <a16:colId xmlns:a16="http://schemas.microsoft.com/office/drawing/2014/main" val="3454438587"/>
                    </a:ext>
                  </a:extLst>
                </a:gridCol>
                <a:gridCol w="695046">
                  <a:extLst>
                    <a:ext uri="{9D8B030D-6E8A-4147-A177-3AD203B41FA5}">
                      <a16:colId xmlns:a16="http://schemas.microsoft.com/office/drawing/2014/main" val="2668033394"/>
                    </a:ext>
                  </a:extLst>
                </a:gridCol>
                <a:gridCol w="632803">
                  <a:extLst>
                    <a:ext uri="{9D8B030D-6E8A-4147-A177-3AD203B41FA5}">
                      <a16:colId xmlns:a16="http://schemas.microsoft.com/office/drawing/2014/main" val="3140653875"/>
                    </a:ext>
                  </a:extLst>
                </a:gridCol>
                <a:gridCol w="622429">
                  <a:extLst>
                    <a:ext uri="{9D8B030D-6E8A-4147-A177-3AD203B41FA5}">
                      <a16:colId xmlns:a16="http://schemas.microsoft.com/office/drawing/2014/main" val="3662742631"/>
                    </a:ext>
                  </a:extLst>
                </a:gridCol>
              </a:tblGrid>
              <a:tr h="124527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783" marR="7783" marT="77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783" marR="7783" marT="77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4301441"/>
                  </a:ext>
                </a:extLst>
              </a:tr>
              <a:tr h="249054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2075248"/>
                  </a:ext>
                </a:extLst>
              </a:tr>
              <a:tr h="14180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Aysén del General Carlos Ibáñez del Campo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14.616.869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17.626.200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3.009.331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1.000.000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6,8%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5,7%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1140017"/>
                  </a:ext>
                </a:extLst>
              </a:tr>
              <a:tr h="10877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Magallanes y de la Antártica Chilena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8.550.251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27.784.947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19.234.696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16.150.320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188,9%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58,1%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0669527"/>
                  </a:ext>
                </a:extLst>
              </a:tr>
              <a:tr h="14787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Metropolitana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11.757.317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11.757.317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10.106.688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0823493"/>
                  </a:ext>
                </a:extLst>
              </a:tr>
              <a:tr h="1556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Los Ríos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1.156.063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1.984.193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828.130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3294510"/>
                  </a:ext>
                </a:extLst>
              </a:tr>
              <a:tr h="1556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Arica y Parinacota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7.806.699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14.574.306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6.767.607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2.785.106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35,7%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19,1%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9464696"/>
                  </a:ext>
                </a:extLst>
              </a:tr>
              <a:tr h="1556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Ñuble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1.189.129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1.513.842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324.713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5323420"/>
                  </a:ext>
                </a:extLst>
              </a:tr>
              <a:tr h="13231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91.261.724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1.685.416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-89.576.308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1982555"/>
                  </a:ext>
                </a:extLst>
              </a:tr>
              <a:tr h="1556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427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Regiones Extremas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68.341.040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1.550.520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-66.790.520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7856637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428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Territorios Rezagados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7.920.684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134.896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-7.785.788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7516028"/>
                  </a:ext>
                </a:extLst>
              </a:tr>
              <a:tr h="17122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429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de Desarrollo Local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15.000.000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-15.000.000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781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21022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18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49001" y="1221473"/>
            <a:ext cx="7892530" cy="52953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OCTUBRE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07, PROGRAMA 01: AGENCIA NACIONAL DE INTELIGENCIA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67544" y="1781788"/>
            <a:ext cx="7886701" cy="365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4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52C74492-4127-4E64-8A29-6DBEB5D1FF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2673299"/>
              </p:ext>
            </p:extLst>
          </p:nvPr>
        </p:nvGraphicFramePr>
        <p:xfrm>
          <a:off x="438560" y="2115993"/>
          <a:ext cx="7915685" cy="1977205"/>
        </p:xfrm>
        <a:graphic>
          <a:graphicData uri="http://schemas.openxmlformats.org/drawingml/2006/table">
            <a:tbl>
              <a:tblPr/>
              <a:tblGrid>
                <a:gridCol w="265271">
                  <a:extLst>
                    <a:ext uri="{9D8B030D-6E8A-4147-A177-3AD203B41FA5}">
                      <a16:colId xmlns:a16="http://schemas.microsoft.com/office/drawing/2014/main" val="1723702936"/>
                    </a:ext>
                  </a:extLst>
                </a:gridCol>
                <a:gridCol w="265271">
                  <a:extLst>
                    <a:ext uri="{9D8B030D-6E8A-4147-A177-3AD203B41FA5}">
                      <a16:colId xmlns:a16="http://schemas.microsoft.com/office/drawing/2014/main" val="4260429157"/>
                    </a:ext>
                  </a:extLst>
                </a:gridCol>
                <a:gridCol w="265271">
                  <a:extLst>
                    <a:ext uri="{9D8B030D-6E8A-4147-A177-3AD203B41FA5}">
                      <a16:colId xmlns:a16="http://schemas.microsoft.com/office/drawing/2014/main" val="2493084655"/>
                    </a:ext>
                  </a:extLst>
                </a:gridCol>
                <a:gridCol w="2992257">
                  <a:extLst>
                    <a:ext uri="{9D8B030D-6E8A-4147-A177-3AD203B41FA5}">
                      <a16:colId xmlns:a16="http://schemas.microsoft.com/office/drawing/2014/main" val="1731135668"/>
                    </a:ext>
                  </a:extLst>
                </a:gridCol>
                <a:gridCol w="710926">
                  <a:extLst>
                    <a:ext uri="{9D8B030D-6E8A-4147-A177-3AD203B41FA5}">
                      <a16:colId xmlns:a16="http://schemas.microsoft.com/office/drawing/2014/main" val="2911578642"/>
                    </a:ext>
                  </a:extLst>
                </a:gridCol>
                <a:gridCol w="710926">
                  <a:extLst>
                    <a:ext uri="{9D8B030D-6E8A-4147-A177-3AD203B41FA5}">
                      <a16:colId xmlns:a16="http://schemas.microsoft.com/office/drawing/2014/main" val="2389213587"/>
                    </a:ext>
                  </a:extLst>
                </a:gridCol>
                <a:gridCol w="710926">
                  <a:extLst>
                    <a:ext uri="{9D8B030D-6E8A-4147-A177-3AD203B41FA5}">
                      <a16:colId xmlns:a16="http://schemas.microsoft.com/office/drawing/2014/main" val="3683254509"/>
                    </a:ext>
                  </a:extLst>
                </a:gridCol>
                <a:gridCol w="710926">
                  <a:extLst>
                    <a:ext uri="{9D8B030D-6E8A-4147-A177-3AD203B41FA5}">
                      <a16:colId xmlns:a16="http://schemas.microsoft.com/office/drawing/2014/main" val="1484683986"/>
                    </a:ext>
                  </a:extLst>
                </a:gridCol>
                <a:gridCol w="647261">
                  <a:extLst>
                    <a:ext uri="{9D8B030D-6E8A-4147-A177-3AD203B41FA5}">
                      <a16:colId xmlns:a16="http://schemas.microsoft.com/office/drawing/2014/main" val="42413304"/>
                    </a:ext>
                  </a:extLst>
                </a:gridCol>
                <a:gridCol w="636650">
                  <a:extLst>
                    <a:ext uri="{9D8B030D-6E8A-4147-A177-3AD203B41FA5}">
                      <a16:colId xmlns:a16="http://schemas.microsoft.com/office/drawing/2014/main" val="4292912188"/>
                    </a:ext>
                  </a:extLst>
                </a:gridCol>
              </a:tblGrid>
              <a:tr h="158177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8205233"/>
                  </a:ext>
                </a:extLst>
              </a:tr>
              <a:tr h="387532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0766325"/>
                  </a:ext>
                </a:extLst>
              </a:tr>
              <a:tr h="166086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7.890.877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7.888.877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7.259.660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1762929"/>
                  </a:ext>
                </a:extLst>
              </a:tr>
              <a:tr h="12654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6.046.800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6.046.800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5.676.356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059178"/>
                  </a:ext>
                </a:extLst>
              </a:tr>
              <a:tr h="12654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960.776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958.776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862.577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0113553"/>
                  </a:ext>
                </a:extLst>
              </a:tr>
              <a:tr h="12654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883.291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883.291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720.727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4260013"/>
                  </a:ext>
                </a:extLst>
              </a:tr>
              <a:tr h="12654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Edificios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355.169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355.169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291.957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6623872"/>
                  </a:ext>
                </a:extLst>
              </a:tr>
              <a:tr h="12654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Mobiliario y Otros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3.980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3.980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4241737"/>
                  </a:ext>
                </a:extLst>
              </a:tr>
              <a:tr h="12654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Máquinas y Equipos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12.130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12.130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9189115"/>
                  </a:ext>
                </a:extLst>
              </a:tr>
              <a:tr h="12654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56.749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115.299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58.550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57.373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8279180"/>
                  </a:ext>
                </a:extLst>
              </a:tr>
              <a:tr h="12654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471.373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396.713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-74.660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371.397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229695"/>
                  </a:ext>
                </a:extLst>
              </a:tr>
              <a:tr h="12654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9040054"/>
                  </a:ext>
                </a:extLst>
              </a:tr>
              <a:tr h="12654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53606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49733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19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29559" y="1106542"/>
            <a:ext cx="7886701" cy="74498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OCTUBRE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08, PROGRAMA 01: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SUBSECRETARÍA DE PREVENCIÓN DEL DELITO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29559" y="1865262"/>
            <a:ext cx="7704856" cy="3250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4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0E92B6DE-390B-484D-98F6-62E204C4C9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6465502"/>
              </p:ext>
            </p:extLst>
          </p:nvPr>
        </p:nvGraphicFramePr>
        <p:xfrm>
          <a:off x="529558" y="2198089"/>
          <a:ext cx="7886701" cy="3472901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3288010310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1794286786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1107639111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1569371131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26892951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461751561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908291247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204326355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2474123878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507236494"/>
                    </a:ext>
                  </a:extLst>
                </a:gridCol>
              </a:tblGrid>
              <a:tr h="126864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6637558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2393407"/>
                  </a:ext>
                </a:extLst>
              </a:tr>
              <a:tr h="13479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42.930.872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44.957.582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2.026.710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35.455.643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854442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11.226.126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12.028.643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802.517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10.140.391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894982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1.594.580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1.562.688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-31.892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835.119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346269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SEGURIDAD SOCIAL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7.921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7.921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7.920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404456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29.618.175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30.529.467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911.292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23.272.300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480427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Gobierno Central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982.009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982.009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982.009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009379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Encuesta Nacional Urbana de Seguridad Ciudadana - INE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982.009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982.009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982.009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213224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28.636.166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29.547.458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911.292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22.290.291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285984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Gestión en Seguridad Ciudadana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3.299.748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3.275.681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-24.067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3.131.141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67998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Red Nacional de Seguridad Pública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3.855.981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3.822.394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-33.587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3.658.738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1824032"/>
                  </a:ext>
                </a:extLst>
              </a:tr>
              <a:tr h="15858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Innovación y Tecnología para la Prevención del Delito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1.864.188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1.864.188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230.637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905702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 Calle Segura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6.630.533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7.891.921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1.261.388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4.670.030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208937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Seguridad en mi Barrio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5.753.987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5.597.261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-156.726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4.108.697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40226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Sistema Lazos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6.863.562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6.838.621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-24.941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6.286.482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497942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Denuncia Seguro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368.167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257.392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-110.775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204.566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197402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69.805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69.805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25.235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687571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Máquinas y Equipos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2.045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2.045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1.791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252686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48.578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48.578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17.669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396488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19.182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19.182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5.775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118889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422.186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759.058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336.872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1.174.678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278,2%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154,8%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917398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Amortización Deuda Externa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388.670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388.670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383.747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499696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Intereses Deuda Externa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33.506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33.506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12.636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293350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336.882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336.872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778.295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7782950,0%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231,0%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71334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9263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86000" y="908720"/>
            <a:ext cx="8206782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DISTRIBUCIÓN POR SUBTÍTULO DE GASTO Y CÁPITULO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MINISTERIO DEL INTERIOR Y SEGURIDAD PÚBLICA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10338" y="6309320"/>
            <a:ext cx="2133600" cy="365125"/>
          </a:xfrm>
        </p:spPr>
        <p:txBody>
          <a:bodyPr/>
          <a:lstStyle/>
          <a:p>
            <a:fld id="{66452F03-F775-4AB4-A3E9-A5A78C748C69}" type="slidenum">
              <a:rPr lang="es-CL" smtClean="0"/>
              <a:t>2</a:t>
            </a:fld>
            <a:endParaRPr lang="es-CL"/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F1E9D6F4-CEEF-4CC8-AA10-8A8EDBF568C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616331"/>
              </p:ext>
            </p:extLst>
          </p:nvPr>
        </p:nvGraphicFramePr>
        <p:xfrm>
          <a:off x="451218" y="2153876"/>
          <a:ext cx="4086001" cy="2530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6319B381-84D5-41D2-A903-8134DBCEB6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9641502"/>
              </p:ext>
            </p:extLst>
          </p:nvPr>
        </p:nvGraphicFramePr>
        <p:xfrm>
          <a:off x="4630756" y="2160890"/>
          <a:ext cx="4086000" cy="25167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212622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20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72223" y="1148925"/>
            <a:ext cx="7877391" cy="74498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OCTUBRE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08, PROGRAMA 02: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CENTROS REGIONALES DE ATENCIÓN Y ORIENTACIÓN A VÍCTIMAS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62914" y="1924576"/>
            <a:ext cx="7886700" cy="365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4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DA80522F-8D00-4574-A8BB-AB3CA5634B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7038548"/>
              </p:ext>
            </p:extLst>
          </p:nvPr>
        </p:nvGraphicFramePr>
        <p:xfrm>
          <a:off x="572223" y="2289701"/>
          <a:ext cx="7886700" cy="2011798"/>
        </p:xfrm>
        <a:graphic>
          <a:graphicData uri="http://schemas.openxmlformats.org/drawingml/2006/table">
            <a:tbl>
              <a:tblPr/>
              <a:tblGrid>
                <a:gridCol w="286477">
                  <a:extLst>
                    <a:ext uri="{9D8B030D-6E8A-4147-A177-3AD203B41FA5}">
                      <a16:colId xmlns:a16="http://schemas.microsoft.com/office/drawing/2014/main" val="3456711747"/>
                    </a:ext>
                  </a:extLst>
                </a:gridCol>
                <a:gridCol w="286477">
                  <a:extLst>
                    <a:ext uri="{9D8B030D-6E8A-4147-A177-3AD203B41FA5}">
                      <a16:colId xmlns:a16="http://schemas.microsoft.com/office/drawing/2014/main" val="1525930258"/>
                    </a:ext>
                  </a:extLst>
                </a:gridCol>
                <a:gridCol w="286477">
                  <a:extLst>
                    <a:ext uri="{9D8B030D-6E8A-4147-A177-3AD203B41FA5}">
                      <a16:colId xmlns:a16="http://schemas.microsoft.com/office/drawing/2014/main" val="2817061735"/>
                    </a:ext>
                  </a:extLst>
                </a:gridCol>
                <a:gridCol w="2569695">
                  <a:extLst>
                    <a:ext uri="{9D8B030D-6E8A-4147-A177-3AD203B41FA5}">
                      <a16:colId xmlns:a16="http://schemas.microsoft.com/office/drawing/2014/main" val="2674461397"/>
                    </a:ext>
                  </a:extLst>
                </a:gridCol>
                <a:gridCol w="767757">
                  <a:extLst>
                    <a:ext uri="{9D8B030D-6E8A-4147-A177-3AD203B41FA5}">
                      <a16:colId xmlns:a16="http://schemas.microsoft.com/office/drawing/2014/main" val="342736550"/>
                    </a:ext>
                  </a:extLst>
                </a:gridCol>
                <a:gridCol w="767757">
                  <a:extLst>
                    <a:ext uri="{9D8B030D-6E8A-4147-A177-3AD203B41FA5}">
                      <a16:colId xmlns:a16="http://schemas.microsoft.com/office/drawing/2014/main" val="3971340615"/>
                    </a:ext>
                  </a:extLst>
                </a:gridCol>
                <a:gridCol w="767757">
                  <a:extLst>
                    <a:ext uri="{9D8B030D-6E8A-4147-A177-3AD203B41FA5}">
                      <a16:colId xmlns:a16="http://schemas.microsoft.com/office/drawing/2014/main" val="2378035547"/>
                    </a:ext>
                  </a:extLst>
                </a:gridCol>
                <a:gridCol w="767757">
                  <a:extLst>
                    <a:ext uri="{9D8B030D-6E8A-4147-A177-3AD203B41FA5}">
                      <a16:colId xmlns:a16="http://schemas.microsoft.com/office/drawing/2014/main" val="2088139886"/>
                    </a:ext>
                  </a:extLst>
                </a:gridCol>
                <a:gridCol w="699003">
                  <a:extLst>
                    <a:ext uri="{9D8B030D-6E8A-4147-A177-3AD203B41FA5}">
                      <a16:colId xmlns:a16="http://schemas.microsoft.com/office/drawing/2014/main" val="2095910889"/>
                    </a:ext>
                  </a:extLst>
                </a:gridCol>
                <a:gridCol w="687543">
                  <a:extLst>
                    <a:ext uri="{9D8B030D-6E8A-4147-A177-3AD203B41FA5}">
                      <a16:colId xmlns:a16="http://schemas.microsoft.com/office/drawing/2014/main" val="1351943089"/>
                    </a:ext>
                  </a:extLst>
                </a:gridCol>
              </a:tblGrid>
              <a:tr h="171948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8597" marR="8597" marT="8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8597" marR="8597" marT="8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505360"/>
                  </a:ext>
                </a:extLst>
              </a:tr>
              <a:tr h="421273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4130617"/>
                  </a:ext>
                </a:extLst>
              </a:tr>
              <a:tr h="180546"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2.864.141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2.588.583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-275.558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1.905.856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66,5%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73,6%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972940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1.571.558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1.316.569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-254.989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1.007.004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64,1%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76,5%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130699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1.253.616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1.228.544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-25.072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748.720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59,7%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60,9%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2910772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38.957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38.957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14.428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37,0%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37,0%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838046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Mobiliario y Otros           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6.766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6.766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6.107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90,3%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90,3%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9411694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Máquinas y Equipos           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6.957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6.957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2.537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36,5%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36,5%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6415503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9.136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9.136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2504353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16.098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16.098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5.784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35,9%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35,9%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1001744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4.513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4.503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135.704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1357040,0%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3007,0%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1106037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4.513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4.503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135.704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1357040,0%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3007,0%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13282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20706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21</a:t>
            </a:fld>
            <a:endParaRPr lang="es-CL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28662" y="1134139"/>
            <a:ext cx="7886702" cy="74498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OCTUBRE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09, PROGRAMA 01: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SERV. NACIONAL PARA PREVENCIÓN Y REHABIL. CONSUMO DE DROGAS Y ALCOHOL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28663" y="1988840"/>
            <a:ext cx="7886702" cy="2025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4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010BC491-0AAB-4BDE-A49B-7B41A6EFD3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8645750"/>
              </p:ext>
            </p:extLst>
          </p:nvPr>
        </p:nvGraphicFramePr>
        <p:xfrm>
          <a:off x="528662" y="2336140"/>
          <a:ext cx="7886701" cy="3250889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3146679028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4019905354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1576441433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1840722704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964362582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4138503304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824945553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392693796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2757126165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3181292313"/>
                    </a:ext>
                  </a:extLst>
                </a:gridCol>
              </a:tblGrid>
              <a:tr h="15858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2397850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2086223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73.793.298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73.806.861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13.563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64.093.989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138094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9.119.843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9.159.954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40.111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8.599.201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359748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2.663.413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2.634.794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-28.619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1.736.672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559566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61.975.157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61.977.227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2.070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46.212.022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72401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61.975.157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61.977.227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2.070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46.212.022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80327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Tratamiento y Rehabilitación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46.837.970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46.837.981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33.420.692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126418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Programas de Prevención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3.449.869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3.449.981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3.413.499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165751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de Capacitación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1.288.542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1.288.542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161.014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239847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- Programa PREVIENE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6.356.151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6.356.151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6.226.180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453391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Tolerancia Cero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1.167.227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1.167.793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681.370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531435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Parentalidad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1.814.602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1.815.613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1.011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1.577.665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200701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Elige Vivir sin Drogas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1.060.796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1.061.166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731.602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451560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189.115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633870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Integros al Fisco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189.115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831644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GASTOS CORRIENTES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8.405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8.405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2.241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046287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Devoluciones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8.405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8.405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2.241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841397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26.480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26.480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13.462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42365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26.480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26.480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13.462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859312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7.341.276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263652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7.341.276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50106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SALDO FINAL DE CAJA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21196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18152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22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59361" y="1097089"/>
            <a:ext cx="7920878" cy="59109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6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OCTUBRE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6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10, PROGRAMA 01: SUBSECRETARÍA DEL INTERIOR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57630" y="1677715"/>
            <a:ext cx="7886701" cy="2817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4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					       </a:t>
            </a:r>
            <a:endParaRPr lang="es-CL" sz="1600" b="1" i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3BDFAD43-14A3-4CE4-AB2E-9B95CDC5E8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8641656"/>
              </p:ext>
            </p:extLst>
          </p:nvPr>
        </p:nvGraphicFramePr>
        <p:xfrm>
          <a:off x="557630" y="2060848"/>
          <a:ext cx="7922611" cy="4295508"/>
        </p:xfrm>
        <a:graphic>
          <a:graphicData uri="http://schemas.openxmlformats.org/drawingml/2006/table">
            <a:tbl>
              <a:tblPr/>
              <a:tblGrid>
                <a:gridCol w="260956">
                  <a:extLst>
                    <a:ext uri="{9D8B030D-6E8A-4147-A177-3AD203B41FA5}">
                      <a16:colId xmlns:a16="http://schemas.microsoft.com/office/drawing/2014/main" val="928232109"/>
                    </a:ext>
                  </a:extLst>
                </a:gridCol>
                <a:gridCol w="260956">
                  <a:extLst>
                    <a:ext uri="{9D8B030D-6E8A-4147-A177-3AD203B41FA5}">
                      <a16:colId xmlns:a16="http://schemas.microsoft.com/office/drawing/2014/main" val="414497756"/>
                    </a:ext>
                  </a:extLst>
                </a:gridCol>
                <a:gridCol w="260956">
                  <a:extLst>
                    <a:ext uri="{9D8B030D-6E8A-4147-A177-3AD203B41FA5}">
                      <a16:colId xmlns:a16="http://schemas.microsoft.com/office/drawing/2014/main" val="2586814662"/>
                    </a:ext>
                  </a:extLst>
                </a:gridCol>
                <a:gridCol w="2943577">
                  <a:extLst>
                    <a:ext uri="{9D8B030D-6E8A-4147-A177-3AD203B41FA5}">
                      <a16:colId xmlns:a16="http://schemas.microsoft.com/office/drawing/2014/main" val="2130007271"/>
                    </a:ext>
                  </a:extLst>
                </a:gridCol>
                <a:gridCol w="699361">
                  <a:extLst>
                    <a:ext uri="{9D8B030D-6E8A-4147-A177-3AD203B41FA5}">
                      <a16:colId xmlns:a16="http://schemas.microsoft.com/office/drawing/2014/main" val="2261796978"/>
                    </a:ext>
                  </a:extLst>
                </a:gridCol>
                <a:gridCol w="699361">
                  <a:extLst>
                    <a:ext uri="{9D8B030D-6E8A-4147-A177-3AD203B41FA5}">
                      <a16:colId xmlns:a16="http://schemas.microsoft.com/office/drawing/2014/main" val="3193524323"/>
                    </a:ext>
                  </a:extLst>
                </a:gridCol>
                <a:gridCol w="699361">
                  <a:extLst>
                    <a:ext uri="{9D8B030D-6E8A-4147-A177-3AD203B41FA5}">
                      <a16:colId xmlns:a16="http://schemas.microsoft.com/office/drawing/2014/main" val="4038977557"/>
                    </a:ext>
                  </a:extLst>
                </a:gridCol>
                <a:gridCol w="699361">
                  <a:extLst>
                    <a:ext uri="{9D8B030D-6E8A-4147-A177-3AD203B41FA5}">
                      <a16:colId xmlns:a16="http://schemas.microsoft.com/office/drawing/2014/main" val="627801528"/>
                    </a:ext>
                  </a:extLst>
                </a:gridCol>
                <a:gridCol w="772428">
                  <a:extLst>
                    <a:ext uri="{9D8B030D-6E8A-4147-A177-3AD203B41FA5}">
                      <a16:colId xmlns:a16="http://schemas.microsoft.com/office/drawing/2014/main" val="4088685899"/>
                    </a:ext>
                  </a:extLst>
                </a:gridCol>
                <a:gridCol w="626294">
                  <a:extLst>
                    <a:ext uri="{9D8B030D-6E8A-4147-A177-3AD203B41FA5}">
                      <a16:colId xmlns:a16="http://schemas.microsoft.com/office/drawing/2014/main" val="297430002"/>
                    </a:ext>
                  </a:extLst>
                </a:gridCol>
              </a:tblGrid>
              <a:tr h="155073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793" marR="7793" marT="77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793" marR="7793" marT="77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9399742"/>
                  </a:ext>
                </a:extLst>
              </a:tr>
              <a:tr h="379927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0760551"/>
                  </a:ext>
                </a:extLst>
              </a:tr>
              <a:tr h="162826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40.126.215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124.681.854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84.555.639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111.275.312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277,3%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89,2%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89068"/>
                  </a:ext>
                </a:extLst>
              </a:tr>
              <a:tr h="12405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15.136.852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15.162.194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25.342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12.466.699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82,4%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82,2%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7270794"/>
                  </a:ext>
                </a:extLst>
              </a:tr>
              <a:tr h="12405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2.166.908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2.152.138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-14.770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1.835.170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84,7%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85,3%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7861848"/>
                  </a:ext>
                </a:extLst>
              </a:tr>
              <a:tr h="12405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19.565.757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102.583.398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83.017.641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93.781.064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479,3%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91,4%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1253428"/>
                  </a:ext>
                </a:extLst>
              </a:tr>
              <a:tr h="12405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2.495.971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3.175.971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680.000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2.257.601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90,4%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71,1%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5312200"/>
                  </a:ext>
                </a:extLst>
              </a:tr>
              <a:tr h="12405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Asistencia Social (ORASMI)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2.263.841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2.693.841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430.000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2.037.567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75,6%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2326191"/>
                  </a:ext>
                </a:extLst>
              </a:tr>
              <a:tr h="12405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Becas   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232.130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482.130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250.000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220.034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94,8%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45,6%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9409449"/>
                  </a:ext>
                </a:extLst>
              </a:tr>
              <a:tr h="12405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17.069.786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99.407.427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82.337.641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91.523.463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536,2%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92,1%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187321"/>
                  </a:ext>
                </a:extLst>
              </a:tr>
              <a:tr h="12405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Para Atender Situaciones de Emergencia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80.148.320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80.148.310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80.132.058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801320580,0%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900212"/>
                  </a:ext>
                </a:extLst>
              </a:tr>
              <a:tr h="12405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Estadio Seguro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659.517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660.912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1.395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356.259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53,9%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6234292"/>
                  </a:ext>
                </a:extLst>
              </a:tr>
              <a:tr h="12405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Diario Oficial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967.644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970.706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3.062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677.959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70,1%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69,8%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8758739"/>
                  </a:ext>
                </a:extLst>
              </a:tr>
              <a:tr h="12405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Migraciones y Extranjería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3.700.450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4.081.836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381.386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2.581.294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69,8%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63,2%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027450"/>
                  </a:ext>
                </a:extLst>
              </a:tr>
              <a:tr h="12405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Seguimiento de Causas Judiciales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544.873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476.689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-68.184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352.544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64,7%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947025"/>
                  </a:ext>
                </a:extLst>
              </a:tr>
              <a:tr h="12405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 Frontera Segura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361.964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362.777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813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174.345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48,2%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48,1%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6122919"/>
                  </a:ext>
                </a:extLst>
              </a:tr>
              <a:tr h="12405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Violencia Rural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3.734.956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5.605.136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1.870.180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5.388.441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144,3%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96,1%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226502"/>
                  </a:ext>
                </a:extLst>
              </a:tr>
              <a:tr h="12405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BID Fortalecimiento Seguridad Publica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6.895.800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6.895.800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1.795.514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9979484"/>
                  </a:ext>
                </a:extLst>
              </a:tr>
              <a:tr h="12405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CiberSeguridad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204.572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205.251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679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65.049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31,8%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31,7%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9327735"/>
                  </a:ext>
                </a:extLst>
              </a:tr>
              <a:tr h="12405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269.711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269.711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269.712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8938486"/>
                  </a:ext>
                </a:extLst>
              </a:tr>
              <a:tr h="12405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Impuestos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269.711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269.711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269.712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783589"/>
                  </a:ext>
                </a:extLst>
              </a:tr>
              <a:tr h="12405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15.574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20.344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4.770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16.512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81,2%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4597569"/>
                  </a:ext>
                </a:extLst>
              </a:tr>
              <a:tr h="12405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15.574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20.344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4.770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16.512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81,2%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3856299"/>
                  </a:ext>
                </a:extLst>
              </a:tr>
              <a:tr h="12405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2.629.763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3.960.522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1.330.759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2.629.753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66,4%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9547857"/>
                  </a:ext>
                </a:extLst>
              </a:tr>
              <a:tr h="12405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2.629.763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3.960.522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1.330.759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2.629.753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66,4%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7570282"/>
                  </a:ext>
                </a:extLst>
              </a:tr>
              <a:tr h="12405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Para Atender Situaciones de Emergencia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1.330.769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1.330.759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3692547"/>
                  </a:ext>
                </a:extLst>
              </a:tr>
              <a:tr h="12405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 Frontera Segura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2.629.753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2.629.753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2.629.753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6196694"/>
                  </a:ext>
                </a:extLst>
              </a:tr>
              <a:tr h="12405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341.650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533.545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191.895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276.402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80,9%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51,8%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4521400"/>
                  </a:ext>
                </a:extLst>
              </a:tr>
              <a:tr h="12405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Intereses Deuda Externa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243.513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243.513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84.508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34,7%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34,7%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5044619"/>
                  </a:ext>
                </a:extLst>
              </a:tr>
              <a:tr h="12405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Gastos Financieros Deuda Externa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98.137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98.137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1192861"/>
                  </a:ext>
                </a:extLst>
              </a:tr>
              <a:tr h="12405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191.895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191.895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191.894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0091987"/>
                  </a:ext>
                </a:extLst>
              </a:tr>
              <a:tr h="12405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SALDO FINAL DE CAJA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54997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97969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23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90597" y="1181723"/>
            <a:ext cx="7886701" cy="52953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OCTUBRE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10, PROGRAMA 02: RED DE CONECTIVIDAD DEL ESTADO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66724" y="1772816"/>
            <a:ext cx="7834312" cy="2725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4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3F6BD983-D127-4944-BC54-54415F63CE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6044223"/>
              </p:ext>
            </p:extLst>
          </p:nvPr>
        </p:nvGraphicFramePr>
        <p:xfrm>
          <a:off x="466724" y="2087593"/>
          <a:ext cx="7909526" cy="1621034"/>
        </p:xfrm>
        <a:graphic>
          <a:graphicData uri="http://schemas.openxmlformats.org/drawingml/2006/table">
            <a:tbl>
              <a:tblPr/>
              <a:tblGrid>
                <a:gridCol w="265065">
                  <a:extLst>
                    <a:ext uri="{9D8B030D-6E8A-4147-A177-3AD203B41FA5}">
                      <a16:colId xmlns:a16="http://schemas.microsoft.com/office/drawing/2014/main" val="3578235658"/>
                    </a:ext>
                  </a:extLst>
                </a:gridCol>
                <a:gridCol w="265065">
                  <a:extLst>
                    <a:ext uri="{9D8B030D-6E8A-4147-A177-3AD203B41FA5}">
                      <a16:colId xmlns:a16="http://schemas.microsoft.com/office/drawing/2014/main" val="23947240"/>
                    </a:ext>
                  </a:extLst>
                </a:gridCol>
                <a:gridCol w="265065">
                  <a:extLst>
                    <a:ext uri="{9D8B030D-6E8A-4147-A177-3AD203B41FA5}">
                      <a16:colId xmlns:a16="http://schemas.microsoft.com/office/drawing/2014/main" val="2318124882"/>
                    </a:ext>
                  </a:extLst>
                </a:gridCol>
                <a:gridCol w="2989927">
                  <a:extLst>
                    <a:ext uri="{9D8B030D-6E8A-4147-A177-3AD203B41FA5}">
                      <a16:colId xmlns:a16="http://schemas.microsoft.com/office/drawing/2014/main" val="2980021636"/>
                    </a:ext>
                  </a:extLst>
                </a:gridCol>
                <a:gridCol w="710373">
                  <a:extLst>
                    <a:ext uri="{9D8B030D-6E8A-4147-A177-3AD203B41FA5}">
                      <a16:colId xmlns:a16="http://schemas.microsoft.com/office/drawing/2014/main" val="1144317613"/>
                    </a:ext>
                  </a:extLst>
                </a:gridCol>
                <a:gridCol w="710373">
                  <a:extLst>
                    <a:ext uri="{9D8B030D-6E8A-4147-A177-3AD203B41FA5}">
                      <a16:colId xmlns:a16="http://schemas.microsoft.com/office/drawing/2014/main" val="2473784812"/>
                    </a:ext>
                  </a:extLst>
                </a:gridCol>
                <a:gridCol w="710373">
                  <a:extLst>
                    <a:ext uri="{9D8B030D-6E8A-4147-A177-3AD203B41FA5}">
                      <a16:colId xmlns:a16="http://schemas.microsoft.com/office/drawing/2014/main" val="3211790478"/>
                    </a:ext>
                  </a:extLst>
                </a:gridCol>
                <a:gridCol w="710373">
                  <a:extLst>
                    <a:ext uri="{9D8B030D-6E8A-4147-A177-3AD203B41FA5}">
                      <a16:colId xmlns:a16="http://schemas.microsoft.com/office/drawing/2014/main" val="2866238896"/>
                    </a:ext>
                  </a:extLst>
                </a:gridCol>
                <a:gridCol w="646757">
                  <a:extLst>
                    <a:ext uri="{9D8B030D-6E8A-4147-A177-3AD203B41FA5}">
                      <a16:colId xmlns:a16="http://schemas.microsoft.com/office/drawing/2014/main" val="740882915"/>
                    </a:ext>
                  </a:extLst>
                </a:gridCol>
                <a:gridCol w="636155">
                  <a:extLst>
                    <a:ext uri="{9D8B030D-6E8A-4147-A177-3AD203B41FA5}">
                      <a16:colId xmlns:a16="http://schemas.microsoft.com/office/drawing/2014/main" val="3286501958"/>
                    </a:ext>
                  </a:extLst>
                </a:gridCol>
              </a:tblGrid>
              <a:tr h="128399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2516675"/>
                  </a:ext>
                </a:extLst>
              </a:tr>
              <a:tr h="3932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7558367"/>
                  </a:ext>
                </a:extLst>
              </a:tr>
              <a:tr h="168523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5.676.186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6.245.788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569.602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4.846.578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9155557"/>
                  </a:ext>
                </a:extLst>
              </a:tr>
              <a:tr h="12839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1.374.781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1.380.831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6.050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1.012.467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773725"/>
                  </a:ext>
                </a:extLst>
              </a:tr>
              <a:tr h="12839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3.739.030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3.709.030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-30.000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2.878.329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7693070"/>
                  </a:ext>
                </a:extLst>
              </a:tr>
              <a:tr h="12839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562.375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562.375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43.996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0269943"/>
                  </a:ext>
                </a:extLst>
              </a:tr>
              <a:tr h="12839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501.025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501.025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18.844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5978874"/>
                  </a:ext>
                </a:extLst>
              </a:tr>
              <a:tr h="12839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61.350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61.350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25.152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03900"/>
                  </a:ext>
                </a:extLst>
              </a:tr>
              <a:tr h="12839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593.552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593.552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911.786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153,6%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6726891"/>
                  </a:ext>
                </a:extLst>
              </a:tr>
              <a:tr h="16049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593.552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593.552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911.786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153,6%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6746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45928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24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44126" y="1158989"/>
            <a:ext cx="7886701" cy="52953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OCTUBRE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10, PROGRAMA 03: FONDO SOCIAL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44126" y="1713176"/>
            <a:ext cx="7870652" cy="365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4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6CE228AD-04E9-4F92-A37C-716A977B82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9745536"/>
              </p:ext>
            </p:extLst>
          </p:nvPr>
        </p:nvGraphicFramePr>
        <p:xfrm>
          <a:off x="428077" y="2041066"/>
          <a:ext cx="7886701" cy="1443077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3233324809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2314147831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1334409803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4294169385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034729569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836899686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4115195238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899268264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3266256706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3457473647"/>
                    </a:ext>
                  </a:extLst>
                </a:gridCol>
              </a:tblGrid>
              <a:tr h="126864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9166078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2436030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4.342.486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4.342.486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1.703.141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064039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864.384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864.384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375.280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169159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864.384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864.384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375.280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822160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Social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864.384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864.384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375.280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4183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3.478.102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3.478.102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1.327.861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259409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3.478.102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3.478.102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1.327.861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985570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Social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3.478.102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3.478.102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1.327.861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16603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31278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25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94978" y="1165842"/>
            <a:ext cx="7865825" cy="52953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OCTUBRE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10, PROGRAMA 04: BOMBEROS DE CHILE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74102" y="1695379"/>
            <a:ext cx="7886701" cy="3329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4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44F47FC8-38AF-42FE-A8A2-655FE0A907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3234557"/>
              </p:ext>
            </p:extLst>
          </p:nvPr>
        </p:nvGraphicFramePr>
        <p:xfrm>
          <a:off x="594978" y="2028304"/>
          <a:ext cx="7886701" cy="2235402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3136316404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685803573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825744847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3906029795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99390409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283394072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774116693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363391682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845651088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1063052802"/>
                    </a:ext>
                  </a:extLst>
                </a:gridCol>
              </a:tblGrid>
              <a:tr h="54856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2344304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8435121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50.346.267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50.346.267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41.601.858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776506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33.297.472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33.297.472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24.598.479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734122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33.297.472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33.297.472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24.598.479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718222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de Operación de Cuerpo de Bomberos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24.841.657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24.841.657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18.417.453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1187794"/>
                  </a:ext>
                </a:extLst>
              </a:tr>
              <a:tr h="15680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Ayuda Extraordinaria, Reparaciones y Mantenciones de Cuerpos de Bomberos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1.794.899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1.794.899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911.328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790265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Funcionamiento de la Junta Nacional y Organismos Dependientes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3.878.479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3.878.479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3.878.480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67339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Capacitación de Bomberos de Chile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2.782.437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2.782.437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1.391.218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501979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17.048.795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17.048.795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17.003.379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348418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17.048.795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17.048.795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17.003.379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1070807"/>
                  </a:ext>
                </a:extLst>
              </a:tr>
              <a:tr h="13479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Inversiones de Cuerpos de Bomberos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2.582.406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2.582.406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2.536.990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5484790"/>
                  </a:ext>
                </a:extLst>
              </a:tr>
              <a:tr h="14983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Importaciones y Compromisos en Moneda Extranjera para Cuerpos de Bomberos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9.320.773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9.320.773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9.320.773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3226731"/>
                  </a:ext>
                </a:extLst>
              </a:tr>
              <a:tr h="23628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Adquisiciones y Compromisos en Moneda Nacional para Cuerpos de Bomberos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5.145.616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5.145.616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5.145.616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95700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75571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26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61529" y="1115354"/>
            <a:ext cx="7868746" cy="52953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OCTUBRE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31, PROGRAMA 01: CARABINEROS DE CHILE</a:t>
            </a: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45AAEE31-7C89-411D-A519-355A78D3E71D}"/>
              </a:ext>
            </a:extLst>
          </p:cNvPr>
          <p:cNvSpPr txBox="1">
            <a:spLocks/>
          </p:cNvSpPr>
          <p:nvPr/>
        </p:nvSpPr>
        <p:spPr>
          <a:xfrm>
            <a:off x="509397" y="1655140"/>
            <a:ext cx="7920878" cy="2817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4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					             </a:t>
            </a:r>
            <a:endParaRPr lang="es-CL" sz="1600" b="1" i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E1578451-FD5C-41F1-8087-31F0ACD58D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4953780"/>
              </p:ext>
            </p:extLst>
          </p:nvPr>
        </p:nvGraphicFramePr>
        <p:xfrm>
          <a:off x="561529" y="1983781"/>
          <a:ext cx="7868743" cy="4372569"/>
        </p:xfrm>
        <a:graphic>
          <a:graphicData uri="http://schemas.openxmlformats.org/drawingml/2006/table">
            <a:tbl>
              <a:tblPr/>
              <a:tblGrid>
                <a:gridCol w="263698">
                  <a:extLst>
                    <a:ext uri="{9D8B030D-6E8A-4147-A177-3AD203B41FA5}">
                      <a16:colId xmlns:a16="http://schemas.microsoft.com/office/drawing/2014/main" val="374197947"/>
                    </a:ext>
                  </a:extLst>
                </a:gridCol>
                <a:gridCol w="263698">
                  <a:extLst>
                    <a:ext uri="{9D8B030D-6E8A-4147-A177-3AD203B41FA5}">
                      <a16:colId xmlns:a16="http://schemas.microsoft.com/office/drawing/2014/main" val="1280064436"/>
                    </a:ext>
                  </a:extLst>
                </a:gridCol>
                <a:gridCol w="263698">
                  <a:extLst>
                    <a:ext uri="{9D8B030D-6E8A-4147-A177-3AD203B41FA5}">
                      <a16:colId xmlns:a16="http://schemas.microsoft.com/office/drawing/2014/main" val="2504153864"/>
                    </a:ext>
                  </a:extLst>
                </a:gridCol>
                <a:gridCol w="2974511">
                  <a:extLst>
                    <a:ext uri="{9D8B030D-6E8A-4147-A177-3AD203B41FA5}">
                      <a16:colId xmlns:a16="http://schemas.microsoft.com/office/drawing/2014/main" val="1864743573"/>
                    </a:ext>
                  </a:extLst>
                </a:gridCol>
                <a:gridCol w="706710">
                  <a:extLst>
                    <a:ext uri="{9D8B030D-6E8A-4147-A177-3AD203B41FA5}">
                      <a16:colId xmlns:a16="http://schemas.microsoft.com/office/drawing/2014/main" val="1874797329"/>
                    </a:ext>
                  </a:extLst>
                </a:gridCol>
                <a:gridCol w="706710">
                  <a:extLst>
                    <a:ext uri="{9D8B030D-6E8A-4147-A177-3AD203B41FA5}">
                      <a16:colId xmlns:a16="http://schemas.microsoft.com/office/drawing/2014/main" val="3426721550"/>
                    </a:ext>
                  </a:extLst>
                </a:gridCol>
                <a:gridCol w="706710">
                  <a:extLst>
                    <a:ext uri="{9D8B030D-6E8A-4147-A177-3AD203B41FA5}">
                      <a16:colId xmlns:a16="http://schemas.microsoft.com/office/drawing/2014/main" val="2277473172"/>
                    </a:ext>
                  </a:extLst>
                </a:gridCol>
                <a:gridCol w="706710">
                  <a:extLst>
                    <a:ext uri="{9D8B030D-6E8A-4147-A177-3AD203B41FA5}">
                      <a16:colId xmlns:a16="http://schemas.microsoft.com/office/drawing/2014/main" val="127118451"/>
                    </a:ext>
                  </a:extLst>
                </a:gridCol>
                <a:gridCol w="643423">
                  <a:extLst>
                    <a:ext uri="{9D8B030D-6E8A-4147-A177-3AD203B41FA5}">
                      <a16:colId xmlns:a16="http://schemas.microsoft.com/office/drawing/2014/main" val="1413292966"/>
                    </a:ext>
                  </a:extLst>
                </a:gridCol>
                <a:gridCol w="632875">
                  <a:extLst>
                    <a:ext uri="{9D8B030D-6E8A-4147-A177-3AD203B41FA5}">
                      <a16:colId xmlns:a16="http://schemas.microsoft.com/office/drawing/2014/main" val="3230229379"/>
                    </a:ext>
                  </a:extLst>
                </a:gridCol>
              </a:tblGrid>
              <a:tr h="120208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477" marR="7477" marT="74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477" marR="7477" marT="74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5787058"/>
                  </a:ext>
                </a:extLst>
              </a:tr>
              <a:tr h="368139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4136596"/>
                  </a:ext>
                </a:extLst>
              </a:tr>
              <a:tr h="157774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1.221.214.788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1.203.780.639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-17.434.149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945.846.590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77,5%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78,6%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0685800"/>
                  </a:ext>
                </a:extLst>
              </a:tr>
              <a:tr h="12020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953.037.666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956.228.348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3.190.682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790.937.346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83,0%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82,7%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1918931"/>
                  </a:ext>
                </a:extLst>
              </a:tr>
              <a:tr h="12020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178.509.598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176.794.199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-1.715.399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109.356.448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61,3%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61,9%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9039051"/>
                  </a:ext>
                </a:extLst>
              </a:tr>
              <a:tr h="12020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SEGURIDAD SOCIAL                                            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8.203.013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8.203.013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6.346.333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77,4%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77,4%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7068804"/>
                  </a:ext>
                </a:extLst>
              </a:tr>
              <a:tr h="12020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Previsionales                                                  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8.201.990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8.201.990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6.346.073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77,4%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77,4%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677125"/>
                  </a:ext>
                </a:extLst>
              </a:tr>
              <a:tr h="12020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Asistencia Social                                           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1.023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1.023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260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25,4%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25,4%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4351085"/>
                  </a:ext>
                </a:extLst>
              </a:tr>
              <a:tr h="12020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1.016.593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1.040.917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24.324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357.620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35,2%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34,4%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0047979"/>
                  </a:ext>
                </a:extLst>
              </a:tr>
              <a:tr h="12020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135.384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159.708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24.324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56.156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41,5%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35,2%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8858140"/>
                  </a:ext>
                </a:extLst>
              </a:tr>
              <a:tr h="12020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Premios y Otros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135.384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159.708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24.324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56.156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41,5%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35,2%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9356436"/>
                  </a:ext>
                </a:extLst>
              </a:tr>
              <a:tr h="12020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881.209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881.209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301.464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34,2%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34,2%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1254904"/>
                  </a:ext>
                </a:extLst>
              </a:tr>
              <a:tr h="12020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Museo Histórico y Centro Cultural de Carabineros de Chile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135.440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135.440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75.982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56,1%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56,1%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2816392"/>
                  </a:ext>
                </a:extLst>
              </a:tr>
              <a:tr h="12020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 Modelo de Integración Carabineros-Comunidad MICC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745.759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745.759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225.482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30,2%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30,2%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2114962"/>
                  </a:ext>
                </a:extLst>
              </a:tr>
              <a:tr h="12020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287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Rotativo de Abastecimiento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0557760"/>
                  </a:ext>
                </a:extLst>
              </a:tr>
              <a:tr h="12020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5.347.378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5.347.378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3.801.263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71,1%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71,1%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9904188"/>
                  </a:ext>
                </a:extLst>
              </a:tr>
              <a:tr h="12020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Impuestos                                                                   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5.347.378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5.347.378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3.801.263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71,1%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71,1%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66501"/>
                  </a:ext>
                </a:extLst>
              </a:tr>
              <a:tr h="12020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GASTOS CORRIENTES                                                     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128.416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133.191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4.775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55.239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43,0%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41,5%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4695977"/>
                  </a:ext>
                </a:extLst>
              </a:tr>
              <a:tr h="12020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Devoluciones                                                                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128.416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128.416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50.464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39,3%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39,3%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4566907"/>
                  </a:ext>
                </a:extLst>
              </a:tr>
              <a:tr h="12020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Compensaciones por Daños a Terceros y/o a la Propiedad                      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4.775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4.775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4.775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2767095"/>
                  </a:ext>
                </a:extLst>
              </a:tr>
              <a:tr h="12020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13.810.131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13.810.410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279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6.486.184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47,0%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47,0%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8088273"/>
                  </a:ext>
                </a:extLst>
              </a:tr>
              <a:tr h="12020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Vehículos                                                                   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11.365.289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11.365.289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6.485.905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57,1%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57,1%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0716067"/>
                  </a:ext>
                </a:extLst>
              </a:tr>
              <a:tr h="12020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Mobiliario y Otros                                                          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279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279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279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2120342"/>
                  </a:ext>
                </a:extLst>
              </a:tr>
              <a:tr h="12020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250.000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250.000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0517657"/>
                  </a:ext>
                </a:extLst>
              </a:tr>
              <a:tr h="12020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1.000.410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750.410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-250.000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5451634"/>
                  </a:ext>
                </a:extLst>
              </a:tr>
              <a:tr h="12020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Activos no Financieros                                                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1.444.432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1.444.432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559901"/>
                  </a:ext>
                </a:extLst>
              </a:tr>
              <a:tr h="12020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FINANCIEROS                                          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24.899.357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-24.899.357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5337984"/>
                  </a:ext>
                </a:extLst>
              </a:tr>
              <a:tr h="12020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de Emergencia Transitorio                                             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24.899.357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-24.899.357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9813488"/>
                  </a:ext>
                </a:extLst>
              </a:tr>
              <a:tr h="12020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INICIATIVAS DE INVERSIÓN                                                    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35.491.930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35.491.930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21.824.169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61,5%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61,5%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8294686"/>
                  </a:ext>
                </a:extLst>
              </a:tr>
              <a:tr h="12020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Proyectos                                                                   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35.491.930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35.491.930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21.824.169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61,5%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61,5%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5322906"/>
                  </a:ext>
                </a:extLst>
              </a:tr>
              <a:tr h="12020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PRÉSTAMOS                                                                   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770.696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770.696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721.431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93,6%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93,6%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0910475"/>
                  </a:ext>
                </a:extLst>
              </a:tr>
              <a:tr h="12020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 Anticipos por Cambio de Residencia                                      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770.696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770.696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721.431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93,6%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93,6%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435101"/>
                  </a:ext>
                </a:extLst>
              </a:tr>
              <a:tr h="12020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5.960.557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5.960.547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5.960.557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59605570,0%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883671"/>
                  </a:ext>
                </a:extLst>
              </a:tr>
              <a:tr h="12020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5.960.557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5.960.547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5.960.557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59605570,0%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97938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37284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27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17447" y="1150297"/>
            <a:ext cx="7886701" cy="52953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OCTUBRE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32, PROGRAMA 01: HOSPITAL DE CARABINEROS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17447" y="1752761"/>
            <a:ext cx="7886701" cy="3289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4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2CD91054-D887-46AD-9BA6-3209256C5B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7171425"/>
              </p:ext>
            </p:extLst>
          </p:nvPr>
        </p:nvGraphicFramePr>
        <p:xfrm>
          <a:off x="517447" y="2081688"/>
          <a:ext cx="7886701" cy="1696805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291948689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975281245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3316121384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1052764346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192356226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4140446964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031135384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4179043459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293715394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3792442042"/>
                    </a:ext>
                  </a:extLst>
                </a:gridCol>
              </a:tblGrid>
              <a:tr h="126864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7250638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18408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30.690.271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31.181.085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490.814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25.313.248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692920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23.397.730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23.397.730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17.887.975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604934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7.128.096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7.048.903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-79.193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6.734.342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401996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SEGURIDAD SOCIAL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164.435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164.435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179.958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199449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Previsionales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164.435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164.435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179.958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29094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GASTOS CORRIENTES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771571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Devoluciones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18908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520.017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520.007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510.973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5109730,0%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082642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520.017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520.007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510.973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5109730,0%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38145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23853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28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01375" y="1143427"/>
            <a:ext cx="7886701" cy="52953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OCTUBRE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33, PROGRAMA 01: POLICÍA DE INVESTIGACIONES DE CHILE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01374" y="1672964"/>
            <a:ext cx="7886701" cy="3222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4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  <a:endParaRPr lang="es-CL" sz="1400" b="1" i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D6693FE1-CDC7-47AA-B82E-C920CE0A03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9305770"/>
              </p:ext>
            </p:extLst>
          </p:nvPr>
        </p:nvGraphicFramePr>
        <p:xfrm>
          <a:off x="501373" y="1995224"/>
          <a:ext cx="7886701" cy="3472901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1115050173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2708433476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637156093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670529871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418365357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00456398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4218360117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622219132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543693842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1906972439"/>
                    </a:ext>
                  </a:extLst>
                </a:gridCol>
              </a:tblGrid>
              <a:tr h="126864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7575718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3617312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369.591.607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375.983.682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6.392.075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325.151.092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315213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300.159.283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302.171.562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2.012.279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264.528.925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38134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35.954.264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36.032.573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78.309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31.288.244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543233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SEGURIDAD SOCIAL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364.473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364.473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356.039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906115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Previsionales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364.473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364.473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356.039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321499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1.022.500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1.022.500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561.124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93784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1.022.500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802.939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-219.561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341.563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07571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 Microtráfico Cero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1.022.500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802.939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-219.561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341.563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210035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Organismos Internacionales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219.561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219.561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219.561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874332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Organización Internacional de Policía Internacional - INTERPOL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219.561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219.561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219.561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31944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1.342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1.342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1.342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357373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Integros al Fisco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1.342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1.342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1.342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459892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5.666.695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5.666.695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3.223.517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080996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Vehículos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2.319.030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2.319.030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1.844.395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698020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Máquinas y Equipos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1.474.445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1.474.445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121.333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366192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736.200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736.200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684.927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492029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1.137.020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1.137.020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572.862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426586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FINANCIEROS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5.845.183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-5.845.183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269057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de Emergencia Transitorio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5.845.183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-5.845.183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934431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INICIATIVAS DE INVERSIÓN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20.579.199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20.579.199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15.067.668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399450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Proyectos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20.579.199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20.579.199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15.067.668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850913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10.145.338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10.145.328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10.124.233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101242330,0%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2866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10.145.338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10.145.328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10.124.233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101242330,0%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95313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91216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29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26974" y="1134450"/>
            <a:ext cx="7795623" cy="52953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OCTUBRE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CAPÍTULOS 61 AL 75, PROGRAMA 01, 02 Y 03: GOBIERNOS REGIONALES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22986" y="1700808"/>
            <a:ext cx="7778015" cy="2471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4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AF5BC09B-17C9-4EA4-B5C6-6987A7D5D4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4417523"/>
              </p:ext>
            </p:extLst>
          </p:nvPr>
        </p:nvGraphicFramePr>
        <p:xfrm>
          <a:off x="522986" y="2071653"/>
          <a:ext cx="7778016" cy="3254623"/>
        </p:xfrm>
        <a:graphic>
          <a:graphicData uri="http://schemas.openxmlformats.org/drawingml/2006/table">
            <a:tbl>
              <a:tblPr/>
              <a:tblGrid>
                <a:gridCol w="819382">
                  <a:extLst>
                    <a:ext uri="{9D8B030D-6E8A-4147-A177-3AD203B41FA5}">
                      <a16:colId xmlns:a16="http://schemas.microsoft.com/office/drawing/2014/main" val="1999757786"/>
                    </a:ext>
                  </a:extLst>
                </a:gridCol>
                <a:gridCol w="2189096">
                  <a:extLst>
                    <a:ext uri="{9D8B030D-6E8A-4147-A177-3AD203B41FA5}">
                      <a16:colId xmlns:a16="http://schemas.microsoft.com/office/drawing/2014/main" val="2934351751"/>
                    </a:ext>
                  </a:extLst>
                </a:gridCol>
                <a:gridCol w="819382">
                  <a:extLst>
                    <a:ext uri="{9D8B030D-6E8A-4147-A177-3AD203B41FA5}">
                      <a16:colId xmlns:a16="http://schemas.microsoft.com/office/drawing/2014/main" val="3195879334"/>
                    </a:ext>
                  </a:extLst>
                </a:gridCol>
                <a:gridCol w="819382">
                  <a:extLst>
                    <a:ext uri="{9D8B030D-6E8A-4147-A177-3AD203B41FA5}">
                      <a16:colId xmlns:a16="http://schemas.microsoft.com/office/drawing/2014/main" val="1066287915"/>
                    </a:ext>
                  </a:extLst>
                </a:gridCol>
                <a:gridCol w="819382">
                  <a:extLst>
                    <a:ext uri="{9D8B030D-6E8A-4147-A177-3AD203B41FA5}">
                      <a16:colId xmlns:a16="http://schemas.microsoft.com/office/drawing/2014/main" val="3576425845"/>
                    </a:ext>
                  </a:extLst>
                </a:gridCol>
                <a:gridCol w="819382">
                  <a:extLst>
                    <a:ext uri="{9D8B030D-6E8A-4147-A177-3AD203B41FA5}">
                      <a16:colId xmlns:a16="http://schemas.microsoft.com/office/drawing/2014/main" val="1996205982"/>
                    </a:ext>
                  </a:extLst>
                </a:gridCol>
                <a:gridCol w="746005">
                  <a:extLst>
                    <a:ext uri="{9D8B030D-6E8A-4147-A177-3AD203B41FA5}">
                      <a16:colId xmlns:a16="http://schemas.microsoft.com/office/drawing/2014/main" val="3259096195"/>
                    </a:ext>
                  </a:extLst>
                </a:gridCol>
                <a:gridCol w="746005">
                  <a:extLst>
                    <a:ext uri="{9D8B030D-6E8A-4147-A177-3AD203B41FA5}">
                      <a16:colId xmlns:a16="http://schemas.microsoft.com/office/drawing/2014/main" val="3628098521"/>
                    </a:ext>
                  </a:extLst>
                </a:gridCol>
              </a:tblGrid>
              <a:tr h="154065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Subtítulo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1172408"/>
                  </a:ext>
                </a:extLst>
              </a:tr>
              <a:tr h="471824">
                <a:tc gridSpan="2"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8767134"/>
                  </a:ext>
                </a:extLst>
              </a:tr>
              <a:tr h="16369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1.278.446.244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1.399.338.321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120.892.077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868.569.665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62,1%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0084933"/>
                  </a:ext>
                </a:extLst>
              </a:tr>
              <a:tr h="1540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Arica y Parinacota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40.371.816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50.364.540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9.992.724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31.731.595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78,6%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63,0%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5224581"/>
                  </a:ext>
                </a:extLst>
              </a:tr>
              <a:tr h="1540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Tarapacá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51.208.757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58.900.725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7.691.968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27.931.104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54,5%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47,4%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046698"/>
                  </a:ext>
                </a:extLst>
              </a:tr>
              <a:tr h="1540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Antofagasta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88.203.642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91.135.327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2.931.685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51.561.493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56,6%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8536256"/>
                  </a:ext>
                </a:extLst>
              </a:tr>
              <a:tr h="1540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Atacama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73.345.576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81.151.752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7.806.176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54.688.099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74,6%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279334"/>
                  </a:ext>
                </a:extLst>
              </a:tr>
              <a:tr h="1540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Coquimbo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73.811.876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81.225.190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7.413.314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51.446.820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63,3%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0828963"/>
                  </a:ext>
                </a:extLst>
              </a:tr>
              <a:tr h="1540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Valparaíso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87.460.581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93.488.469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6.027.888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55.977.404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64,0%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59,9%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1993578"/>
                  </a:ext>
                </a:extLst>
              </a:tr>
              <a:tr h="1540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Metropolitana de Santiago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136.632.805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138.714.273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2.081.468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117.470.709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86,0%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84,7%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75703"/>
                  </a:ext>
                </a:extLst>
              </a:tr>
              <a:tr h="1540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O'Higgins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76.522.153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78.476.358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1.954.205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47.441.227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62,0%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60,5%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3312627"/>
                  </a:ext>
                </a:extLst>
              </a:tr>
              <a:tr h="1540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Maule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89.481.987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96.554.340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7.072.353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59.193.888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66,2%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7996769"/>
                  </a:ext>
                </a:extLst>
              </a:tr>
              <a:tr h="1540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Ñuble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55.161.435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55.724.625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563.190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24.745.777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4271140"/>
                  </a:ext>
                </a:extLst>
              </a:tr>
              <a:tr h="1540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Biobío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91.574.111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102.322.960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10.748.849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50.373.976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55,0%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49,2%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288540"/>
                  </a:ext>
                </a:extLst>
              </a:tr>
              <a:tr h="1540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Araucanía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138.691.896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139.267.593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575.697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81.161.830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125866"/>
                  </a:ext>
                </a:extLst>
              </a:tr>
              <a:tr h="1540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Los Rios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57.019.398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63.393.469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6.374.071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41.027.723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64,7%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3782519"/>
                  </a:ext>
                </a:extLst>
              </a:tr>
              <a:tr h="1540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Los Lagos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88.025.852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102.600.570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14.574.718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67.153.094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4320268"/>
                  </a:ext>
                </a:extLst>
              </a:tr>
              <a:tr h="1540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Aysén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63.983.171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71.996.111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8.012.940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43.421.161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60,3%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1215873"/>
                  </a:ext>
                </a:extLst>
              </a:tr>
              <a:tr h="1540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Magallanes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66.951.188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94.022.019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27.070.831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63.243.765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62472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8231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124744"/>
            <a:ext cx="8013576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COMPORTAMIENTO DE LA EJECUCIÓN MENSUAL DE GASTOS A OCTUBRE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 MINISTERIO DEL INTERIOR Y SEGURIDAD PÚBLICA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10338" y="6309320"/>
            <a:ext cx="2133600" cy="365125"/>
          </a:xfrm>
        </p:spPr>
        <p:txBody>
          <a:bodyPr/>
          <a:lstStyle/>
          <a:p>
            <a:fld id="{66452F03-F775-4AB4-A3E9-A5A78C748C69}" type="slidenum">
              <a:rPr lang="es-CL" smtClean="0"/>
              <a:t>3</a:t>
            </a:fld>
            <a:endParaRPr lang="es-CL"/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4FF44A13-D57F-4580-8606-3996C82EC0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4700693"/>
              </p:ext>
            </p:extLst>
          </p:nvPr>
        </p:nvGraphicFramePr>
        <p:xfrm>
          <a:off x="450654" y="2276872"/>
          <a:ext cx="8018203" cy="36915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951927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30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700471" y="1147844"/>
            <a:ext cx="747192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% EJECUCIÓN MENSUAL ACUMULADA DE GASTOS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CAPÍTULOS 61 AL 75, PROGRAMA 01, 02 Y 03: GOBIERNOS REGIONALES</a:t>
            </a:r>
          </a:p>
        </p:txBody>
      </p:sp>
      <p:graphicFrame>
        <p:nvGraphicFramePr>
          <p:cNvPr id="7" name="2 Gráfico">
            <a:extLst>
              <a:ext uri="{FF2B5EF4-FFF2-40B4-BE49-F238E27FC236}">
                <a16:creationId xmlns:a16="http://schemas.microsoft.com/office/drawing/2014/main" id="{27BA1CC5-AEA6-4CF3-896B-C3C518A6D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5975427"/>
              </p:ext>
            </p:extLst>
          </p:nvPr>
        </p:nvGraphicFramePr>
        <p:xfrm>
          <a:off x="700470" y="2420888"/>
          <a:ext cx="7471929" cy="35524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318013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31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611560" y="1172985"/>
            <a:ext cx="7735137" cy="52953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% EJECUCIÓN ACUMULADA DE GASTOS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CAPÍTULOS 61 AL 75, PROGRAMA 01, 02 Y 03: GOBIERNOS REGIONALES</a:t>
            </a:r>
          </a:p>
        </p:txBody>
      </p:sp>
      <p:graphicFrame>
        <p:nvGraphicFramePr>
          <p:cNvPr id="7" name="1 Gráfico">
            <a:extLst>
              <a:ext uri="{FF2B5EF4-FFF2-40B4-BE49-F238E27FC236}">
                <a16:creationId xmlns:a16="http://schemas.microsoft.com/office/drawing/2014/main" id="{71F61CC1-F897-47A8-9365-700BEC3325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7085473"/>
              </p:ext>
            </p:extLst>
          </p:nvPr>
        </p:nvGraphicFramePr>
        <p:xfrm>
          <a:off x="611560" y="2298429"/>
          <a:ext cx="7735137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434693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32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94731" y="1196752"/>
            <a:ext cx="8107551" cy="52953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OCTUBRE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CAPÍTULOS 61 AL 75, PROGRAMA 01: GASTOS DE FUNCIONAMIENTO GOBIERNOS REGIONALES</a:t>
            </a:r>
          </a:p>
        </p:txBody>
      </p:sp>
      <p:graphicFrame>
        <p:nvGraphicFramePr>
          <p:cNvPr id="7" name="2 Gráfico">
            <a:extLst>
              <a:ext uri="{FF2B5EF4-FFF2-40B4-BE49-F238E27FC236}">
                <a16:creationId xmlns:a16="http://schemas.microsoft.com/office/drawing/2014/main" id="{22449F74-9072-4AA8-92AE-595D946DDAD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8342994"/>
              </p:ext>
            </p:extLst>
          </p:nvPr>
        </p:nvGraphicFramePr>
        <p:xfrm>
          <a:off x="4556681" y="2354052"/>
          <a:ext cx="4082714" cy="26643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1 Gráfico">
            <a:extLst>
              <a:ext uri="{FF2B5EF4-FFF2-40B4-BE49-F238E27FC236}">
                <a16:creationId xmlns:a16="http://schemas.microsoft.com/office/drawing/2014/main" id="{D7EFA333-2F48-40B4-A3CA-51D3B63125E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9706564"/>
              </p:ext>
            </p:extLst>
          </p:nvPr>
        </p:nvGraphicFramePr>
        <p:xfrm>
          <a:off x="504605" y="2359180"/>
          <a:ext cx="4018178" cy="26643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794085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33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40133" y="1196752"/>
            <a:ext cx="8182075" cy="52953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OCTUBRE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CAPÍTULOS 61 AL 75, PROGRAMA 02 Y 03: INVERSIÓN REGIONAL</a:t>
            </a:r>
          </a:p>
        </p:txBody>
      </p:sp>
      <p:graphicFrame>
        <p:nvGraphicFramePr>
          <p:cNvPr id="9" name="2 Gráfico">
            <a:extLst>
              <a:ext uri="{FF2B5EF4-FFF2-40B4-BE49-F238E27FC236}">
                <a16:creationId xmlns:a16="http://schemas.microsoft.com/office/drawing/2014/main" id="{87B083C4-584E-4ADD-A603-A05DE3214B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4539310"/>
              </p:ext>
            </p:extLst>
          </p:nvPr>
        </p:nvGraphicFramePr>
        <p:xfrm>
          <a:off x="4591435" y="2276871"/>
          <a:ext cx="4150208" cy="2683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1 Gráfico">
            <a:extLst>
              <a:ext uri="{FF2B5EF4-FFF2-40B4-BE49-F238E27FC236}">
                <a16:creationId xmlns:a16="http://schemas.microsoft.com/office/drawing/2014/main" id="{7B6C79D9-3180-47BB-BC8C-72C1ACC726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2232266"/>
              </p:ext>
            </p:extLst>
          </p:nvPr>
        </p:nvGraphicFramePr>
        <p:xfrm>
          <a:off x="540133" y="2271103"/>
          <a:ext cx="4032958" cy="2683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2288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47103" y="1196752"/>
            <a:ext cx="8013599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COMPORTAMIENTO DE LA EJECUCIÓN ACUMULADA DE GASTOS A OCTUBRE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MINISTERIO DEL INTERIOR Y SEGURIDAD PÚBLICA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10338" y="6309320"/>
            <a:ext cx="2133600" cy="365125"/>
          </a:xfrm>
        </p:spPr>
        <p:txBody>
          <a:bodyPr/>
          <a:lstStyle/>
          <a:p>
            <a:fld id="{66452F03-F775-4AB4-A3E9-A5A78C748C69}" type="slidenum">
              <a:rPr lang="es-CL" smtClean="0"/>
              <a:t>4</a:t>
            </a:fld>
            <a:endParaRPr lang="es-CL"/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121830C7-7DBA-4D54-B39D-355C835FAA4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8129729"/>
              </p:ext>
            </p:extLst>
          </p:nvPr>
        </p:nvGraphicFramePr>
        <p:xfrm>
          <a:off x="414590" y="2420888"/>
          <a:ext cx="8046111" cy="3607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35175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909" y="1142860"/>
            <a:ext cx="7886699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OCTUBRE DE 2021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MINISTERIO DEL INTERIOR Y SEGURIDAD PÚBLICA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10338" y="6309320"/>
            <a:ext cx="2133600" cy="365125"/>
          </a:xfrm>
        </p:spPr>
        <p:txBody>
          <a:bodyPr/>
          <a:lstStyle/>
          <a:p>
            <a:fld id="{66452F03-F775-4AB4-A3E9-A5A78C748C69}" type="slidenum">
              <a:rPr lang="es-CL" smtClean="0"/>
              <a:t>5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95909" y="1850890"/>
            <a:ext cx="7886699" cy="3021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96917CD2-B127-4372-907D-72BE8E741C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7111526"/>
              </p:ext>
            </p:extLst>
          </p:nvPr>
        </p:nvGraphicFramePr>
        <p:xfrm>
          <a:off x="495908" y="2253885"/>
          <a:ext cx="7886699" cy="2902351"/>
        </p:xfrm>
        <a:graphic>
          <a:graphicData uri="http://schemas.openxmlformats.org/drawingml/2006/table">
            <a:tbl>
              <a:tblPr/>
              <a:tblGrid>
                <a:gridCol w="715032">
                  <a:extLst>
                    <a:ext uri="{9D8B030D-6E8A-4147-A177-3AD203B41FA5}">
                      <a16:colId xmlns:a16="http://schemas.microsoft.com/office/drawing/2014/main" val="3324311110"/>
                    </a:ext>
                  </a:extLst>
                </a:gridCol>
                <a:gridCol w="3009539">
                  <a:extLst>
                    <a:ext uri="{9D8B030D-6E8A-4147-A177-3AD203B41FA5}">
                      <a16:colId xmlns:a16="http://schemas.microsoft.com/office/drawing/2014/main" val="3894636830"/>
                    </a:ext>
                  </a:extLst>
                </a:gridCol>
                <a:gridCol w="715032">
                  <a:extLst>
                    <a:ext uri="{9D8B030D-6E8A-4147-A177-3AD203B41FA5}">
                      <a16:colId xmlns:a16="http://schemas.microsoft.com/office/drawing/2014/main" val="425715481"/>
                    </a:ext>
                  </a:extLst>
                </a:gridCol>
                <a:gridCol w="715032">
                  <a:extLst>
                    <a:ext uri="{9D8B030D-6E8A-4147-A177-3AD203B41FA5}">
                      <a16:colId xmlns:a16="http://schemas.microsoft.com/office/drawing/2014/main" val="681498880"/>
                    </a:ext>
                  </a:extLst>
                </a:gridCol>
                <a:gridCol w="715032">
                  <a:extLst>
                    <a:ext uri="{9D8B030D-6E8A-4147-A177-3AD203B41FA5}">
                      <a16:colId xmlns:a16="http://schemas.microsoft.com/office/drawing/2014/main" val="1124665424"/>
                    </a:ext>
                  </a:extLst>
                </a:gridCol>
                <a:gridCol w="715032">
                  <a:extLst>
                    <a:ext uri="{9D8B030D-6E8A-4147-A177-3AD203B41FA5}">
                      <a16:colId xmlns:a16="http://schemas.microsoft.com/office/drawing/2014/main" val="2367928942"/>
                    </a:ext>
                  </a:extLst>
                </a:gridCol>
                <a:gridCol w="651000">
                  <a:extLst>
                    <a:ext uri="{9D8B030D-6E8A-4147-A177-3AD203B41FA5}">
                      <a16:colId xmlns:a16="http://schemas.microsoft.com/office/drawing/2014/main" val="2330301770"/>
                    </a:ext>
                  </a:extLst>
                </a:gridCol>
                <a:gridCol w="651000">
                  <a:extLst>
                    <a:ext uri="{9D8B030D-6E8A-4147-A177-3AD203B41FA5}">
                      <a16:colId xmlns:a16="http://schemas.microsoft.com/office/drawing/2014/main" val="1953386261"/>
                    </a:ext>
                  </a:extLst>
                </a:gridCol>
              </a:tblGrid>
              <a:tr h="169728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Subtítulo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8486" marR="8486" marT="84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8486" marR="8486" marT="84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8010923"/>
                  </a:ext>
                </a:extLst>
              </a:tr>
              <a:tr h="415834">
                <a:tc gridSpan="2"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8486" marR="8486" marT="84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8486" marR="8486" marT="848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8486" marR="8486" marT="84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8486" marR="8486" marT="848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7742050"/>
                  </a:ext>
                </a:extLst>
              </a:tr>
              <a:tr h="17821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3.747.325.567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3.805.505.186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58.179.619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2.754.439.123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73,5%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72,4%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2256904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1.439.199.493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1.447.273.226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8.073.733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1.211.626.898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84,2%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83,7%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7926596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263.335.813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266.001.513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2.665.700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177.358.528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67,4%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66,7%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6739778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SEGURIDAD SOCIAL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8.731.921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9.140.723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408.802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7.230.632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82,8%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79,1%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8108499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326.641.252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432.091.256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105.450.004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335.770.515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102,8%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77,7%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2221044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5.617.089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15.576.338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9.959.249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14.228.177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253,3%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91,3%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3010906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GASTOS CORRIENTES  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136.821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1.362.256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1.225.435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1.163.331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850,3%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85,4%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2511495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22.356.401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103.423.967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81.067.566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43.408.689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194,2%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42,0%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6152466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FINANCIEROS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138.107.040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-138.107.040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7935699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INICIATIVAS DE INVERSIÓN 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873.572.616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734.382.125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-139.190.491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461.081.975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52,8%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62,8%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8806784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PRÉSTAMOS                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11.728.479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49.625.871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37.897.392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10.260.799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87,5%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20,7%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279007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637.496.452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649.649.614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12.153.162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386.715.005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60,7%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59,5%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4388657"/>
                  </a:ext>
                </a:extLst>
              </a:tr>
              <a:tr h="13578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20.402.190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96.651.724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76.249.534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105.594.574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517,6%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109,3%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1490361"/>
                  </a:ext>
                </a:extLst>
              </a:tr>
              <a:tr h="13578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SALDO FINAL DE CAJA      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326.573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326.573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62163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4812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21355" y="1146863"/>
            <a:ext cx="7886698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OCTUBRE DE 2021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 RESUMEN POR CAPÍTULOS</a:t>
            </a:r>
            <a:endParaRPr lang="es-CL" sz="1800" b="1" dirty="0">
              <a:solidFill>
                <a:schemeClr val="tx1"/>
              </a:solidFill>
              <a:latin typeface="+mn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6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95288" y="1782720"/>
            <a:ext cx="7875163" cy="365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87787492-4656-4ECA-80B8-6BA14B6598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9419616"/>
              </p:ext>
            </p:extLst>
          </p:nvPr>
        </p:nvGraphicFramePr>
        <p:xfrm>
          <a:off x="521355" y="2177310"/>
          <a:ext cx="7886698" cy="3884259"/>
        </p:xfrm>
        <a:graphic>
          <a:graphicData uri="http://schemas.openxmlformats.org/drawingml/2006/table">
            <a:tbl>
              <a:tblPr/>
              <a:tblGrid>
                <a:gridCol w="346668">
                  <a:extLst>
                    <a:ext uri="{9D8B030D-6E8A-4147-A177-3AD203B41FA5}">
                      <a16:colId xmlns:a16="http://schemas.microsoft.com/office/drawing/2014/main" val="3583062922"/>
                    </a:ext>
                  </a:extLst>
                </a:gridCol>
                <a:gridCol w="270834">
                  <a:extLst>
                    <a:ext uri="{9D8B030D-6E8A-4147-A177-3AD203B41FA5}">
                      <a16:colId xmlns:a16="http://schemas.microsoft.com/office/drawing/2014/main" val="3530928054"/>
                    </a:ext>
                  </a:extLst>
                </a:gridCol>
                <a:gridCol w="3055013">
                  <a:extLst>
                    <a:ext uri="{9D8B030D-6E8A-4147-A177-3AD203B41FA5}">
                      <a16:colId xmlns:a16="http://schemas.microsoft.com/office/drawing/2014/main" val="2718840558"/>
                    </a:ext>
                  </a:extLst>
                </a:gridCol>
                <a:gridCol w="725836">
                  <a:extLst>
                    <a:ext uri="{9D8B030D-6E8A-4147-A177-3AD203B41FA5}">
                      <a16:colId xmlns:a16="http://schemas.microsoft.com/office/drawing/2014/main" val="3216523420"/>
                    </a:ext>
                  </a:extLst>
                </a:gridCol>
                <a:gridCol w="725836">
                  <a:extLst>
                    <a:ext uri="{9D8B030D-6E8A-4147-A177-3AD203B41FA5}">
                      <a16:colId xmlns:a16="http://schemas.microsoft.com/office/drawing/2014/main" val="3089942168"/>
                    </a:ext>
                  </a:extLst>
                </a:gridCol>
                <a:gridCol w="725836">
                  <a:extLst>
                    <a:ext uri="{9D8B030D-6E8A-4147-A177-3AD203B41FA5}">
                      <a16:colId xmlns:a16="http://schemas.microsoft.com/office/drawing/2014/main" val="2638827705"/>
                    </a:ext>
                  </a:extLst>
                </a:gridCol>
                <a:gridCol w="725836">
                  <a:extLst>
                    <a:ext uri="{9D8B030D-6E8A-4147-A177-3AD203B41FA5}">
                      <a16:colId xmlns:a16="http://schemas.microsoft.com/office/drawing/2014/main" val="1099947558"/>
                    </a:ext>
                  </a:extLst>
                </a:gridCol>
                <a:gridCol w="660836">
                  <a:extLst>
                    <a:ext uri="{9D8B030D-6E8A-4147-A177-3AD203B41FA5}">
                      <a16:colId xmlns:a16="http://schemas.microsoft.com/office/drawing/2014/main" val="1245314486"/>
                    </a:ext>
                  </a:extLst>
                </a:gridCol>
                <a:gridCol w="650003">
                  <a:extLst>
                    <a:ext uri="{9D8B030D-6E8A-4147-A177-3AD203B41FA5}">
                      <a16:colId xmlns:a16="http://schemas.microsoft.com/office/drawing/2014/main" val="1204979218"/>
                    </a:ext>
                  </a:extLst>
                </a:gridCol>
              </a:tblGrid>
              <a:tr h="162501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8125" marR="8125" marT="81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8125" marR="8125" marT="81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6918049"/>
                  </a:ext>
                </a:extLst>
              </a:tr>
              <a:tr h="398127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Cap.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Prog.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Denominación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7994326"/>
                  </a:ext>
                </a:extLst>
              </a:tr>
              <a:tr h="17062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Gobierno Interior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73.367.156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77.706.557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4.339.401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59.784.793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81,5%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76,9%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5888780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Oficina Nacional de Emergencia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15.642.940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16.429.744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786.804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14.856.274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95,0%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90,4%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2843526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 Desarrollo Regional y Administrativo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699.733.127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607.326.145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-92.406.982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339.837.041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48,6%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56,0%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8553050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 Desarrollo Regional y Administrativo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36.717.482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38.749.519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2.032.037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33.362.064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90,9%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86,1%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255032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Fortalecimiento de la Gestión Subnacional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7.835.232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7.877.868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42.636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4.661.457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59,5%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59,2%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8139402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de Desarrollo Local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284.011.840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189.459.426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-94.552.414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147.853.174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52,1%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78,0%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57268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a Gobiernos Regionales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182.040.948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131.813.827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-50.227.121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58.022.289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31,9%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44,0%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465109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de Convergencia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189.127.625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156.248.442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-32.879.183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45.140.855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23,9%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28,9%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855175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Agencia Nacional de Inteligencia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7.890.877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7.888.877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-2.000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7.259.660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92,0%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92,0%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524660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 Prevención del Delito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45.795.013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47.546.165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1.751.152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37.361.499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81,6%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78,6%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041310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 Prevención del Delito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42.930.872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44.957.582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2.026.710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35.455.643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82,6%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78,9%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5939943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Centros Regionales de Atención y Orientación a Víctimas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2.864.141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2.588.583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-275.558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1.905.856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66,5%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73,6%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713229"/>
                  </a:ext>
                </a:extLst>
              </a:tr>
              <a:tr h="26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09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Nacional para Prevención y Rehabilitación Consumo de Drogas y Alcohol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73.793.298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73.806.861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13.563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64.093.989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86,9%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86,8%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7552464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del Interior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100.491.154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185.616.395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85.125.241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159.426.889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158,6%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85,9%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0388068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del Interior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40.126.215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124.681.854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84.555.639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111.275.312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277,3%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89,2%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6051035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Red de Conectividad del Estado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5.676.186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6.245.788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569.602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4.846.578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85,4%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77,6%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9929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Social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4.342.486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4.342.486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1.703.141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39,2%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39,2%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647309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Bomberos de Chile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50.346.267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50.346.267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41.601.858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82,6%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82,6%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9929901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Carabineros de Chile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1.221.214.788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1.203.780.639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-17.434.149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945.846.590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77,5%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78,6%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3729404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Hospital de Carabineros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30.690.271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31.181.085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490.814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25.313.248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82,5%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81,2%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825783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Policía de Investigaciones de Chile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369.591.607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375.983.682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6.392.075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325.151.092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88,0%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86,5%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9359060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 al 76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Gobiernos Regionales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1.278.446.244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1.399.338.321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120.892.077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868.569.665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67,9%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62,1%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64028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714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20270" y="1150382"/>
            <a:ext cx="7886697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OCTUBRE DE 2021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 RESUMEN FET – Covid - 19</a:t>
            </a:r>
            <a:endParaRPr lang="es-CL" sz="1800" b="1" dirty="0">
              <a:solidFill>
                <a:schemeClr val="tx1"/>
              </a:solidFill>
              <a:latin typeface="+mn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7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10277" y="1803030"/>
            <a:ext cx="7869902" cy="365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AABE92C7-B41B-4D34-847C-E16F210B55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5589248"/>
              </p:ext>
            </p:extLst>
          </p:nvPr>
        </p:nvGraphicFramePr>
        <p:xfrm>
          <a:off x="520270" y="2168155"/>
          <a:ext cx="7886698" cy="1511435"/>
        </p:xfrm>
        <a:graphic>
          <a:graphicData uri="http://schemas.openxmlformats.org/drawingml/2006/table">
            <a:tbl>
              <a:tblPr/>
              <a:tblGrid>
                <a:gridCol w="346668">
                  <a:extLst>
                    <a:ext uri="{9D8B030D-6E8A-4147-A177-3AD203B41FA5}">
                      <a16:colId xmlns:a16="http://schemas.microsoft.com/office/drawing/2014/main" val="3782600625"/>
                    </a:ext>
                  </a:extLst>
                </a:gridCol>
                <a:gridCol w="270834">
                  <a:extLst>
                    <a:ext uri="{9D8B030D-6E8A-4147-A177-3AD203B41FA5}">
                      <a16:colId xmlns:a16="http://schemas.microsoft.com/office/drawing/2014/main" val="2066785739"/>
                    </a:ext>
                  </a:extLst>
                </a:gridCol>
                <a:gridCol w="3055013">
                  <a:extLst>
                    <a:ext uri="{9D8B030D-6E8A-4147-A177-3AD203B41FA5}">
                      <a16:colId xmlns:a16="http://schemas.microsoft.com/office/drawing/2014/main" val="1802472333"/>
                    </a:ext>
                  </a:extLst>
                </a:gridCol>
                <a:gridCol w="725836">
                  <a:extLst>
                    <a:ext uri="{9D8B030D-6E8A-4147-A177-3AD203B41FA5}">
                      <a16:colId xmlns:a16="http://schemas.microsoft.com/office/drawing/2014/main" val="2089803015"/>
                    </a:ext>
                  </a:extLst>
                </a:gridCol>
                <a:gridCol w="725836">
                  <a:extLst>
                    <a:ext uri="{9D8B030D-6E8A-4147-A177-3AD203B41FA5}">
                      <a16:colId xmlns:a16="http://schemas.microsoft.com/office/drawing/2014/main" val="2897146868"/>
                    </a:ext>
                  </a:extLst>
                </a:gridCol>
                <a:gridCol w="725836">
                  <a:extLst>
                    <a:ext uri="{9D8B030D-6E8A-4147-A177-3AD203B41FA5}">
                      <a16:colId xmlns:a16="http://schemas.microsoft.com/office/drawing/2014/main" val="966828284"/>
                    </a:ext>
                  </a:extLst>
                </a:gridCol>
                <a:gridCol w="725836">
                  <a:extLst>
                    <a:ext uri="{9D8B030D-6E8A-4147-A177-3AD203B41FA5}">
                      <a16:colId xmlns:a16="http://schemas.microsoft.com/office/drawing/2014/main" val="3696616266"/>
                    </a:ext>
                  </a:extLst>
                </a:gridCol>
                <a:gridCol w="660836">
                  <a:extLst>
                    <a:ext uri="{9D8B030D-6E8A-4147-A177-3AD203B41FA5}">
                      <a16:colId xmlns:a16="http://schemas.microsoft.com/office/drawing/2014/main" val="589541732"/>
                    </a:ext>
                  </a:extLst>
                </a:gridCol>
                <a:gridCol w="650003">
                  <a:extLst>
                    <a:ext uri="{9D8B030D-6E8A-4147-A177-3AD203B41FA5}">
                      <a16:colId xmlns:a16="http://schemas.microsoft.com/office/drawing/2014/main" val="3192603265"/>
                    </a:ext>
                  </a:extLst>
                </a:gridCol>
              </a:tblGrid>
              <a:tr h="130001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8125" marR="8125" marT="81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8125" marR="8125" marT="81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599029"/>
                  </a:ext>
                </a:extLst>
              </a:tr>
              <a:tr h="398127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Cap.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Prog.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Denominación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5807720"/>
                  </a:ext>
                </a:extLst>
              </a:tr>
              <a:tr h="17062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 Desarrollo Regional y Administrativo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84.056.108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84.056.108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50.797.202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60,4%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956362"/>
                  </a:ext>
                </a:extLst>
              </a:tr>
              <a:tr h="26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 Desarrollo Regional y Administrativo FET - Covid - 19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84.056.108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84.056.108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50.797.202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60,4%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2496172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Carabineros de Chile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24.899.357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24.899.357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107.216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5613520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Carabineros de Chile FET - Covid - 19 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24.899.357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24.899.357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107.216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9777070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Policía de Investigaciones de Chile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5.845.183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5.845.183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18.202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8512350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Policía de Investigaciones de Chile FET - Covid - 19       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5.845.183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5.845.183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18.202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6672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2001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8</a:t>
            </a:fld>
            <a:endParaRPr lang="es-CL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523819" y="1166174"/>
            <a:ext cx="8059390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OCTUBRE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01, PROGRAMA 01: SERVICIO DE GOBIERNO INTERIOR</a:t>
            </a: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523819" y="1866919"/>
            <a:ext cx="8077876" cy="20227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                                                                                                              </a:t>
            </a:r>
            <a:endParaRPr lang="es-CL" sz="1600" b="1" i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35879E8E-CAE3-43CD-95B3-88F2C8C8ED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3568634"/>
              </p:ext>
            </p:extLst>
          </p:nvPr>
        </p:nvGraphicFramePr>
        <p:xfrm>
          <a:off x="523819" y="2204864"/>
          <a:ext cx="8059391" cy="3614379"/>
        </p:xfrm>
        <a:graphic>
          <a:graphicData uri="http://schemas.openxmlformats.org/drawingml/2006/table">
            <a:tbl>
              <a:tblPr/>
              <a:tblGrid>
                <a:gridCol w="270087">
                  <a:extLst>
                    <a:ext uri="{9D8B030D-6E8A-4147-A177-3AD203B41FA5}">
                      <a16:colId xmlns:a16="http://schemas.microsoft.com/office/drawing/2014/main" val="3228766463"/>
                    </a:ext>
                  </a:extLst>
                </a:gridCol>
                <a:gridCol w="270087">
                  <a:extLst>
                    <a:ext uri="{9D8B030D-6E8A-4147-A177-3AD203B41FA5}">
                      <a16:colId xmlns:a16="http://schemas.microsoft.com/office/drawing/2014/main" val="2092765941"/>
                    </a:ext>
                  </a:extLst>
                </a:gridCol>
                <a:gridCol w="270087">
                  <a:extLst>
                    <a:ext uri="{9D8B030D-6E8A-4147-A177-3AD203B41FA5}">
                      <a16:colId xmlns:a16="http://schemas.microsoft.com/office/drawing/2014/main" val="3681006958"/>
                    </a:ext>
                  </a:extLst>
                </a:gridCol>
                <a:gridCol w="3046578">
                  <a:extLst>
                    <a:ext uri="{9D8B030D-6E8A-4147-A177-3AD203B41FA5}">
                      <a16:colId xmlns:a16="http://schemas.microsoft.com/office/drawing/2014/main" val="4266934837"/>
                    </a:ext>
                  </a:extLst>
                </a:gridCol>
                <a:gridCol w="723833">
                  <a:extLst>
                    <a:ext uri="{9D8B030D-6E8A-4147-A177-3AD203B41FA5}">
                      <a16:colId xmlns:a16="http://schemas.microsoft.com/office/drawing/2014/main" val="2135536431"/>
                    </a:ext>
                  </a:extLst>
                </a:gridCol>
                <a:gridCol w="723833">
                  <a:extLst>
                    <a:ext uri="{9D8B030D-6E8A-4147-A177-3AD203B41FA5}">
                      <a16:colId xmlns:a16="http://schemas.microsoft.com/office/drawing/2014/main" val="4287602915"/>
                    </a:ext>
                  </a:extLst>
                </a:gridCol>
                <a:gridCol w="723833">
                  <a:extLst>
                    <a:ext uri="{9D8B030D-6E8A-4147-A177-3AD203B41FA5}">
                      <a16:colId xmlns:a16="http://schemas.microsoft.com/office/drawing/2014/main" val="1868087296"/>
                    </a:ext>
                  </a:extLst>
                </a:gridCol>
                <a:gridCol w="723833">
                  <a:extLst>
                    <a:ext uri="{9D8B030D-6E8A-4147-A177-3AD203B41FA5}">
                      <a16:colId xmlns:a16="http://schemas.microsoft.com/office/drawing/2014/main" val="3867276713"/>
                    </a:ext>
                  </a:extLst>
                </a:gridCol>
                <a:gridCol w="659012">
                  <a:extLst>
                    <a:ext uri="{9D8B030D-6E8A-4147-A177-3AD203B41FA5}">
                      <a16:colId xmlns:a16="http://schemas.microsoft.com/office/drawing/2014/main" val="3871806814"/>
                    </a:ext>
                  </a:extLst>
                </a:gridCol>
                <a:gridCol w="648208">
                  <a:extLst>
                    <a:ext uri="{9D8B030D-6E8A-4147-A177-3AD203B41FA5}">
                      <a16:colId xmlns:a16="http://schemas.microsoft.com/office/drawing/2014/main" val="2909829000"/>
                    </a:ext>
                  </a:extLst>
                </a:gridCol>
              </a:tblGrid>
              <a:tr h="127379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3229888"/>
                  </a:ext>
                </a:extLst>
              </a:tr>
              <a:tr h="390098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6735489"/>
                  </a:ext>
                </a:extLst>
              </a:tr>
              <a:tr h="167185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73.367.156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77.706.557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4.339.401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59.784.793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460522"/>
                  </a:ext>
                </a:extLst>
              </a:tr>
              <a:tr h="12737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36.473.457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37.550.388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1.076.931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30.460.127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0286297"/>
                  </a:ext>
                </a:extLst>
              </a:tr>
              <a:tr h="12737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5.461.130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7.227.130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1.766.000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5.020.393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7506285"/>
                  </a:ext>
                </a:extLst>
              </a:tr>
              <a:tr h="12737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10.671.073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10.682.755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11.682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7.746.374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0245016"/>
                  </a:ext>
                </a:extLst>
              </a:tr>
              <a:tr h="12737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10.671.073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10.682.755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11.682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7.746.374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5796551"/>
                  </a:ext>
                </a:extLst>
              </a:tr>
              <a:tr h="12737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Administración de Complejos Fronterizos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8.044.285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8.046.363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2.078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5.696.539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877053"/>
                  </a:ext>
                </a:extLst>
              </a:tr>
              <a:tr h="12737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800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Coordinación, Orden Público y Gestión Territorial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2.019.627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2.027.243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7.616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1.588.495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0005286"/>
                  </a:ext>
                </a:extLst>
              </a:tr>
              <a:tr h="12737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Barrios Transitorios de Emergencias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292.435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293.200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217.271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2781320"/>
                  </a:ext>
                </a:extLst>
              </a:tr>
              <a:tr h="12737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 Regional y Descentralizacion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314.726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315.949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1.223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244.069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1759646"/>
                  </a:ext>
                </a:extLst>
              </a:tr>
              <a:tr h="12737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1.025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153162"/>
                  </a:ext>
                </a:extLst>
              </a:tr>
              <a:tr h="12737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Integros al Fisco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1.025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1388822"/>
                  </a:ext>
                </a:extLst>
              </a:tr>
              <a:tr h="12737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50.347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157.385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107.038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58.465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1747111"/>
                  </a:ext>
                </a:extLst>
              </a:tr>
              <a:tr h="12737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Mobiliario y Otros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14.560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14.560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5735253"/>
                  </a:ext>
                </a:extLst>
              </a:tr>
              <a:tr h="12737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Máquinas y Equipos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57.857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57.857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12.623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1022864"/>
                  </a:ext>
                </a:extLst>
              </a:tr>
              <a:tr h="12737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34.621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34.621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9.928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8534781"/>
                  </a:ext>
                </a:extLst>
              </a:tr>
              <a:tr h="12737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50.347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50.347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35.702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0090598"/>
                  </a:ext>
                </a:extLst>
              </a:tr>
              <a:tr h="12737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INICIATIVAS DE INVERSIÓN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4.868.788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4.868.788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166.031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1363564"/>
                  </a:ext>
                </a:extLst>
              </a:tr>
              <a:tr h="12737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Proyectos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4.868.788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4.868.788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166.031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7917079"/>
                  </a:ext>
                </a:extLst>
              </a:tr>
              <a:tr h="12737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15.842.361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15.842.361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14.971.257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7914099"/>
                  </a:ext>
                </a:extLst>
              </a:tr>
              <a:tr h="12737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15.842.361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15.842.361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14.971.257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2162402"/>
                  </a:ext>
                </a:extLst>
              </a:tr>
              <a:tr h="12737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Pago a Concesiones de Complejos Fronterizos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15.155.073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15.155.073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14.957.611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5384951"/>
                  </a:ext>
                </a:extLst>
              </a:tr>
              <a:tr h="12737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Reintegro Crédito IVA  Concesiones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687.288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687.288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13.646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6809804"/>
                  </a:ext>
                </a:extLst>
              </a:tr>
              <a:tr h="12737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1.377.750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1.377.750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1.361.121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368365"/>
                  </a:ext>
                </a:extLst>
              </a:tr>
              <a:tr h="12737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1.377.750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1.377.750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1.361.121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81529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7320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9</a:t>
            </a:fld>
            <a:endParaRPr lang="es-CL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47992" y="1221858"/>
            <a:ext cx="7886701" cy="59109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6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OCTUBRE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6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04, PROGRAMA 01: OFICINA NACIONAL DE EMERGENCIA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641703" y="1812951"/>
            <a:ext cx="8044094" cy="3419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02966C6A-A50A-45E9-8E4B-C71596E615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6745847"/>
              </p:ext>
            </p:extLst>
          </p:nvPr>
        </p:nvGraphicFramePr>
        <p:xfrm>
          <a:off x="547991" y="2167143"/>
          <a:ext cx="7886701" cy="2743433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333725964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3401484348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1074421159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648613159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801906833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4104176947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433440899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31285142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2791980541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1683048998"/>
                    </a:ext>
                  </a:extLst>
                </a:gridCol>
              </a:tblGrid>
              <a:tr h="15858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3497674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1271754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15.642.940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16.429.744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786.804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14.856.274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949714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8.239.422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8.275.369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35.947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7.777.167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845801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3.643.099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3.841.843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198.744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2.897.575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536791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3.394.558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3.394.558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3.110.483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005609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338.679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338.679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181.632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534407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338.679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338.679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181.632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211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Gobierno Central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271.244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271.244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271.244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529149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Red de Respaldo de Telecomunicaciones - Ejército de Chile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271.244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271.244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271.244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525843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2.784.635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2.784.635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2.657.607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990997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Capacitación en Protección Civil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158.540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158.540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31.512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154613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Universidad de Chile - Red Sismológica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2.626.095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2.626.095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2.626.095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18089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365.861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415.713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49.852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347.331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955088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Mobiliario y Otros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47.871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47.871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050097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Máquinas y Equipos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183.559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190.048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6.489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172.858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648339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182.302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177.794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-4.508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174.473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02133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502.261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502.261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723.718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077172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502.261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502.261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723.718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02401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7542258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5077</TotalTime>
  <Words>8434</Words>
  <Application>Microsoft Office PowerPoint</Application>
  <PresentationFormat>Presentación en pantalla (4:3)</PresentationFormat>
  <Paragraphs>4906</Paragraphs>
  <Slides>33</Slides>
  <Notes>2</Notes>
  <HiddenSlides>0</HiddenSlides>
  <MMClips>0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42" baseType="lpstr">
      <vt:lpstr>Andalus</vt:lpstr>
      <vt:lpstr>Arial</vt:lpstr>
      <vt:lpstr>Arial Black</vt:lpstr>
      <vt:lpstr>Calibri</vt:lpstr>
      <vt:lpstr>Times New Roman</vt:lpstr>
      <vt:lpstr>Verdana</vt:lpstr>
      <vt:lpstr>1_Tema de Office</vt:lpstr>
      <vt:lpstr>Tema de Office</vt:lpstr>
      <vt:lpstr>Imagen de mapa de bits</vt:lpstr>
      <vt:lpstr>EJECUCIÓN ACUMULADA DE GASTOS PRESUPUESTARIOS  AL MES DE OCTUBRE DE 2021 PARTIDA 05: MINISTERIO DEL INTERIOR Y SEGURIDAD PÚBLICA</vt:lpstr>
      <vt:lpstr>DISTRIBUCIÓN POR SUBTÍTULO DE GASTO Y CÁPITULO MINISTERIO DEL INTERIOR Y SEGURIDAD PÚBLICA</vt:lpstr>
      <vt:lpstr>COMPORTAMIENTO DE LA EJECUCIÓN MENSUAL DE GASTOS A OCTUBRE PARTIDA 05 MINISTERIO DEL INTERIOR Y SEGURIDAD PÚBLICA</vt:lpstr>
      <vt:lpstr>COMPORTAMIENTO DE LA EJECUCIÓN ACUMULADA DE GASTOS A OCTUBRE MINISTERIO DEL INTERIOR Y SEGURIDAD PÚBLICA</vt:lpstr>
      <vt:lpstr>EJECUCIÓN ACUMULADA DE GASTOS A OCTUBRE DE 2021 MINISTERIO DEL INTERIOR Y SEGURIDAD PÚBLICA</vt:lpstr>
      <vt:lpstr>EJECUCIÓN ACUMULADA DE GASTOS A OCTUBRE DE 2021 PARTIDA 05 RESUMEN POR CAPÍTULOS</vt:lpstr>
      <vt:lpstr>EJECUCIÓN ACUMULADA DE GASTOS A OCTUBRE DE 2021 PARTIDA 05 RESUMEN FET – Covid - 19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PRESUPUESTO1</dc:creator>
  <cp:lastModifiedBy>EDIAZ</cp:lastModifiedBy>
  <cp:revision>378</cp:revision>
  <cp:lastPrinted>2017-06-20T21:34:02Z</cp:lastPrinted>
  <dcterms:created xsi:type="dcterms:W3CDTF">2016-06-23T13:38:47Z</dcterms:created>
  <dcterms:modified xsi:type="dcterms:W3CDTF">2021-12-29T12:06:26Z</dcterms:modified>
</cp:coreProperties>
</file>