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9"/>
  </p:notesMasterIdLst>
  <p:handoutMasterIdLst>
    <p:handoutMasterId r:id="rId30"/>
  </p:handoutMasterIdLst>
  <p:sldIdLst>
    <p:sldId id="256" r:id="rId2"/>
    <p:sldId id="264" r:id="rId3"/>
    <p:sldId id="263" r:id="rId4"/>
    <p:sldId id="265" r:id="rId5"/>
    <p:sldId id="267" r:id="rId6"/>
    <p:sldId id="301" r:id="rId7"/>
    <p:sldId id="302" r:id="rId8"/>
    <p:sldId id="317" r:id="rId9"/>
    <p:sldId id="303" r:id="rId10"/>
    <p:sldId id="268" r:id="rId11"/>
    <p:sldId id="310" r:id="rId12"/>
    <p:sldId id="311" r:id="rId13"/>
    <p:sldId id="309" r:id="rId14"/>
    <p:sldId id="306" r:id="rId15"/>
    <p:sldId id="312" r:id="rId16"/>
    <p:sldId id="307" r:id="rId17"/>
    <p:sldId id="271" r:id="rId18"/>
    <p:sldId id="273" r:id="rId19"/>
    <p:sldId id="274" r:id="rId20"/>
    <p:sldId id="276" r:id="rId21"/>
    <p:sldId id="275" r:id="rId22"/>
    <p:sldId id="318" r:id="rId23"/>
    <p:sldId id="313" r:id="rId24"/>
    <p:sldId id="314" r:id="rId25"/>
    <p:sldId id="315" r:id="rId26"/>
    <p:sldId id="316" r:id="rId27"/>
    <p:sldId id="319" r:id="rId28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3250" autoAdjust="0"/>
  </p:normalViewPr>
  <p:slideViewPr>
    <p:cSldViewPr>
      <p:cViewPr varScale="1">
        <p:scale>
          <a:sx n="73" d="100"/>
          <a:sy n="73" d="100"/>
        </p:scale>
        <p:origin x="1686" y="66"/>
      </p:cViewPr>
      <p:guideLst>
        <p:guide orient="horz" pos="211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8" y="0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06-01-2022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4913" y="703263"/>
            <a:ext cx="4692650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5" tIns="46567" rIns="93135" bIns="4656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5" tIns="46567" rIns="93135" bIns="4656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8" y="8917422"/>
            <a:ext cx="3077739" cy="469424"/>
          </a:xfrm>
          <a:prstGeom prst="rect">
            <a:avLst/>
          </a:prstGeom>
        </p:spPr>
        <p:txBody>
          <a:bodyPr vert="horz" lIns="93135" tIns="46567" rIns="93135" bIns="4656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85771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55205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9181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13585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06-01-2022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4782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6740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06-01-2022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3263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06-01-2022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41614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06-01-2022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9418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8654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06-01-2022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67608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4" name="Cuadro de texto 2">
            <a:extLst>
              <a:ext uri="{FF2B5EF4-FFF2-40B4-BE49-F238E27FC236}">
                <a16:creationId xmlns:a16="http://schemas.microsoft.com/office/drawing/2014/main" id="{C4D4A02F-D281-4983-AABC-D2B3DB8CD31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60000" y="270000"/>
            <a:ext cx="1562100" cy="914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Imagen 12">
            <a:extLst>
              <a:ext uri="{FF2B5EF4-FFF2-40B4-BE49-F238E27FC236}">
                <a16:creationId xmlns:a16="http://schemas.microsoft.com/office/drawing/2014/main" id="{13857662-5DF6-4B90-BC4B-9FA02C2D0E6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000" y="35825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249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49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2021</a:t>
            </a:r>
          </a:p>
        </p:txBody>
      </p:sp>
      <p:sp>
        <p:nvSpPr>
          <p:cNvPr id="4" name="1 Título">
            <a:extLst>
              <a:ext uri="{FF2B5EF4-FFF2-40B4-BE49-F238E27FC236}">
                <a16:creationId xmlns:a16="http://schemas.microsoft.com/office/drawing/2014/main" id="{29CCD330-884C-4E17-9C67-07C7E59AE0B5}"/>
              </a:ext>
            </a:extLst>
          </p:cNvPr>
          <p:cNvSpPr txBox="1">
            <a:spLocks/>
          </p:cNvSpPr>
          <p:nvPr/>
        </p:nvSpPr>
        <p:spPr>
          <a:xfrm>
            <a:off x="683568" y="1988840"/>
            <a:ext cx="7848872" cy="201622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NOVIEMBRE DE 2021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50: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TESORO PÚBLICO</a:t>
            </a:r>
            <a:endParaRPr lang="es-CL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08900" y="1134495"/>
            <a:ext cx="807506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497082" y="636684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316" y="1724113"/>
            <a:ext cx="8070645" cy="2744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C2ED71-D530-475A-9FA7-91500E0920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2499150"/>
              </p:ext>
            </p:extLst>
          </p:nvPr>
        </p:nvGraphicFramePr>
        <p:xfrm>
          <a:off x="513318" y="2086004"/>
          <a:ext cx="8070643" cy="4193405"/>
        </p:xfrm>
        <a:graphic>
          <a:graphicData uri="http://schemas.openxmlformats.org/drawingml/2006/table">
            <a:tbl>
              <a:tblPr/>
              <a:tblGrid>
                <a:gridCol w="260428">
                  <a:extLst>
                    <a:ext uri="{9D8B030D-6E8A-4147-A177-3AD203B41FA5}">
                      <a16:colId xmlns:a16="http://schemas.microsoft.com/office/drawing/2014/main" val="394889323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3366556916"/>
                    </a:ext>
                  </a:extLst>
                </a:gridCol>
                <a:gridCol w="260428">
                  <a:extLst>
                    <a:ext uri="{9D8B030D-6E8A-4147-A177-3AD203B41FA5}">
                      <a16:colId xmlns:a16="http://schemas.microsoft.com/office/drawing/2014/main" val="3362525387"/>
                    </a:ext>
                  </a:extLst>
                </a:gridCol>
                <a:gridCol w="2937620">
                  <a:extLst>
                    <a:ext uri="{9D8B030D-6E8A-4147-A177-3AD203B41FA5}">
                      <a16:colId xmlns:a16="http://schemas.microsoft.com/office/drawing/2014/main" val="1808907937"/>
                    </a:ext>
                  </a:extLst>
                </a:gridCol>
                <a:gridCol w="804720">
                  <a:extLst>
                    <a:ext uri="{9D8B030D-6E8A-4147-A177-3AD203B41FA5}">
                      <a16:colId xmlns:a16="http://schemas.microsoft.com/office/drawing/2014/main" val="1688220960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880575684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154728692"/>
                    </a:ext>
                  </a:extLst>
                </a:gridCol>
                <a:gridCol w="697945">
                  <a:extLst>
                    <a:ext uri="{9D8B030D-6E8A-4147-A177-3AD203B41FA5}">
                      <a16:colId xmlns:a16="http://schemas.microsoft.com/office/drawing/2014/main" val="445645265"/>
                    </a:ext>
                  </a:extLst>
                </a:gridCol>
                <a:gridCol w="742217">
                  <a:extLst>
                    <a:ext uri="{9D8B030D-6E8A-4147-A177-3AD203B41FA5}">
                      <a16:colId xmlns:a16="http://schemas.microsoft.com/office/drawing/2014/main" val="3363285909"/>
                    </a:ext>
                  </a:extLst>
                </a:gridCol>
                <a:gridCol w="710967">
                  <a:extLst>
                    <a:ext uri="{9D8B030D-6E8A-4147-A177-3AD203B41FA5}">
                      <a16:colId xmlns:a16="http://schemas.microsoft.com/office/drawing/2014/main" val="2481919918"/>
                    </a:ext>
                  </a:extLst>
                </a:gridCol>
              </a:tblGrid>
              <a:tr h="1226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4959282"/>
                  </a:ext>
                </a:extLst>
              </a:tr>
              <a:tr h="37564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954445"/>
                  </a:ext>
                </a:extLst>
              </a:tr>
              <a:tr h="1609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7.099.300.336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7.884.527.179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109663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213.956.440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175.571.929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1483453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142.235.085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142.442.200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125.395.595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71472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140.638.857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124.490.093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916503"/>
                  </a:ext>
                </a:extLst>
              </a:tr>
              <a:tr h="1763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386.818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593.933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198232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258.031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27224"/>
                  </a:ext>
                </a:extLst>
              </a:tr>
              <a:tr h="1609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237.922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944110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508.737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316289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88589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35.509.873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35.337.833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33.206.843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007778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16.278.376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19.167.287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2408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222.036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681169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1.394.615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1.361.011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249731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267.801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263.511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1020303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1.437.886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877.650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10136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128.469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125.954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317148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178.592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8413828"/>
                  </a:ext>
                </a:extLst>
              </a:tr>
              <a:tr h="1303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994.295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357.151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800008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2.822.518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2.368.386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05483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694.036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693.221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654292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388.670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178.752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258554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3.558.696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4.203.548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8097065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Integrado de Comercio Exterior (SICEX)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128.169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124590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927.322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-172.040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755.281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41224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1.353.322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75121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4.854.296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2.326.294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72191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227.413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2185497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26.473.305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26.266.190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9.010.935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4551926"/>
                  </a:ext>
                </a:extLst>
              </a:tr>
              <a:tr h="122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24.818.622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8.301.846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4945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9341" y="1118307"/>
            <a:ext cx="806690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9341" y="1678622"/>
            <a:ext cx="8066902" cy="2559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F0C3288-1A7E-4E2D-AC46-C28C8DC1C8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58874"/>
              </p:ext>
            </p:extLst>
          </p:nvPr>
        </p:nvGraphicFramePr>
        <p:xfrm>
          <a:off x="549340" y="2060847"/>
          <a:ext cx="8066902" cy="3920665"/>
        </p:xfrm>
        <a:graphic>
          <a:graphicData uri="http://schemas.openxmlformats.org/drawingml/2006/table">
            <a:tbl>
              <a:tblPr/>
              <a:tblGrid>
                <a:gridCol w="260307">
                  <a:extLst>
                    <a:ext uri="{9D8B030D-6E8A-4147-A177-3AD203B41FA5}">
                      <a16:colId xmlns:a16="http://schemas.microsoft.com/office/drawing/2014/main" val="2854638065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1623941227"/>
                    </a:ext>
                  </a:extLst>
                </a:gridCol>
                <a:gridCol w="260307">
                  <a:extLst>
                    <a:ext uri="{9D8B030D-6E8A-4147-A177-3AD203B41FA5}">
                      <a16:colId xmlns:a16="http://schemas.microsoft.com/office/drawing/2014/main" val="2930599645"/>
                    </a:ext>
                  </a:extLst>
                </a:gridCol>
                <a:gridCol w="2936258">
                  <a:extLst>
                    <a:ext uri="{9D8B030D-6E8A-4147-A177-3AD203B41FA5}">
                      <a16:colId xmlns:a16="http://schemas.microsoft.com/office/drawing/2014/main" val="2097663743"/>
                    </a:ext>
                  </a:extLst>
                </a:gridCol>
                <a:gridCol w="804347">
                  <a:extLst>
                    <a:ext uri="{9D8B030D-6E8A-4147-A177-3AD203B41FA5}">
                      <a16:colId xmlns:a16="http://schemas.microsoft.com/office/drawing/2014/main" val="2895524157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3999879504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3375346247"/>
                    </a:ext>
                  </a:extLst>
                </a:gridCol>
                <a:gridCol w="697622">
                  <a:extLst>
                    <a:ext uri="{9D8B030D-6E8A-4147-A177-3AD203B41FA5}">
                      <a16:colId xmlns:a16="http://schemas.microsoft.com/office/drawing/2014/main" val="603042290"/>
                    </a:ext>
                  </a:extLst>
                </a:gridCol>
                <a:gridCol w="741873">
                  <a:extLst>
                    <a:ext uri="{9D8B030D-6E8A-4147-A177-3AD203B41FA5}">
                      <a16:colId xmlns:a16="http://schemas.microsoft.com/office/drawing/2014/main" val="1375312611"/>
                    </a:ext>
                  </a:extLst>
                </a:gridCol>
                <a:gridCol w="710637">
                  <a:extLst>
                    <a:ext uri="{9D8B030D-6E8A-4147-A177-3AD203B41FA5}">
                      <a16:colId xmlns:a16="http://schemas.microsoft.com/office/drawing/2014/main" val="1325524789"/>
                    </a:ext>
                  </a:extLst>
                </a:gridCol>
              </a:tblGrid>
              <a:tr h="1220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6663205"/>
                  </a:ext>
                </a:extLst>
              </a:tr>
              <a:tr h="3661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3162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393.180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-207.115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475521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Valores y Seguros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3798051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21.793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5903749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Salud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260.094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4619819"/>
                  </a:ext>
                </a:extLst>
              </a:tr>
              <a:tr h="1373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940.005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639.371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1821588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para el Mercado Financiero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47.925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410594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9.435.413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9.409.974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-25.439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7.399.540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1638184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3.100.955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3.351.455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92587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2.423.889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986.041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519655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Administración Crédito de Asistencia Técnica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11.699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82575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Superior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8173205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General de Gobierno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57.884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62.903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78881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 Sectorial de Salud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81.471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52.392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7785759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Nacional de Servicio Civil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551328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9.104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4070394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33.855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23.978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872576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Economía y Empresas de Menor Tamaño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92.812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930945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Ministerio de Obras Públicas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964742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Prevención del Delito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33.506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3897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de Desarrollo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466.002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387.447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5106497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Capacitación y 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3.859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2833889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Sector Público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506.774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1.700.284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806961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Nacional de Jardines Infantiles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908.459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256.216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28,2%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1072373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336.158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150.623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44,8%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724969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Superior Pública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639.948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121.732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5686950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38.594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-26.136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0845712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243.513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308452"/>
                  </a:ext>
                </a:extLst>
              </a:tr>
              <a:tr h="122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Fortalecimiento de la Educación Pública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404.119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187.947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643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44596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152" y="1153661"/>
            <a:ext cx="800408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2401" y="1744754"/>
            <a:ext cx="8025704" cy="2738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… 3 de 3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00D8196-BE7F-4CF0-9B2D-E3A7AF0EF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5612456"/>
              </p:ext>
            </p:extLst>
          </p:nvPr>
        </p:nvGraphicFramePr>
        <p:xfrm>
          <a:off x="512400" y="2132856"/>
          <a:ext cx="8025701" cy="1799551"/>
        </p:xfrm>
        <a:graphic>
          <a:graphicData uri="http://schemas.openxmlformats.org/drawingml/2006/table">
            <a:tbl>
              <a:tblPr/>
              <a:tblGrid>
                <a:gridCol w="258978">
                  <a:extLst>
                    <a:ext uri="{9D8B030D-6E8A-4147-A177-3AD203B41FA5}">
                      <a16:colId xmlns:a16="http://schemas.microsoft.com/office/drawing/2014/main" val="3812934585"/>
                    </a:ext>
                  </a:extLst>
                </a:gridCol>
                <a:gridCol w="258978">
                  <a:extLst>
                    <a:ext uri="{9D8B030D-6E8A-4147-A177-3AD203B41FA5}">
                      <a16:colId xmlns:a16="http://schemas.microsoft.com/office/drawing/2014/main" val="2068631085"/>
                    </a:ext>
                  </a:extLst>
                </a:gridCol>
                <a:gridCol w="258978">
                  <a:extLst>
                    <a:ext uri="{9D8B030D-6E8A-4147-A177-3AD203B41FA5}">
                      <a16:colId xmlns:a16="http://schemas.microsoft.com/office/drawing/2014/main" val="548851881"/>
                    </a:ext>
                  </a:extLst>
                </a:gridCol>
                <a:gridCol w="2921262">
                  <a:extLst>
                    <a:ext uri="{9D8B030D-6E8A-4147-A177-3AD203B41FA5}">
                      <a16:colId xmlns:a16="http://schemas.microsoft.com/office/drawing/2014/main" val="2796571124"/>
                    </a:ext>
                  </a:extLst>
                </a:gridCol>
                <a:gridCol w="800238">
                  <a:extLst>
                    <a:ext uri="{9D8B030D-6E8A-4147-A177-3AD203B41FA5}">
                      <a16:colId xmlns:a16="http://schemas.microsoft.com/office/drawing/2014/main" val="18607639"/>
                    </a:ext>
                  </a:extLst>
                </a:gridCol>
                <a:gridCol w="694058">
                  <a:extLst>
                    <a:ext uri="{9D8B030D-6E8A-4147-A177-3AD203B41FA5}">
                      <a16:colId xmlns:a16="http://schemas.microsoft.com/office/drawing/2014/main" val="3431711627"/>
                    </a:ext>
                  </a:extLst>
                </a:gridCol>
                <a:gridCol w="694058">
                  <a:extLst>
                    <a:ext uri="{9D8B030D-6E8A-4147-A177-3AD203B41FA5}">
                      <a16:colId xmlns:a16="http://schemas.microsoft.com/office/drawing/2014/main" val="2096472654"/>
                    </a:ext>
                  </a:extLst>
                </a:gridCol>
                <a:gridCol w="694058">
                  <a:extLst>
                    <a:ext uri="{9D8B030D-6E8A-4147-A177-3AD203B41FA5}">
                      <a16:colId xmlns:a16="http://schemas.microsoft.com/office/drawing/2014/main" val="647892705"/>
                    </a:ext>
                  </a:extLst>
                </a:gridCol>
                <a:gridCol w="738085">
                  <a:extLst>
                    <a:ext uri="{9D8B030D-6E8A-4147-A177-3AD203B41FA5}">
                      <a16:colId xmlns:a16="http://schemas.microsoft.com/office/drawing/2014/main" val="1179736160"/>
                    </a:ext>
                  </a:extLst>
                </a:gridCol>
                <a:gridCol w="707008">
                  <a:extLst>
                    <a:ext uri="{9D8B030D-6E8A-4147-A177-3AD203B41FA5}">
                      <a16:colId xmlns:a16="http://schemas.microsoft.com/office/drawing/2014/main" val="2826596952"/>
                    </a:ext>
                  </a:extLst>
                </a:gridCol>
              </a:tblGrid>
              <a:tr h="1199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42" marR="7642" marT="76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1840254"/>
                  </a:ext>
                </a:extLst>
              </a:tr>
              <a:tr h="239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882793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500.243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559.016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111,7%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227348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258.973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248.482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676163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118.365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89.180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0869470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Exportación de Servicios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24.768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40.702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164,3%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2752574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Interior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98.137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180.652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184,1%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807004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7.708.955.250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484451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5.254.952.992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6.167.562.154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117,4%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239875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4088647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1.630.170.557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1.541.204.317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287752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353892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220.317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181.855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3727545"/>
                  </a:ext>
                </a:extLst>
              </a:tr>
              <a:tr h="1199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6.924</a:t>
                      </a:r>
                    </a:p>
                  </a:txBody>
                  <a:tcPr marL="7642" marR="7642" marT="76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69240,0%</a:t>
                      </a:r>
                    </a:p>
                  </a:txBody>
                  <a:tcPr marL="7642" marR="7642" marT="76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6563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190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7700" y="1183244"/>
            <a:ext cx="794716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04:  SERVICIO DE LA DEUDA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66684" y="1743559"/>
            <a:ext cx="7947163" cy="3297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3258456-0871-4CE9-839F-069CA5D5C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893027"/>
              </p:ext>
            </p:extLst>
          </p:nvPr>
        </p:nvGraphicFramePr>
        <p:xfrm>
          <a:off x="549085" y="2073319"/>
          <a:ext cx="7964393" cy="1760593"/>
        </p:xfrm>
        <a:graphic>
          <a:graphicData uri="http://schemas.openxmlformats.org/drawingml/2006/table">
            <a:tbl>
              <a:tblPr/>
              <a:tblGrid>
                <a:gridCol w="260445">
                  <a:extLst>
                    <a:ext uri="{9D8B030D-6E8A-4147-A177-3AD203B41FA5}">
                      <a16:colId xmlns:a16="http://schemas.microsoft.com/office/drawing/2014/main" val="1735355749"/>
                    </a:ext>
                  </a:extLst>
                </a:gridCol>
                <a:gridCol w="260445">
                  <a:extLst>
                    <a:ext uri="{9D8B030D-6E8A-4147-A177-3AD203B41FA5}">
                      <a16:colId xmlns:a16="http://schemas.microsoft.com/office/drawing/2014/main" val="3617380365"/>
                    </a:ext>
                  </a:extLst>
                </a:gridCol>
                <a:gridCol w="260445">
                  <a:extLst>
                    <a:ext uri="{9D8B030D-6E8A-4147-A177-3AD203B41FA5}">
                      <a16:colId xmlns:a16="http://schemas.microsoft.com/office/drawing/2014/main" val="3995404364"/>
                    </a:ext>
                  </a:extLst>
                </a:gridCol>
                <a:gridCol w="2937814">
                  <a:extLst>
                    <a:ext uri="{9D8B030D-6E8A-4147-A177-3AD203B41FA5}">
                      <a16:colId xmlns:a16="http://schemas.microsoft.com/office/drawing/2014/main" val="1865905206"/>
                    </a:ext>
                  </a:extLst>
                </a:gridCol>
                <a:gridCol w="697991">
                  <a:extLst>
                    <a:ext uri="{9D8B030D-6E8A-4147-A177-3AD203B41FA5}">
                      <a16:colId xmlns:a16="http://schemas.microsoft.com/office/drawing/2014/main" val="3147138379"/>
                    </a:ext>
                  </a:extLst>
                </a:gridCol>
                <a:gridCol w="697991">
                  <a:extLst>
                    <a:ext uri="{9D8B030D-6E8A-4147-A177-3AD203B41FA5}">
                      <a16:colId xmlns:a16="http://schemas.microsoft.com/office/drawing/2014/main" val="3988582923"/>
                    </a:ext>
                  </a:extLst>
                </a:gridCol>
                <a:gridCol w="697991">
                  <a:extLst>
                    <a:ext uri="{9D8B030D-6E8A-4147-A177-3AD203B41FA5}">
                      <a16:colId xmlns:a16="http://schemas.microsoft.com/office/drawing/2014/main" val="3742551546"/>
                    </a:ext>
                  </a:extLst>
                </a:gridCol>
                <a:gridCol w="697991">
                  <a:extLst>
                    <a:ext uri="{9D8B030D-6E8A-4147-A177-3AD203B41FA5}">
                      <a16:colId xmlns:a16="http://schemas.microsoft.com/office/drawing/2014/main" val="799310114"/>
                    </a:ext>
                  </a:extLst>
                </a:gridCol>
                <a:gridCol w="742266">
                  <a:extLst>
                    <a:ext uri="{9D8B030D-6E8A-4147-A177-3AD203B41FA5}">
                      <a16:colId xmlns:a16="http://schemas.microsoft.com/office/drawing/2014/main" val="1330692371"/>
                    </a:ext>
                  </a:extLst>
                </a:gridCol>
                <a:gridCol w="711014">
                  <a:extLst>
                    <a:ext uri="{9D8B030D-6E8A-4147-A177-3AD203B41FA5}">
                      <a16:colId xmlns:a16="http://schemas.microsoft.com/office/drawing/2014/main" val="3299217948"/>
                    </a:ext>
                  </a:extLst>
                </a:gridCol>
              </a:tblGrid>
              <a:tr h="154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9313389"/>
                  </a:ext>
                </a:extLst>
              </a:tr>
              <a:tr h="3783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8843284"/>
                  </a:ext>
                </a:extLst>
              </a:tr>
              <a:tr h="1621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966947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1.071.994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052777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737102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528.477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467.718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80720"/>
                  </a:ext>
                </a:extLst>
              </a:tr>
              <a:tr h="138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016167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466.023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595.796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684983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Interna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9378246"/>
                  </a:ext>
                </a:extLst>
              </a:tr>
              <a:tr h="154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Financieros Deuda Externa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7.925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971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2879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7528" y="1124744"/>
            <a:ext cx="806693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928" y="1753295"/>
            <a:ext cx="807040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37C67C2-E2B0-4A06-91F7-B312088C57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437683"/>
              </p:ext>
            </p:extLst>
          </p:nvPr>
        </p:nvGraphicFramePr>
        <p:xfrm>
          <a:off x="522328" y="2120498"/>
          <a:ext cx="8066934" cy="2617003"/>
        </p:xfrm>
        <a:graphic>
          <a:graphicData uri="http://schemas.openxmlformats.org/drawingml/2006/table">
            <a:tbl>
              <a:tblPr/>
              <a:tblGrid>
                <a:gridCol w="312874">
                  <a:extLst>
                    <a:ext uri="{9D8B030D-6E8A-4147-A177-3AD203B41FA5}">
                      <a16:colId xmlns:a16="http://schemas.microsoft.com/office/drawing/2014/main" val="1155664664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4234609681"/>
                    </a:ext>
                  </a:extLst>
                </a:gridCol>
                <a:gridCol w="260728">
                  <a:extLst>
                    <a:ext uri="{9D8B030D-6E8A-4147-A177-3AD203B41FA5}">
                      <a16:colId xmlns:a16="http://schemas.microsoft.com/office/drawing/2014/main" val="3348765864"/>
                    </a:ext>
                  </a:extLst>
                </a:gridCol>
                <a:gridCol w="2982732">
                  <a:extLst>
                    <a:ext uri="{9D8B030D-6E8A-4147-A177-3AD203B41FA5}">
                      <a16:colId xmlns:a16="http://schemas.microsoft.com/office/drawing/2014/main" val="314954923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1663155238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663859885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2779398165"/>
                    </a:ext>
                  </a:extLst>
                </a:gridCol>
                <a:gridCol w="698752">
                  <a:extLst>
                    <a:ext uri="{9D8B030D-6E8A-4147-A177-3AD203B41FA5}">
                      <a16:colId xmlns:a16="http://schemas.microsoft.com/office/drawing/2014/main" val="4225373189"/>
                    </a:ext>
                  </a:extLst>
                </a:gridCol>
                <a:gridCol w="743076">
                  <a:extLst>
                    <a:ext uri="{9D8B030D-6E8A-4147-A177-3AD203B41FA5}">
                      <a16:colId xmlns:a16="http://schemas.microsoft.com/office/drawing/2014/main" val="898266044"/>
                    </a:ext>
                  </a:extLst>
                </a:gridCol>
                <a:gridCol w="711788">
                  <a:extLst>
                    <a:ext uri="{9D8B030D-6E8A-4147-A177-3AD203B41FA5}">
                      <a16:colId xmlns:a16="http://schemas.microsoft.com/office/drawing/2014/main" val="3817354887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834115"/>
                  </a:ext>
                </a:extLst>
              </a:tr>
              <a:tr h="4667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2249442"/>
                  </a:ext>
                </a:extLst>
              </a:tr>
              <a:tr h="160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43.853.909.678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3.703.581.250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39.688.244.315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91928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43.853.909.678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3.703.581.250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39.688.244.315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451331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PRESIDENCIA DE LA REPÚBLICA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16.881.364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16.381.133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-500.231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15.885.414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68855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129.276.587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126.705.102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-2.571.485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110.664.955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129074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PODER JUDICIAL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556.506.383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540.011.076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-16.495.307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563.128.944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824644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CONTRALORÍA GENERAL DE LA REPÚBLICA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80.347.539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80.311.601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-35.938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79.982.230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9046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INTERIOR Y SEGURIDAD PÚBLICA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2.383.881.973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2.369.153.139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-14.728.834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2.024.812.953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9649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78.366.965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79.869.774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1.502.809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65.929.330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132155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ECONOMÍA, FOMENTO Y TURISMO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256.205.704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351.270.098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95.064.394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288.647.659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192547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HACIENDA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417.949.376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493.739.001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75.789.625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463.777.380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68002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EDUCACIÓN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11.398.958.732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11.589.832.536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190.873.804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10.066.620.044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983035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JUSTICIA Y DERECHOS HUMANOS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1.192.129.620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1.245.479.964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53.350.344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1.144.130.433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339798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1.172.020.927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1.204.162.002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32.141.075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1.098.037.744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825222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OBRAS PÚBLICAS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2.055.010.768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2.193.302.091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138.291.323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1.631.615.795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47577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AGRICULTURA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539.048.387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599.158.332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60.109.945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565.513.676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72845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BIENES NACIONALES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9.420.135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9.121.621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-298.514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2.296.900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4657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97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7920" y="1154134"/>
            <a:ext cx="799451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920" y="1729839"/>
            <a:ext cx="7994519" cy="33101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                                                         </a:t>
            </a:r>
            <a:r>
              <a:rPr lang="es-CL" sz="1600" b="1" i="1" dirty="0">
                <a:ea typeface="Verdana" pitchFamily="34" charset="0"/>
                <a:cs typeface="Verdana" pitchFamily="34" charset="0"/>
              </a:rPr>
              <a:t>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99F5AAB-FA70-4CFB-BDF1-2C852C0A0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378703"/>
              </p:ext>
            </p:extLst>
          </p:nvPr>
        </p:nvGraphicFramePr>
        <p:xfrm>
          <a:off x="537919" y="2095976"/>
          <a:ext cx="7988439" cy="2701176"/>
        </p:xfrm>
        <a:graphic>
          <a:graphicData uri="http://schemas.openxmlformats.org/drawingml/2006/table">
            <a:tbl>
              <a:tblPr/>
              <a:tblGrid>
                <a:gridCol w="309830">
                  <a:extLst>
                    <a:ext uri="{9D8B030D-6E8A-4147-A177-3AD203B41FA5}">
                      <a16:colId xmlns:a16="http://schemas.microsoft.com/office/drawing/2014/main" val="1097278886"/>
                    </a:ext>
                  </a:extLst>
                </a:gridCol>
                <a:gridCol w="258191">
                  <a:extLst>
                    <a:ext uri="{9D8B030D-6E8A-4147-A177-3AD203B41FA5}">
                      <a16:colId xmlns:a16="http://schemas.microsoft.com/office/drawing/2014/main" val="2917427273"/>
                    </a:ext>
                  </a:extLst>
                </a:gridCol>
                <a:gridCol w="258191">
                  <a:extLst>
                    <a:ext uri="{9D8B030D-6E8A-4147-A177-3AD203B41FA5}">
                      <a16:colId xmlns:a16="http://schemas.microsoft.com/office/drawing/2014/main" val="1842126344"/>
                    </a:ext>
                  </a:extLst>
                </a:gridCol>
                <a:gridCol w="2953708">
                  <a:extLst>
                    <a:ext uri="{9D8B030D-6E8A-4147-A177-3AD203B41FA5}">
                      <a16:colId xmlns:a16="http://schemas.microsoft.com/office/drawing/2014/main" val="2391806075"/>
                    </a:ext>
                  </a:extLst>
                </a:gridCol>
                <a:gridCol w="691953">
                  <a:extLst>
                    <a:ext uri="{9D8B030D-6E8A-4147-A177-3AD203B41FA5}">
                      <a16:colId xmlns:a16="http://schemas.microsoft.com/office/drawing/2014/main" val="581594154"/>
                    </a:ext>
                  </a:extLst>
                </a:gridCol>
                <a:gridCol w="691953">
                  <a:extLst>
                    <a:ext uri="{9D8B030D-6E8A-4147-A177-3AD203B41FA5}">
                      <a16:colId xmlns:a16="http://schemas.microsoft.com/office/drawing/2014/main" val="688654977"/>
                    </a:ext>
                  </a:extLst>
                </a:gridCol>
                <a:gridCol w="691953">
                  <a:extLst>
                    <a:ext uri="{9D8B030D-6E8A-4147-A177-3AD203B41FA5}">
                      <a16:colId xmlns:a16="http://schemas.microsoft.com/office/drawing/2014/main" val="3047958869"/>
                    </a:ext>
                  </a:extLst>
                </a:gridCol>
                <a:gridCol w="691953">
                  <a:extLst>
                    <a:ext uri="{9D8B030D-6E8A-4147-A177-3AD203B41FA5}">
                      <a16:colId xmlns:a16="http://schemas.microsoft.com/office/drawing/2014/main" val="3131541839"/>
                    </a:ext>
                  </a:extLst>
                </a:gridCol>
                <a:gridCol w="735845">
                  <a:extLst>
                    <a:ext uri="{9D8B030D-6E8A-4147-A177-3AD203B41FA5}">
                      <a16:colId xmlns:a16="http://schemas.microsoft.com/office/drawing/2014/main" val="637504267"/>
                    </a:ext>
                  </a:extLst>
                </a:gridCol>
                <a:gridCol w="704862">
                  <a:extLst>
                    <a:ext uri="{9D8B030D-6E8A-4147-A177-3AD203B41FA5}">
                      <a16:colId xmlns:a16="http://schemas.microsoft.com/office/drawing/2014/main" val="4087707754"/>
                    </a:ext>
                  </a:extLst>
                </a:gridCol>
              </a:tblGrid>
              <a:tr h="153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652" marR="7652" marT="76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0208368"/>
                  </a:ext>
                </a:extLst>
              </a:tr>
              <a:tr h="459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81280"/>
                  </a:ext>
                </a:extLst>
              </a:tr>
              <a:tr h="1300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TRABAJO Y PREVISIÓN SOCIAL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5.859.127.506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6.245.446.414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386.318.908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7.470.597.381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257341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SALUD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7.503.567.038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10.115.837.557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2.612.270.519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9.017.907.207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265125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MINERÍA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47.901.760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47.877.278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-24.482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41.432.202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137295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VIVIENDA Y URBANISMO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2.836.812.340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2.828.959.715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-7.852.625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1.968.019.167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91550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TRANSPORTES Y TELECOMUNICACIONES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1.053.760.819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1.067.218.611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13.457.792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850.566.793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0896190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GOBIERNO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25.702.335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28.500.954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2.798.619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26.546.850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68938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DESARROLLO SOCIAL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749.587.978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865.861.532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116.273.554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716.859.139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611926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SECRETARÍA GENERAL DE LA PRESIDENCIA DE LA REPÚBLICA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21.821.317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26.072.957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4.251.640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20.953.127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07114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PÚBLICO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199.545.855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198.090.213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-1.455.642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189.940.340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979066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ENERGÍA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116.034.971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123.377.852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7.342.881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97.149.409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54573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MEDIO AMBIENTE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59.951.089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63.015.439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3.064.350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55.716.749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92,9%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1119937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DEL DEPORTE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127.380.764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127.038.163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-342.601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89.108.877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466376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 MUJER Y EQUIDAD DE GÉNERO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64.260.180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63.030.066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-1.230.114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58.122.223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866025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ELECTORAL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93.907.690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144.798.651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50.890.961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74.788.637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815601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LAS CULTURAS, LAS ARTES Y EL PATRIMONIO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208.996.304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211.059.720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2.063.416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163.099.012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5521774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CIENCIA, TECNOLOGÍA, CONOCIMIENTO E INNOVACIÓN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444.141.686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442.710.932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-1.430.754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290.023.096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926309"/>
                  </a:ext>
                </a:extLst>
              </a:tr>
              <a:tr h="12243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TESORO PUBLICO                                                                 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451.824.336 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356.516.154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-95.308.182 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436.370.649</a:t>
                      </a:r>
                    </a:p>
                  </a:txBody>
                  <a:tcPr marL="7652" marR="7652" marT="76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96,6%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122,4%</a:t>
                      </a:r>
                    </a:p>
                  </a:txBody>
                  <a:tcPr marL="7652" marR="7652" marT="76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02912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1945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41046" y="1139473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05:  APORTE FISCAL LIBRE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541046" y="1700808"/>
            <a:ext cx="7886701" cy="324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67A2664-55BF-4666-9219-BF649EA1AB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2812716"/>
              </p:ext>
            </p:extLst>
          </p:nvPr>
        </p:nvGraphicFramePr>
        <p:xfrm>
          <a:off x="541046" y="2025478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3122403284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75411535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8443642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1179418543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66600125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401109502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3572157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332718143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608755052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54593681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0960645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3244039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269.822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698967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269.822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-10.051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82566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-9.696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144.843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79037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y Servicio Exterior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143.674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139.799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-3.875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131.888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90183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Relaciones Económicas Internacionales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-1.963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14880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Promoción de Exportaciones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11.892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46642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DEFENSA NACIONAL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115.158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114.803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88.706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2089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18.494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18.094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15.553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83065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50.931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50.704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42.920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16424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Aérea de Chile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39.879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24.737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4624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5.854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826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954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96192" y="1095422"/>
            <a:ext cx="7951614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06:  FONDO DE RESERVA DE PENSIONES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96193" y="3941097"/>
            <a:ext cx="7951613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1691679" y="1780919"/>
            <a:ext cx="5760640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NOVIEMBRE 2021 de Fondo FRP en millones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4630E08-6476-4A88-AB0C-033E047EA7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2091801"/>
              </p:ext>
            </p:extLst>
          </p:nvPr>
        </p:nvGraphicFramePr>
        <p:xfrm>
          <a:off x="2355850" y="2307303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69685221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281084066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09043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9.477,13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924398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-5.951,80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991750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2.272,01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37061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1.628,17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846074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-51,04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278070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7.374,47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582702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6578E04-93B6-4DF8-BA70-9EDE99E4E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9903920"/>
              </p:ext>
            </p:extLst>
          </p:nvPr>
        </p:nvGraphicFramePr>
        <p:xfrm>
          <a:off x="596192" y="4324008"/>
          <a:ext cx="7951612" cy="1558654"/>
        </p:xfrm>
        <a:graphic>
          <a:graphicData uri="http://schemas.openxmlformats.org/drawingml/2006/table">
            <a:tbl>
              <a:tblPr/>
              <a:tblGrid>
                <a:gridCol w="261911">
                  <a:extLst>
                    <a:ext uri="{9D8B030D-6E8A-4147-A177-3AD203B41FA5}">
                      <a16:colId xmlns:a16="http://schemas.microsoft.com/office/drawing/2014/main" val="1527666475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3901501424"/>
                    </a:ext>
                  </a:extLst>
                </a:gridCol>
                <a:gridCol w="261911">
                  <a:extLst>
                    <a:ext uri="{9D8B030D-6E8A-4147-A177-3AD203B41FA5}">
                      <a16:colId xmlns:a16="http://schemas.microsoft.com/office/drawing/2014/main" val="274920606"/>
                    </a:ext>
                  </a:extLst>
                </a:gridCol>
                <a:gridCol w="2954353">
                  <a:extLst>
                    <a:ext uri="{9D8B030D-6E8A-4147-A177-3AD203B41FA5}">
                      <a16:colId xmlns:a16="http://schemas.microsoft.com/office/drawing/2014/main" val="2638495750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534095656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608294590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3672718391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1681669869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438342698"/>
                    </a:ext>
                  </a:extLst>
                </a:gridCol>
                <a:gridCol w="701921">
                  <a:extLst>
                    <a:ext uri="{9D8B030D-6E8A-4147-A177-3AD203B41FA5}">
                      <a16:colId xmlns:a16="http://schemas.microsoft.com/office/drawing/2014/main" val="258194326"/>
                    </a:ext>
                  </a:extLst>
                </a:gridCol>
              </a:tblGrid>
              <a:tr h="1331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1741245"/>
                  </a:ext>
                </a:extLst>
              </a:tr>
              <a:tr h="3837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550442"/>
                  </a:ext>
                </a:extLst>
              </a:tr>
              <a:tr h="16448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348440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11.284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71411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8500316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6959966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2.763.270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2.959.816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863215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357.448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4664482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231.636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357.448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5581218"/>
                  </a:ext>
                </a:extLst>
              </a:tr>
              <a:tr h="1253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8574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552" y="1149490"/>
            <a:ext cx="7886701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07:  FONDO DE ESTABILIZACIÓN ECONÓMICA Y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1475656" y="1842549"/>
            <a:ext cx="5832648" cy="3588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sz="1500" b="1" dirty="0">
                <a:latin typeface="+mn-lt"/>
                <a:ea typeface="Verdana" pitchFamily="34" charset="0"/>
                <a:cs typeface="Verdana" pitchFamily="34" charset="0"/>
              </a:rPr>
              <a:t>Saldo a NOVIEMBRE 2021 de Fondo FEES en millones de dólares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39769" y="3744537"/>
            <a:ext cx="8064461" cy="2411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6C774A1-B400-4EF0-844A-5C33BB4D59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3129299"/>
              </p:ext>
            </p:extLst>
          </p:nvPr>
        </p:nvGraphicFramePr>
        <p:xfrm>
          <a:off x="2483768" y="2400157"/>
          <a:ext cx="4432300" cy="1219200"/>
        </p:xfrm>
        <a:graphic>
          <a:graphicData uri="http://schemas.openxmlformats.org/drawingml/2006/table">
            <a:tbl>
              <a:tblPr/>
              <a:tblGrid>
                <a:gridCol w="3581400">
                  <a:extLst>
                    <a:ext uri="{9D8B030D-6E8A-4147-A177-3AD203B41FA5}">
                      <a16:colId xmlns:a16="http://schemas.microsoft.com/office/drawing/2014/main" val="3865477384"/>
                    </a:ext>
                  </a:extLst>
                </a:gridCol>
                <a:gridCol w="850900">
                  <a:extLst>
                    <a:ext uri="{9D8B030D-6E8A-4147-A177-3AD203B41FA5}">
                      <a16:colId xmlns:a16="http://schemas.microsoft.com/office/drawing/2014/main" val="36105859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Movimientos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Desde Inicios a noviembre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91781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21.765,71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9351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Retiros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-24.245,06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477993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Interés Devengado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3.342,56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595690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Ganancias (pérdidas) de capital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1.632,03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542022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Costo de Administración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-31,08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444060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Valor de Mercado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2.464,16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7663193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945453B-DD31-4276-BDB8-C05AF38F3A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880435"/>
              </p:ext>
            </p:extLst>
          </p:nvPr>
        </p:nvGraphicFramePr>
        <p:xfrm>
          <a:off x="539552" y="4080434"/>
          <a:ext cx="7886701" cy="1912320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491702039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286121787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1809629869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663712619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192918576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914139185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27313035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182740900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2657404727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289079738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503963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180120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6.496.715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37769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60041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85747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91669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1.246.783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6.196.783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219605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71.767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87354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71.757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298.367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415,8%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127776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14808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6699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2258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895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515234" y="1124744"/>
            <a:ext cx="808764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08:  FONDO PARA LA EDUCACIÓN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15234" y="1740134"/>
            <a:ext cx="8087646" cy="3111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85CBAAC-476A-4F02-B500-76339C8BD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3543249"/>
              </p:ext>
            </p:extLst>
          </p:nvPr>
        </p:nvGraphicFramePr>
        <p:xfrm>
          <a:off x="511461" y="2051280"/>
          <a:ext cx="8091419" cy="1570184"/>
        </p:xfrm>
        <a:graphic>
          <a:graphicData uri="http://schemas.openxmlformats.org/drawingml/2006/table">
            <a:tbl>
              <a:tblPr/>
              <a:tblGrid>
                <a:gridCol w="264599">
                  <a:extLst>
                    <a:ext uri="{9D8B030D-6E8A-4147-A177-3AD203B41FA5}">
                      <a16:colId xmlns:a16="http://schemas.microsoft.com/office/drawing/2014/main" val="2357892650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4053280529"/>
                    </a:ext>
                  </a:extLst>
                </a:gridCol>
                <a:gridCol w="264599">
                  <a:extLst>
                    <a:ext uri="{9D8B030D-6E8A-4147-A177-3AD203B41FA5}">
                      <a16:colId xmlns:a16="http://schemas.microsoft.com/office/drawing/2014/main" val="178029646"/>
                    </a:ext>
                  </a:extLst>
                </a:gridCol>
                <a:gridCol w="2984671">
                  <a:extLst>
                    <a:ext uri="{9D8B030D-6E8A-4147-A177-3AD203B41FA5}">
                      <a16:colId xmlns:a16="http://schemas.microsoft.com/office/drawing/2014/main" val="4098338880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2085590954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889811280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4277857106"/>
                    </a:ext>
                  </a:extLst>
                </a:gridCol>
                <a:gridCol w="709123">
                  <a:extLst>
                    <a:ext uri="{9D8B030D-6E8A-4147-A177-3AD203B41FA5}">
                      <a16:colId xmlns:a16="http://schemas.microsoft.com/office/drawing/2014/main" val="1979775903"/>
                    </a:ext>
                  </a:extLst>
                </a:gridCol>
                <a:gridCol w="754105">
                  <a:extLst>
                    <a:ext uri="{9D8B030D-6E8A-4147-A177-3AD203B41FA5}">
                      <a16:colId xmlns:a16="http://schemas.microsoft.com/office/drawing/2014/main" val="1704326335"/>
                    </a:ext>
                  </a:extLst>
                </a:gridCol>
                <a:gridCol w="722354">
                  <a:extLst>
                    <a:ext uri="{9D8B030D-6E8A-4147-A177-3AD203B41FA5}">
                      <a16:colId xmlns:a16="http://schemas.microsoft.com/office/drawing/2014/main" val="2461248402"/>
                    </a:ext>
                  </a:extLst>
                </a:gridCol>
              </a:tblGrid>
              <a:tr h="13413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7741341"/>
                  </a:ext>
                </a:extLst>
              </a:tr>
              <a:tr h="38662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836329"/>
                  </a:ext>
                </a:extLst>
              </a:tr>
              <a:tr h="1656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505825,0%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505825,0%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0912089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4297272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042019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024844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6415330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1011650,0%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1011650,0%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1015830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202.232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2022320,0%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418145"/>
                  </a:ext>
                </a:extLst>
              </a:tr>
              <a:tr h="1262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439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545487" y="1148153"/>
            <a:ext cx="8013576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TESORO PÚBLICO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45486" y="1677154"/>
            <a:ext cx="7632848" cy="3012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45487" y="4200429"/>
            <a:ext cx="7848872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032517F-EEEA-4A4D-A1D0-9A377313E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627452"/>
              </p:ext>
            </p:extLst>
          </p:nvPr>
        </p:nvGraphicFramePr>
        <p:xfrm>
          <a:off x="539578" y="2017706"/>
          <a:ext cx="8005039" cy="2182723"/>
        </p:xfrm>
        <a:graphic>
          <a:graphicData uri="http://schemas.openxmlformats.org/drawingml/2006/table">
            <a:tbl>
              <a:tblPr/>
              <a:tblGrid>
                <a:gridCol w="281868">
                  <a:extLst>
                    <a:ext uri="{9D8B030D-6E8A-4147-A177-3AD203B41FA5}">
                      <a16:colId xmlns:a16="http://schemas.microsoft.com/office/drawing/2014/main" val="587359931"/>
                    </a:ext>
                  </a:extLst>
                </a:gridCol>
                <a:gridCol w="3179466">
                  <a:extLst>
                    <a:ext uri="{9D8B030D-6E8A-4147-A177-3AD203B41FA5}">
                      <a16:colId xmlns:a16="http://schemas.microsoft.com/office/drawing/2014/main" val="3976708988"/>
                    </a:ext>
                  </a:extLst>
                </a:gridCol>
                <a:gridCol w="755405">
                  <a:extLst>
                    <a:ext uri="{9D8B030D-6E8A-4147-A177-3AD203B41FA5}">
                      <a16:colId xmlns:a16="http://schemas.microsoft.com/office/drawing/2014/main" val="3152336151"/>
                    </a:ext>
                  </a:extLst>
                </a:gridCol>
                <a:gridCol w="755405">
                  <a:extLst>
                    <a:ext uri="{9D8B030D-6E8A-4147-A177-3AD203B41FA5}">
                      <a16:colId xmlns:a16="http://schemas.microsoft.com/office/drawing/2014/main" val="3032950842"/>
                    </a:ext>
                  </a:extLst>
                </a:gridCol>
                <a:gridCol w="755405">
                  <a:extLst>
                    <a:ext uri="{9D8B030D-6E8A-4147-A177-3AD203B41FA5}">
                      <a16:colId xmlns:a16="http://schemas.microsoft.com/office/drawing/2014/main" val="3266719844"/>
                    </a:ext>
                  </a:extLst>
                </a:gridCol>
                <a:gridCol w="755405">
                  <a:extLst>
                    <a:ext uri="{9D8B030D-6E8A-4147-A177-3AD203B41FA5}">
                      <a16:colId xmlns:a16="http://schemas.microsoft.com/office/drawing/2014/main" val="2428948711"/>
                    </a:ext>
                  </a:extLst>
                </a:gridCol>
                <a:gridCol w="789229">
                  <a:extLst>
                    <a:ext uri="{9D8B030D-6E8A-4147-A177-3AD203B41FA5}">
                      <a16:colId xmlns:a16="http://schemas.microsoft.com/office/drawing/2014/main" val="650984246"/>
                    </a:ext>
                  </a:extLst>
                </a:gridCol>
                <a:gridCol w="732856">
                  <a:extLst>
                    <a:ext uri="{9D8B030D-6E8A-4147-A177-3AD203B41FA5}">
                      <a16:colId xmlns:a16="http://schemas.microsoft.com/office/drawing/2014/main" val="763987178"/>
                    </a:ext>
                  </a:extLst>
                </a:gridCol>
              </a:tblGrid>
              <a:tr h="1332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31" marR="8331" marT="83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52619443"/>
                  </a:ext>
                </a:extLst>
              </a:tr>
              <a:tr h="4082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31" marR="8331" marT="83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761618"/>
                  </a:ext>
                </a:extLst>
              </a:tr>
              <a:tr h="141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60.178.364.208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77.568.132.802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17.389.768.594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78.312.591.255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907725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111.001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463958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295.642.821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247.130.660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4894003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5.698.493.896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8.121.192.458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2.422.698.562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7.074.941.392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879926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66.576.686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332883430,0%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332883430,0%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3226363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43.853.909.678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3.703.581.250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39.688.244.315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3265275"/>
                  </a:ext>
                </a:extLst>
              </a:tr>
              <a:tr h="1666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PARA SERVICIO DE LA DEUDA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214.153.919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213.956.440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175.571.929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169841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2.103.393.706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1.464.730.440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-638.663.266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3.655.519.826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173,8%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249,6%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8777206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1.512.363.010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963.335.956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9633359560,0%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639625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4.825.857.502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15.215.844.029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10.389.986.527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18.732.204.240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388,2%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123,1%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105700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6.885.343.896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7.708.955.250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9200222"/>
                  </a:ext>
                </a:extLst>
              </a:tr>
              <a:tr h="133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31" marR="8331" marT="8331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8145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C9A5686-8F54-428E-9B65-22E240BA9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559513"/>
              </p:ext>
            </p:extLst>
          </p:nvPr>
        </p:nvGraphicFramePr>
        <p:xfrm>
          <a:off x="545487" y="4542405"/>
          <a:ext cx="8013576" cy="1646359"/>
        </p:xfrm>
        <a:graphic>
          <a:graphicData uri="http://schemas.openxmlformats.org/drawingml/2006/table">
            <a:tbl>
              <a:tblPr/>
              <a:tblGrid>
                <a:gridCol w="287431">
                  <a:extLst>
                    <a:ext uri="{9D8B030D-6E8A-4147-A177-3AD203B41FA5}">
                      <a16:colId xmlns:a16="http://schemas.microsoft.com/office/drawing/2014/main" val="688270129"/>
                    </a:ext>
                  </a:extLst>
                </a:gridCol>
                <a:gridCol w="3242221">
                  <a:extLst>
                    <a:ext uri="{9D8B030D-6E8A-4147-A177-3AD203B41FA5}">
                      <a16:colId xmlns:a16="http://schemas.microsoft.com/office/drawing/2014/main" val="3953187578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495665790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323127077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1064918976"/>
                    </a:ext>
                  </a:extLst>
                </a:gridCol>
                <a:gridCol w="770315">
                  <a:extLst>
                    <a:ext uri="{9D8B030D-6E8A-4147-A177-3AD203B41FA5}">
                      <a16:colId xmlns:a16="http://schemas.microsoft.com/office/drawing/2014/main" val="2396123740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1644974266"/>
                    </a:ext>
                  </a:extLst>
                </a:gridCol>
                <a:gridCol w="701332">
                  <a:extLst>
                    <a:ext uri="{9D8B030D-6E8A-4147-A177-3AD203B41FA5}">
                      <a16:colId xmlns:a16="http://schemas.microsoft.com/office/drawing/2014/main" val="3149911267"/>
                    </a:ext>
                  </a:extLst>
                </a:gridCol>
              </a:tblGrid>
              <a:tr h="1357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55723083"/>
                  </a:ext>
                </a:extLst>
              </a:tr>
              <a:tr h="4158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0466209"/>
                  </a:ext>
                </a:extLst>
              </a:tr>
              <a:tr h="14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13.393.564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13.383.513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4.704.562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75029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26031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6943506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108443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-10.051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897828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12.095.378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3.380.716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032589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1.071.994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465482"/>
                  </a:ext>
                </a:extLst>
              </a:tr>
              <a:tr h="1357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0794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6583" y="1102753"/>
            <a:ext cx="799245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09:  FONDO DE APOYO REGIONAL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462" y="1678457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9EF7C6-F091-4DAA-9008-C1C21021B3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993617"/>
              </p:ext>
            </p:extLst>
          </p:nvPr>
        </p:nvGraphicFramePr>
        <p:xfrm>
          <a:off x="535462" y="1988840"/>
          <a:ext cx="8013573" cy="1509975"/>
        </p:xfrm>
        <a:graphic>
          <a:graphicData uri="http://schemas.openxmlformats.org/drawingml/2006/table">
            <a:tbl>
              <a:tblPr/>
              <a:tblGrid>
                <a:gridCol w="256352">
                  <a:extLst>
                    <a:ext uri="{9D8B030D-6E8A-4147-A177-3AD203B41FA5}">
                      <a16:colId xmlns:a16="http://schemas.microsoft.com/office/drawing/2014/main" val="3505467983"/>
                    </a:ext>
                  </a:extLst>
                </a:gridCol>
                <a:gridCol w="256352">
                  <a:extLst>
                    <a:ext uri="{9D8B030D-6E8A-4147-A177-3AD203B41FA5}">
                      <a16:colId xmlns:a16="http://schemas.microsoft.com/office/drawing/2014/main" val="3536879840"/>
                    </a:ext>
                  </a:extLst>
                </a:gridCol>
                <a:gridCol w="256352">
                  <a:extLst>
                    <a:ext uri="{9D8B030D-6E8A-4147-A177-3AD203B41FA5}">
                      <a16:colId xmlns:a16="http://schemas.microsoft.com/office/drawing/2014/main" val="1917746854"/>
                    </a:ext>
                  </a:extLst>
                </a:gridCol>
                <a:gridCol w="3065975">
                  <a:extLst>
                    <a:ext uri="{9D8B030D-6E8A-4147-A177-3AD203B41FA5}">
                      <a16:colId xmlns:a16="http://schemas.microsoft.com/office/drawing/2014/main" val="2765516913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75153498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29243890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1608939601"/>
                    </a:ext>
                  </a:extLst>
                </a:gridCol>
                <a:gridCol w="687024">
                  <a:extLst>
                    <a:ext uri="{9D8B030D-6E8A-4147-A177-3AD203B41FA5}">
                      <a16:colId xmlns:a16="http://schemas.microsoft.com/office/drawing/2014/main" val="353909357"/>
                    </a:ext>
                  </a:extLst>
                </a:gridCol>
                <a:gridCol w="730604">
                  <a:extLst>
                    <a:ext uri="{9D8B030D-6E8A-4147-A177-3AD203B41FA5}">
                      <a16:colId xmlns:a16="http://schemas.microsoft.com/office/drawing/2014/main" val="3836397632"/>
                    </a:ext>
                  </a:extLst>
                </a:gridCol>
                <a:gridCol w="699842">
                  <a:extLst>
                    <a:ext uri="{9D8B030D-6E8A-4147-A177-3AD203B41FA5}">
                      <a16:colId xmlns:a16="http://schemas.microsoft.com/office/drawing/2014/main" val="1377999002"/>
                    </a:ext>
                  </a:extLst>
                </a:gridCol>
              </a:tblGrid>
              <a:tr h="1296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7322106"/>
                  </a:ext>
                </a:extLst>
              </a:tr>
              <a:tr h="3716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757258"/>
                  </a:ext>
                </a:extLst>
              </a:tr>
              <a:tr h="159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005294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358.068.831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3580688310,0%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3580688310,0%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967617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358.068.831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3580688310,0%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3580688310,0%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899389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525.537.340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441.143.393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481570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525.537.330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441.143.393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2804460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23.255.021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3749169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Programa Financiamiento Gobiernos Regionales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502.282.309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441.143.393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536452"/>
                  </a:ext>
                </a:extLst>
              </a:tr>
              <a:tr h="1213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1297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9286" y="1179004"/>
            <a:ext cx="7972479" cy="791147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10:  FONDO PARA DIAGNÓSTICOS Y TRATAMIENTOS DE ALTO COSTO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8318" y="1970151"/>
            <a:ext cx="796893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2C39A2A-55B1-4912-81BF-A5F859F9A3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6929106"/>
              </p:ext>
            </p:extLst>
          </p:nvPr>
        </p:nvGraphicFramePr>
        <p:xfrm>
          <a:off x="527683" y="2333178"/>
          <a:ext cx="7972477" cy="1432304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1134745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2368841197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442577554"/>
                    </a:ext>
                  </a:extLst>
                </a:gridCol>
                <a:gridCol w="2940798">
                  <a:extLst>
                    <a:ext uri="{9D8B030D-6E8A-4147-A177-3AD203B41FA5}">
                      <a16:colId xmlns:a16="http://schemas.microsoft.com/office/drawing/2014/main" val="42214968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42587566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236614161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021049964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231808673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2841081706"/>
                    </a:ext>
                  </a:extLst>
                </a:gridCol>
                <a:gridCol w="711736">
                  <a:extLst>
                    <a:ext uri="{9D8B030D-6E8A-4147-A177-3AD203B41FA5}">
                      <a16:colId xmlns:a16="http://schemas.microsoft.com/office/drawing/2014/main" val="956789117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0192237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6075635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123.169.458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229.309.031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37401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104.705.152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502293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104.705.152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71911"/>
                  </a:ext>
                </a:extLst>
              </a:tr>
              <a:tr h="247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Nacional de Salud, aplicación del Fondo para Diagnósticos y Tratamientos de Alto Costo Ley N°20.850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115.542.500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104.705.152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25994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124.603.879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773638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4.391.589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7.626.958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124.603.879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2837,3%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1633,7%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60615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5213" y="1112397"/>
            <a:ext cx="787807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11:  EMPRESAS Y SOCIEDADES DEL ESTADO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6583" y="1723156"/>
            <a:ext cx="8013576" cy="31038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06BC136-12E7-4543-A9AA-4011180EF4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941687"/>
              </p:ext>
            </p:extLst>
          </p:nvPr>
        </p:nvGraphicFramePr>
        <p:xfrm>
          <a:off x="556583" y="2033539"/>
          <a:ext cx="7886701" cy="2299429"/>
        </p:xfrm>
        <a:graphic>
          <a:graphicData uri="http://schemas.openxmlformats.org/drawingml/2006/table">
            <a:tbl>
              <a:tblPr/>
              <a:tblGrid>
                <a:gridCol w="257904">
                  <a:extLst>
                    <a:ext uri="{9D8B030D-6E8A-4147-A177-3AD203B41FA5}">
                      <a16:colId xmlns:a16="http://schemas.microsoft.com/office/drawing/2014/main" val="2511854745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307651110"/>
                    </a:ext>
                  </a:extLst>
                </a:gridCol>
                <a:gridCol w="257904">
                  <a:extLst>
                    <a:ext uri="{9D8B030D-6E8A-4147-A177-3AD203B41FA5}">
                      <a16:colId xmlns:a16="http://schemas.microsoft.com/office/drawing/2014/main" val="956943001"/>
                    </a:ext>
                  </a:extLst>
                </a:gridCol>
                <a:gridCol w="2909157">
                  <a:extLst>
                    <a:ext uri="{9D8B030D-6E8A-4147-A177-3AD203B41FA5}">
                      <a16:colId xmlns:a16="http://schemas.microsoft.com/office/drawing/2014/main" val="2010151838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735791734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270460032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3245500636"/>
                    </a:ext>
                  </a:extLst>
                </a:gridCol>
                <a:gridCol w="691182">
                  <a:extLst>
                    <a:ext uri="{9D8B030D-6E8A-4147-A177-3AD203B41FA5}">
                      <a16:colId xmlns:a16="http://schemas.microsoft.com/office/drawing/2014/main" val="2697717284"/>
                    </a:ext>
                  </a:extLst>
                </a:gridCol>
                <a:gridCol w="735026">
                  <a:extLst>
                    <a:ext uri="{9D8B030D-6E8A-4147-A177-3AD203B41FA5}">
                      <a16:colId xmlns:a16="http://schemas.microsoft.com/office/drawing/2014/main" val="1624120504"/>
                    </a:ext>
                  </a:extLst>
                </a:gridCol>
                <a:gridCol w="704078">
                  <a:extLst>
                    <a:ext uri="{9D8B030D-6E8A-4147-A177-3AD203B41FA5}">
                      <a16:colId xmlns:a16="http://schemas.microsoft.com/office/drawing/2014/main" val="2275356814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659169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77053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133.558.789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76966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209913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77300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352056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1.940.807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629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8180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130.695.332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67235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Infraestructura S.A.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33.314.788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12.374.177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1026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Transporte de Pasajeros Metro S.A.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119.118.481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118.321.155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62698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Banco del Estado de Chile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391.719.750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13171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953.227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50229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953.227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55180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de los Ferrocarriles del Estado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215.157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88361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Sociedad Agrícola y Servicios Isla de Pascua SpA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1.022.500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953.227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007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855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8836" y="1170167"/>
            <a:ext cx="79724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12:  FONDO DE CONTINGENCIA ESTRATÉGICO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9182" y="1788107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D1D9B3A1-0D3B-419E-93EC-98473A8413FE}"/>
              </a:ext>
            </a:extLst>
          </p:cNvPr>
          <p:cNvSpPr txBox="1">
            <a:spLocks/>
          </p:cNvSpPr>
          <p:nvPr/>
        </p:nvSpPr>
        <p:spPr>
          <a:xfrm>
            <a:off x="538836" y="3942784"/>
            <a:ext cx="7972474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006E5046-6984-4F67-A416-A5EC637D3B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0886001"/>
              </p:ext>
            </p:extLst>
          </p:nvPr>
        </p:nvGraphicFramePr>
        <p:xfrm>
          <a:off x="538836" y="2110488"/>
          <a:ext cx="7972474" cy="1580827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363590706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3185694988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024731156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27746543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36093062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80133757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279577492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254520756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540140785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1638818711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4707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94914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172242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1003779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3948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6192269"/>
                  </a:ext>
                </a:extLst>
              </a:tr>
              <a:tr h="1485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9288939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95663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63058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15309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16F25A7-C4FF-4DA5-B04D-85B42AD84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863683"/>
              </p:ext>
            </p:extLst>
          </p:nvPr>
        </p:nvGraphicFramePr>
        <p:xfrm>
          <a:off x="538836" y="4264808"/>
          <a:ext cx="7972474" cy="1552041"/>
        </p:xfrm>
        <a:graphic>
          <a:graphicData uri="http://schemas.openxmlformats.org/drawingml/2006/table">
            <a:tbl>
              <a:tblPr/>
              <a:tblGrid>
                <a:gridCol w="260709">
                  <a:extLst>
                    <a:ext uri="{9D8B030D-6E8A-4147-A177-3AD203B41FA5}">
                      <a16:colId xmlns:a16="http://schemas.microsoft.com/office/drawing/2014/main" val="1411286680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1738407473"/>
                    </a:ext>
                  </a:extLst>
                </a:gridCol>
                <a:gridCol w="260709">
                  <a:extLst>
                    <a:ext uri="{9D8B030D-6E8A-4147-A177-3AD203B41FA5}">
                      <a16:colId xmlns:a16="http://schemas.microsoft.com/office/drawing/2014/main" val="547860278"/>
                    </a:ext>
                  </a:extLst>
                </a:gridCol>
                <a:gridCol w="2940796">
                  <a:extLst>
                    <a:ext uri="{9D8B030D-6E8A-4147-A177-3AD203B41FA5}">
                      <a16:colId xmlns:a16="http://schemas.microsoft.com/office/drawing/2014/main" val="563777859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76314378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197176615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759639943"/>
                    </a:ext>
                  </a:extLst>
                </a:gridCol>
                <a:gridCol w="698699">
                  <a:extLst>
                    <a:ext uri="{9D8B030D-6E8A-4147-A177-3AD203B41FA5}">
                      <a16:colId xmlns:a16="http://schemas.microsoft.com/office/drawing/2014/main" val="3505438817"/>
                    </a:ext>
                  </a:extLst>
                </a:gridCol>
                <a:gridCol w="743020">
                  <a:extLst>
                    <a:ext uri="{9D8B030D-6E8A-4147-A177-3AD203B41FA5}">
                      <a16:colId xmlns:a16="http://schemas.microsoft.com/office/drawing/2014/main" val="1472732171"/>
                    </a:ext>
                  </a:extLst>
                </a:gridCol>
                <a:gridCol w="711735">
                  <a:extLst>
                    <a:ext uri="{9D8B030D-6E8A-4147-A177-3AD203B41FA5}">
                      <a16:colId xmlns:a16="http://schemas.microsoft.com/office/drawing/2014/main" val="3623086270"/>
                    </a:ext>
                  </a:extLst>
                </a:gridCol>
              </a:tblGrid>
              <a:tr h="1316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3637231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9682301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936.030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37021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096542"/>
                  </a:ext>
                </a:extLst>
              </a:tr>
              <a:tr h="1393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0868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4498292"/>
                  </a:ext>
                </a:extLst>
              </a:tr>
              <a:tr h="1197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Ingresos Generales de la Nación, Fondo Artículo 98 de la Ley N°18.948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87550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723901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15313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089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62006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44292" y="1156127"/>
            <a:ext cx="7844132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44292" y="1787470"/>
            <a:ext cx="7628108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… 1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1BB5C1F-5C68-43D7-8492-06734C34EB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041733"/>
              </p:ext>
            </p:extLst>
          </p:nvPr>
        </p:nvGraphicFramePr>
        <p:xfrm>
          <a:off x="572892" y="2146530"/>
          <a:ext cx="7815532" cy="3203885"/>
        </p:xfrm>
        <a:graphic>
          <a:graphicData uri="http://schemas.openxmlformats.org/drawingml/2006/table">
            <a:tbl>
              <a:tblPr/>
              <a:tblGrid>
                <a:gridCol w="258109">
                  <a:extLst>
                    <a:ext uri="{9D8B030D-6E8A-4147-A177-3AD203B41FA5}">
                      <a16:colId xmlns:a16="http://schemas.microsoft.com/office/drawing/2014/main" val="630813822"/>
                    </a:ext>
                  </a:extLst>
                </a:gridCol>
                <a:gridCol w="258109">
                  <a:extLst>
                    <a:ext uri="{9D8B030D-6E8A-4147-A177-3AD203B41FA5}">
                      <a16:colId xmlns:a16="http://schemas.microsoft.com/office/drawing/2014/main" val="3963544966"/>
                    </a:ext>
                  </a:extLst>
                </a:gridCol>
                <a:gridCol w="258109">
                  <a:extLst>
                    <a:ext uri="{9D8B030D-6E8A-4147-A177-3AD203B41FA5}">
                      <a16:colId xmlns:a16="http://schemas.microsoft.com/office/drawing/2014/main" val="2890796872"/>
                    </a:ext>
                  </a:extLst>
                </a:gridCol>
                <a:gridCol w="2911467">
                  <a:extLst>
                    <a:ext uri="{9D8B030D-6E8A-4147-A177-3AD203B41FA5}">
                      <a16:colId xmlns:a16="http://schemas.microsoft.com/office/drawing/2014/main" val="3644747998"/>
                    </a:ext>
                  </a:extLst>
                </a:gridCol>
                <a:gridCol w="691731">
                  <a:extLst>
                    <a:ext uri="{9D8B030D-6E8A-4147-A177-3AD203B41FA5}">
                      <a16:colId xmlns:a16="http://schemas.microsoft.com/office/drawing/2014/main" val="1167539579"/>
                    </a:ext>
                  </a:extLst>
                </a:gridCol>
                <a:gridCol w="691731">
                  <a:extLst>
                    <a:ext uri="{9D8B030D-6E8A-4147-A177-3AD203B41FA5}">
                      <a16:colId xmlns:a16="http://schemas.microsoft.com/office/drawing/2014/main" val="1451962051"/>
                    </a:ext>
                  </a:extLst>
                </a:gridCol>
                <a:gridCol w="691731">
                  <a:extLst>
                    <a:ext uri="{9D8B030D-6E8A-4147-A177-3AD203B41FA5}">
                      <a16:colId xmlns:a16="http://schemas.microsoft.com/office/drawing/2014/main" val="2613110954"/>
                    </a:ext>
                  </a:extLst>
                </a:gridCol>
                <a:gridCol w="691731">
                  <a:extLst>
                    <a:ext uri="{9D8B030D-6E8A-4147-A177-3AD203B41FA5}">
                      <a16:colId xmlns:a16="http://schemas.microsoft.com/office/drawing/2014/main" val="1303960965"/>
                    </a:ext>
                  </a:extLst>
                </a:gridCol>
                <a:gridCol w="640110">
                  <a:extLst>
                    <a:ext uri="{9D8B030D-6E8A-4147-A177-3AD203B41FA5}">
                      <a16:colId xmlns:a16="http://schemas.microsoft.com/office/drawing/2014/main" val="1710103804"/>
                    </a:ext>
                  </a:extLst>
                </a:gridCol>
                <a:gridCol w="722704">
                  <a:extLst>
                    <a:ext uri="{9D8B030D-6E8A-4147-A177-3AD203B41FA5}">
                      <a16:colId xmlns:a16="http://schemas.microsoft.com/office/drawing/2014/main" val="2989813913"/>
                    </a:ext>
                  </a:extLst>
                </a:gridCol>
              </a:tblGrid>
              <a:tr h="1372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863" marR="6863" marT="686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631643"/>
                  </a:ext>
                </a:extLst>
              </a:tr>
              <a:tr h="3363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953923"/>
                  </a:ext>
                </a:extLst>
              </a:tr>
              <a:tr h="1441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1.045.795.403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950.671.872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-95.123.531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546.640.580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081975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171.384.874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6.839.931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107.342.039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60871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164.544.943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171.384.874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6.839.931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107.342.039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710683"/>
                  </a:ext>
                </a:extLst>
              </a:tr>
              <a:tr h="1179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4.114.734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4.300.754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186.020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3.055.272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810291"/>
                  </a:ext>
                </a:extLst>
              </a:tr>
              <a:tr h="114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4.374.687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4.695.662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320.975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4.072.138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300444"/>
                  </a:ext>
                </a:extLst>
              </a:tr>
              <a:tr h="1107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4.166.504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4.344.269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177.765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3.420.679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72948"/>
                  </a:ext>
                </a:extLst>
              </a:tr>
              <a:tr h="1440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4.757.859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4.662.531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-95.328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3.119.152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716536"/>
                  </a:ext>
                </a:extLst>
              </a:tr>
              <a:tr h="684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5.193.284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5.597.132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403.848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4.589.411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082033"/>
                  </a:ext>
                </a:extLst>
              </a:tr>
              <a:tr h="114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3.840.438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3.822.712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-17.726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3.152.772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125145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4.503.402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4.407.240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-96.162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3.893.326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1420824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5.627.583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5.518.030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-109.553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4.506.361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100534"/>
                  </a:ext>
                </a:extLst>
              </a:tr>
              <a:tr h="140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5.177.698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5.238.909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61.211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5.198.460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162396"/>
                  </a:ext>
                </a:extLst>
              </a:tr>
              <a:tr h="72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4.981.712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5.145.898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164.186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4.844.486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679729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5.273.963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5.250.945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-23.018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4.633.073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67176"/>
                  </a:ext>
                </a:extLst>
              </a:tr>
              <a:tr h="799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4.498.541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4.457.124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-41.417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3.511.157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406828"/>
                  </a:ext>
                </a:extLst>
              </a:tr>
              <a:tr h="1256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7.170.932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7.294.648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123.716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6.839.931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210515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4.539.494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4.187.628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-351.866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3.429.439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75,5%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2580910"/>
                  </a:ext>
                </a:extLst>
              </a:tr>
              <a:tr h="1062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4.162.418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4.178.174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15.756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3.667.763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66843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2.475.764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2.774.271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298.507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1.957.451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79,1%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6561070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3.032.444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305038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5.634.902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7.226.119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1.591.217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4.167.977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1726289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4.085.220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9571527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6.109.131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5.190.770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-918.361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1.181.354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19,3%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350026"/>
                  </a:ext>
                </a:extLst>
              </a:tr>
              <a:tr h="1098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5.158.763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</a:t>
                      </a:r>
                    </a:p>
                  </a:txBody>
                  <a:tcPr marL="6863" marR="6863" marT="686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6863" marR="6863" marT="686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71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6379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8034" y="1125103"/>
            <a:ext cx="7946948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8034" y="1700807"/>
            <a:ext cx="7769305" cy="22714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… 2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EF52E53-2E80-4008-AA21-6E7DB4FF34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4756585"/>
              </p:ext>
            </p:extLst>
          </p:nvPr>
        </p:nvGraphicFramePr>
        <p:xfrm>
          <a:off x="558032" y="1988840"/>
          <a:ext cx="7946950" cy="3627041"/>
        </p:xfrm>
        <a:graphic>
          <a:graphicData uri="http://schemas.openxmlformats.org/drawingml/2006/table">
            <a:tbl>
              <a:tblPr/>
              <a:tblGrid>
                <a:gridCol w="262449">
                  <a:extLst>
                    <a:ext uri="{9D8B030D-6E8A-4147-A177-3AD203B41FA5}">
                      <a16:colId xmlns:a16="http://schemas.microsoft.com/office/drawing/2014/main" val="256762435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638146790"/>
                    </a:ext>
                  </a:extLst>
                </a:gridCol>
                <a:gridCol w="262449">
                  <a:extLst>
                    <a:ext uri="{9D8B030D-6E8A-4147-A177-3AD203B41FA5}">
                      <a16:colId xmlns:a16="http://schemas.microsoft.com/office/drawing/2014/main" val="959476628"/>
                    </a:ext>
                  </a:extLst>
                </a:gridCol>
                <a:gridCol w="2960422">
                  <a:extLst>
                    <a:ext uri="{9D8B030D-6E8A-4147-A177-3AD203B41FA5}">
                      <a16:colId xmlns:a16="http://schemas.microsoft.com/office/drawing/2014/main" val="1466002233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4115462835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1749533196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620168427"/>
                    </a:ext>
                  </a:extLst>
                </a:gridCol>
                <a:gridCol w="703363">
                  <a:extLst>
                    <a:ext uri="{9D8B030D-6E8A-4147-A177-3AD203B41FA5}">
                      <a16:colId xmlns:a16="http://schemas.microsoft.com/office/drawing/2014/main" val="3102841305"/>
                    </a:ext>
                  </a:extLst>
                </a:gridCol>
                <a:gridCol w="650872">
                  <a:extLst>
                    <a:ext uri="{9D8B030D-6E8A-4147-A177-3AD203B41FA5}">
                      <a16:colId xmlns:a16="http://schemas.microsoft.com/office/drawing/2014/main" val="3206933716"/>
                    </a:ext>
                  </a:extLst>
                </a:gridCol>
                <a:gridCol w="734857">
                  <a:extLst>
                    <a:ext uri="{9D8B030D-6E8A-4147-A177-3AD203B41FA5}">
                      <a16:colId xmlns:a16="http://schemas.microsoft.com/office/drawing/2014/main" val="2607457699"/>
                    </a:ext>
                  </a:extLst>
                </a:gridCol>
              </a:tblGrid>
              <a:tr h="1215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50" marR="7350" marT="7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473350"/>
                  </a:ext>
                </a:extLst>
              </a:tr>
              <a:tr h="2430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7811583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4.550.529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277427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6.026.222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8.287.737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2.261.515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6.196.522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4908519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5.356.027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5.499.912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143.885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3.243.068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312395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7.114.127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10.700.127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3.586.000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7.114.127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397955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9.016.155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9.189.550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173.395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3.835.922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318550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5.900.867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6.896.440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995.573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3.285.765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8621475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2.921.323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561251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15.201.572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11.991.365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-3.210.207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4.499.628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23147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4.338.580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975.800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013416"/>
                  </a:ext>
                </a:extLst>
              </a:tr>
              <a:tr h="1241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2.107.449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54721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3.132.619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4.332.619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3.180.476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8216766"/>
                  </a:ext>
                </a:extLst>
              </a:tr>
              <a:tr h="151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779.286.998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-101.963.462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439.298.541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13133"/>
                  </a:ext>
                </a:extLst>
              </a:tr>
              <a:tr h="1215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881.250.460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779.286.998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-101.963.462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439.298.541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298541"/>
                  </a:ext>
                </a:extLst>
              </a:tr>
              <a:tr h="1558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18.978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3716057"/>
                  </a:ext>
                </a:extLst>
              </a:tr>
              <a:tr h="14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Funcionamiento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45.410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64.110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125506"/>
                  </a:ext>
                </a:extLst>
              </a:tr>
              <a:tr h="1178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67.489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33869"/>
                  </a:ext>
                </a:extLst>
              </a:tr>
              <a:tr h="1471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30.899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92.959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62.060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247,9%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730557"/>
                  </a:ext>
                </a:extLst>
              </a:tr>
              <a:tr h="14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33.459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116.237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82.778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222453"/>
                  </a:ext>
                </a:extLst>
              </a:tr>
              <a:tr h="1488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40.596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41.596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783322"/>
                  </a:ext>
                </a:extLst>
              </a:tr>
              <a:tr h="1519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Funcionamiento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249176"/>
                  </a:ext>
                </a:extLst>
              </a:tr>
              <a:tr h="1671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Funcionamiento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105.579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72.828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7.340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016320"/>
                  </a:ext>
                </a:extLst>
              </a:tr>
              <a:tr h="1274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Funcionamiento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27.231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56.362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29.131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27.231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48,3%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8147182"/>
                  </a:ext>
                </a:extLst>
              </a:tr>
              <a:tr h="1532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Funcionamiento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47.266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492.361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445.095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492.361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1041,7%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908539"/>
                  </a:ext>
                </a:extLst>
              </a:tr>
              <a:tr h="1823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55.451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36.475</a:t>
                      </a:r>
                    </a:p>
                  </a:txBody>
                  <a:tcPr marL="7350" marR="7350" marT="73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350" marR="7350" marT="73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3745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422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54391" y="1162482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13:  FINANCIAMIENTO GOBIERNOS REGIONALES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4391" y="1752338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                                        … 3 de 3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3AB422-0975-4829-B623-DA90E39D06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261381"/>
              </p:ext>
            </p:extLst>
          </p:nvPr>
        </p:nvGraphicFramePr>
        <p:xfrm>
          <a:off x="554390" y="2069911"/>
          <a:ext cx="7972478" cy="3822875"/>
        </p:xfrm>
        <a:graphic>
          <a:graphicData uri="http://schemas.openxmlformats.org/drawingml/2006/table">
            <a:tbl>
              <a:tblPr/>
              <a:tblGrid>
                <a:gridCol w="263292">
                  <a:extLst>
                    <a:ext uri="{9D8B030D-6E8A-4147-A177-3AD203B41FA5}">
                      <a16:colId xmlns:a16="http://schemas.microsoft.com/office/drawing/2014/main" val="2761840071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2956318390"/>
                    </a:ext>
                  </a:extLst>
                </a:gridCol>
                <a:gridCol w="263292">
                  <a:extLst>
                    <a:ext uri="{9D8B030D-6E8A-4147-A177-3AD203B41FA5}">
                      <a16:colId xmlns:a16="http://schemas.microsoft.com/office/drawing/2014/main" val="1644229529"/>
                    </a:ext>
                  </a:extLst>
                </a:gridCol>
                <a:gridCol w="2969933">
                  <a:extLst>
                    <a:ext uri="{9D8B030D-6E8A-4147-A177-3AD203B41FA5}">
                      <a16:colId xmlns:a16="http://schemas.microsoft.com/office/drawing/2014/main" val="3645145865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678733918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4161959954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1352877611"/>
                    </a:ext>
                  </a:extLst>
                </a:gridCol>
                <a:gridCol w="705622">
                  <a:extLst>
                    <a:ext uri="{9D8B030D-6E8A-4147-A177-3AD203B41FA5}">
                      <a16:colId xmlns:a16="http://schemas.microsoft.com/office/drawing/2014/main" val="78911565"/>
                    </a:ext>
                  </a:extLst>
                </a:gridCol>
                <a:gridCol w="652964">
                  <a:extLst>
                    <a:ext uri="{9D8B030D-6E8A-4147-A177-3AD203B41FA5}">
                      <a16:colId xmlns:a16="http://schemas.microsoft.com/office/drawing/2014/main" val="3048107303"/>
                    </a:ext>
                  </a:extLst>
                </a:gridCol>
                <a:gridCol w="737217">
                  <a:extLst>
                    <a:ext uri="{9D8B030D-6E8A-4147-A177-3AD203B41FA5}">
                      <a16:colId xmlns:a16="http://schemas.microsoft.com/office/drawing/2014/main" val="4128538607"/>
                    </a:ext>
                  </a:extLst>
                </a:gridCol>
              </a:tblGrid>
              <a:tr h="125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292686"/>
                  </a:ext>
                </a:extLst>
              </a:tr>
              <a:tr h="250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31593"/>
                  </a:ext>
                </a:extLst>
              </a:tr>
              <a:tr h="1637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16.401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29.661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13.260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14.168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88170"/>
                  </a:ext>
                </a:extLst>
              </a:tr>
              <a:tr h="1297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Funcionamiento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59.675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29760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Funcionamiento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43.227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206397"/>
                  </a:ext>
                </a:extLst>
              </a:tr>
              <a:tr h="1460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Funcionamiento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111.206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98.803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12.403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5409204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Funcionamiento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65.676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649885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35.222.732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34.882.495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-340.237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18.913.808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92048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60.913.626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58.509.837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-2.403.789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41.966.674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4648236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44.857.385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28.621.221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-16.236.164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11.520.421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262556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55.936.825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35.355.942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-20.580.883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9.382.350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920371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53.617.971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45.389.139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-8.228.832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15.372.235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751809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54.088.263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49.864.613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-4.223.650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25.403.430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94753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71.295.712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64.055.548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-7.240.164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17.283.827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1499298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75.172.586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70.023.079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-5.149.507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50.559.976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0780199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85.603.328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77.964.520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-7.638.808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43.098.594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9923420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62.701.903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60.041.510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-2.660.393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51.539.295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092038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34.591.721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21.630.198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-12.961.523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11.239.766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349901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36.386.096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33.349.655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-3.036.441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24.365.787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920697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96.943.206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95.537.441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-1.405.765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86.402.706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294434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37.144.589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34.115.094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-3.029.495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8.320.534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01626"/>
                  </a:ext>
                </a:extLst>
              </a:tr>
              <a:tr h="203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24.119.377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18.958.345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-5.161.032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7.370.802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8469946"/>
                  </a:ext>
                </a:extLst>
              </a:tr>
              <a:tr h="1484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47.348.379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44.822.945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-2.525.434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15.765.819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5109"/>
                  </a:ext>
                </a:extLst>
              </a:tr>
              <a:tr h="1562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FONDEMA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76446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01894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33658" y="1124744"/>
            <a:ext cx="796394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50:  PROGRAMA DE BENEFICIOS FET –Covid - 19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5119" y="1750684"/>
            <a:ext cx="7972479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9E9BF3E4-4A18-4105-B7E2-076C5A27B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17247"/>
              </p:ext>
            </p:extLst>
          </p:nvPr>
        </p:nvGraphicFramePr>
        <p:xfrm>
          <a:off x="533658" y="2085044"/>
          <a:ext cx="7963797" cy="2627182"/>
        </p:xfrm>
        <a:graphic>
          <a:graphicData uri="http://schemas.openxmlformats.org/drawingml/2006/table">
            <a:tbl>
              <a:tblPr/>
              <a:tblGrid>
                <a:gridCol w="263005">
                  <a:extLst>
                    <a:ext uri="{9D8B030D-6E8A-4147-A177-3AD203B41FA5}">
                      <a16:colId xmlns:a16="http://schemas.microsoft.com/office/drawing/2014/main" val="2832924764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1157192644"/>
                    </a:ext>
                  </a:extLst>
                </a:gridCol>
                <a:gridCol w="263005">
                  <a:extLst>
                    <a:ext uri="{9D8B030D-6E8A-4147-A177-3AD203B41FA5}">
                      <a16:colId xmlns:a16="http://schemas.microsoft.com/office/drawing/2014/main" val="351575903"/>
                    </a:ext>
                  </a:extLst>
                </a:gridCol>
                <a:gridCol w="2966699">
                  <a:extLst>
                    <a:ext uri="{9D8B030D-6E8A-4147-A177-3AD203B41FA5}">
                      <a16:colId xmlns:a16="http://schemas.microsoft.com/office/drawing/2014/main" val="1007814018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2694858820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1919479284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3714536626"/>
                    </a:ext>
                  </a:extLst>
                </a:gridCol>
                <a:gridCol w="704854">
                  <a:extLst>
                    <a:ext uri="{9D8B030D-6E8A-4147-A177-3AD203B41FA5}">
                      <a16:colId xmlns:a16="http://schemas.microsoft.com/office/drawing/2014/main" val="2747098550"/>
                    </a:ext>
                  </a:extLst>
                </a:gridCol>
                <a:gridCol w="652253">
                  <a:extLst>
                    <a:ext uri="{9D8B030D-6E8A-4147-A177-3AD203B41FA5}">
                      <a16:colId xmlns:a16="http://schemas.microsoft.com/office/drawing/2014/main" val="3837540949"/>
                    </a:ext>
                  </a:extLst>
                </a:gridCol>
                <a:gridCol w="736414">
                  <a:extLst>
                    <a:ext uri="{9D8B030D-6E8A-4147-A177-3AD203B41FA5}">
                      <a16:colId xmlns:a16="http://schemas.microsoft.com/office/drawing/2014/main" val="4010653355"/>
                    </a:ext>
                  </a:extLst>
                </a:gridCol>
              </a:tblGrid>
              <a:tr h="1573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14" marR="7814" marT="781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5097097"/>
                  </a:ext>
                </a:extLst>
              </a:tr>
              <a:tr h="3854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400559"/>
                  </a:ext>
                </a:extLst>
              </a:tr>
              <a:tr h="1651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4.307.643.573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689059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3.344.309.416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8445392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2.910.411.000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3.344.309.416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169797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278810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2148174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Clase Media ley N° 21.323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1.095.810.000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1.117.090.888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988645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Pensionados Renta Vitalicia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95.108.000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35.904.800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8244227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 Transportista de Pasajeros, Art. 19 ley N° 21.323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128.500.000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69.609.820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9529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de Cargo Fiscal Afiliados a AFP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655.000.000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629.247.296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87023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Cuarentena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773469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IFE Rebrote Transición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116990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Covid Rebrote Preparación y Apertura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5755970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alivio Mype ley N° 21.354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338.129.000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972.608.919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287,6%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759961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adicional variable ley N° 21.354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386.855.000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492.647.746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127,3%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0998416"/>
                  </a:ext>
                </a:extLst>
              </a:tr>
              <a:tr h="1258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para el pago de cotizaciones previsionales ley N° 21.354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210.179.000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27.199.947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12,9%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3997832"/>
                  </a:ext>
                </a:extLst>
              </a:tr>
              <a:tr h="1573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1.512.363.000 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963.334.157</a:t>
                      </a:r>
                    </a:p>
                  </a:txBody>
                  <a:tcPr marL="7814" marR="7814" marT="78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814" marR="7814" marT="781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3349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609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87713" y="1169689"/>
            <a:ext cx="7939145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7713" y="1843739"/>
            <a:ext cx="8014082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59375" y="4215906"/>
            <a:ext cx="8070757" cy="31350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FBC0D26-15A1-45CB-8C24-308EBE6591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890171"/>
              </p:ext>
            </p:extLst>
          </p:nvPr>
        </p:nvGraphicFramePr>
        <p:xfrm>
          <a:off x="587713" y="2164123"/>
          <a:ext cx="7967481" cy="1745349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2928339089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3157782697"/>
                    </a:ext>
                  </a:extLst>
                </a:gridCol>
                <a:gridCol w="3086305">
                  <a:extLst>
                    <a:ext uri="{9D8B030D-6E8A-4147-A177-3AD203B41FA5}">
                      <a16:colId xmlns:a16="http://schemas.microsoft.com/office/drawing/2014/main" val="3720615028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485056970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859502815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953092648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2017007146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4203265284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2511412350"/>
                    </a:ext>
                  </a:extLst>
                </a:gridCol>
              </a:tblGrid>
              <a:tr h="1311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7395086"/>
                  </a:ext>
                </a:extLst>
              </a:tr>
              <a:tr h="4014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476482"/>
                  </a:ext>
                </a:extLst>
              </a:tr>
              <a:tr h="139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1.188.323.603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955694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24.685.563.190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13.734.625.780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24.604.068.763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329962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7.099.497.815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7.099.300.336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-197.479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7.884.527.179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580971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40.150.328.428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43.853.909.678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3.703.581.250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39.688.244.315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0741250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202.330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505825,0%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505825,0%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456956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525.537.350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799.212.224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152,1%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599698"/>
                  </a:ext>
                </a:extLst>
              </a:tr>
              <a:tr h="1556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Diagnósticos y Tratamientos de Alto Costo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119.934.089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123.169.458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229.309.031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186,2%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9266381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547.116.346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547.331.493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133.558.789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862653"/>
                  </a:ext>
                </a:extLst>
              </a:tr>
              <a:tr h="1311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Beneficios FET - Covid - 19 2021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4.422.774.000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4.307.643.573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9990108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F221E8A-5C40-4D2D-B405-357A3C92BA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077431"/>
              </p:ext>
            </p:extLst>
          </p:nvPr>
        </p:nvGraphicFramePr>
        <p:xfrm>
          <a:off x="587712" y="4534001"/>
          <a:ext cx="7967481" cy="1327589"/>
        </p:xfrm>
        <a:graphic>
          <a:graphicData uri="http://schemas.openxmlformats.org/drawingml/2006/table">
            <a:tbl>
              <a:tblPr/>
              <a:tblGrid>
                <a:gridCol w="273608">
                  <a:extLst>
                    <a:ext uri="{9D8B030D-6E8A-4147-A177-3AD203B41FA5}">
                      <a16:colId xmlns:a16="http://schemas.microsoft.com/office/drawing/2014/main" val="1806685139"/>
                    </a:ext>
                  </a:extLst>
                </a:gridCol>
                <a:gridCol w="273608">
                  <a:extLst>
                    <a:ext uri="{9D8B030D-6E8A-4147-A177-3AD203B41FA5}">
                      <a16:colId xmlns:a16="http://schemas.microsoft.com/office/drawing/2014/main" val="3437455970"/>
                    </a:ext>
                  </a:extLst>
                </a:gridCol>
                <a:gridCol w="3086305">
                  <a:extLst>
                    <a:ext uri="{9D8B030D-6E8A-4147-A177-3AD203B41FA5}">
                      <a16:colId xmlns:a16="http://schemas.microsoft.com/office/drawing/2014/main" val="3368244269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854741775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585358394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2936763055"/>
                    </a:ext>
                  </a:extLst>
                </a:gridCol>
                <a:gridCol w="733271">
                  <a:extLst>
                    <a:ext uri="{9D8B030D-6E8A-4147-A177-3AD203B41FA5}">
                      <a16:colId xmlns:a16="http://schemas.microsoft.com/office/drawing/2014/main" val="1007920972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3294303198"/>
                    </a:ext>
                  </a:extLst>
                </a:gridCol>
                <a:gridCol w="700438">
                  <a:extLst>
                    <a:ext uri="{9D8B030D-6E8A-4147-A177-3AD203B41FA5}">
                      <a16:colId xmlns:a16="http://schemas.microsoft.com/office/drawing/2014/main" val="3256004822"/>
                    </a:ext>
                  </a:extLst>
                </a:gridCol>
              </a:tblGrid>
              <a:tr h="1311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25" marR="8125" marT="81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45845"/>
                  </a:ext>
                </a:extLst>
              </a:tr>
              <a:tr h="4014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6198847"/>
                  </a:ext>
                </a:extLst>
              </a:tr>
              <a:tr h="13928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Operaciones Complementarias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2.534.283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8278007"/>
                  </a:ext>
                </a:extLst>
              </a:tr>
              <a:tr h="13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Pública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997.720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1.071.994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5267666"/>
                  </a:ext>
                </a:extLst>
              </a:tr>
              <a:tr h="13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Fiscal Libre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279.873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269.822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-10.051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233.549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637353"/>
                  </a:ext>
                </a:extLst>
              </a:tr>
              <a:tr h="13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3.006.200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3.322.290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110,5%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891654"/>
                  </a:ext>
                </a:extLst>
              </a:tr>
              <a:tr h="13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Estabilización Económica y Social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1.321.465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6.496.715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491,6%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2817907"/>
                  </a:ext>
                </a:extLst>
              </a:tr>
              <a:tr h="1311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 Educación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25" marR="8125" marT="81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25" marR="8125" marT="81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87986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5" y="1129878"/>
            <a:ext cx="800517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02:  SUBSIDIOS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529208" y="1761139"/>
            <a:ext cx="8085583" cy="1947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5075293-BE75-45A8-A176-7AD7EDF23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9158009"/>
              </p:ext>
            </p:extLst>
          </p:nvPr>
        </p:nvGraphicFramePr>
        <p:xfrm>
          <a:off x="529208" y="2055315"/>
          <a:ext cx="8023693" cy="4052849"/>
        </p:xfrm>
        <a:graphic>
          <a:graphicData uri="http://schemas.openxmlformats.org/drawingml/2006/table">
            <a:tbl>
              <a:tblPr/>
              <a:tblGrid>
                <a:gridCol w="251211">
                  <a:extLst>
                    <a:ext uri="{9D8B030D-6E8A-4147-A177-3AD203B41FA5}">
                      <a16:colId xmlns:a16="http://schemas.microsoft.com/office/drawing/2014/main" val="991075696"/>
                    </a:ext>
                  </a:extLst>
                </a:gridCol>
                <a:gridCol w="251211">
                  <a:extLst>
                    <a:ext uri="{9D8B030D-6E8A-4147-A177-3AD203B41FA5}">
                      <a16:colId xmlns:a16="http://schemas.microsoft.com/office/drawing/2014/main" val="1413407571"/>
                    </a:ext>
                  </a:extLst>
                </a:gridCol>
                <a:gridCol w="251211">
                  <a:extLst>
                    <a:ext uri="{9D8B030D-6E8A-4147-A177-3AD203B41FA5}">
                      <a16:colId xmlns:a16="http://schemas.microsoft.com/office/drawing/2014/main" val="596804369"/>
                    </a:ext>
                  </a:extLst>
                </a:gridCol>
                <a:gridCol w="2833665">
                  <a:extLst>
                    <a:ext uri="{9D8B030D-6E8A-4147-A177-3AD203B41FA5}">
                      <a16:colId xmlns:a16="http://schemas.microsoft.com/office/drawing/2014/main" val="1195577837"/>
                    </a:ext>
                  </a:extLst>
                </a:gridCol>
                <a:gridCol w="844070">
                  <a:extLst>
                    <a:ext uri="{9D8B030D-6E8A-4147-A177-3AD203B41FA5}">
                      <a16:colId xmlns:a16="http://schemas.microsoft.com/office/drawing/2014/main" val="1219901134"/>
                    </a:ext>
                  </a:extLst>
                </a:gridCol>
                <a:gridCol w="823973">
                  <a:extLst>
                    <a:ext uri="{9D8B030D-6E8A-4147-A177-3AD203B41FA5}">
                      <a16:colId xmlns:a16="http://schemas.microsoft.com/office/drawing/2014/main" val="3977512845"/>
                    </a:ext>
                  </a:extLst>
                </a:gridCol>
                <a:gridCol w="746099">
                  <a:extLst>
                    <a:ext uri="{9D8B030D-6E8A-4147-A177-3AD203B41FA5}">
                      <a16:colId xmlns:a16="http://schemas.microsoft.com/office/drawing/2014/main" val="870894753"/>
                    </a:ext>
                  </a:extLst>
                </a:gridCol>
                <a:gridCol w="806389">
                  <a:extLst>
                    <a:ext uri="{9D8B030D-6E8A-4147-A177-3AD203B41FA5}">
                      <a16:colId xmlns:a16="http://schemas.microsoft.com/office/drawing/2014/main" val="639883340"/>
                    </a:ext>
                  </a:extLst>
                </a:gridCol>
                <a:gridCol w="612956">
                  <a:extLst>
                    <a:ext uri="{9D8B030D-6E8A-4147-A177-3AD203B41FA5}">
                      <a16:colId xmlns:a16="http://schemas.microsoft.com/office/drawing/2014/main" val="4264961228"/>
                    </a:ext>
                  </a:extLst>
                </a:gridCol>
                <a:gridCol w="602908">
                  <a:extLst>
                    <a:ext uri="{9D8B030D-6E8A-4147-A177-3AD203B41FA5}">
                      <a16:colId xmlns:a16="http://schemas.microsoft.com/office/drawing/2014/main" val="2118743702"/>
                    </a:ext>
                  </a:extLst>
                </a:gridCol>
              </a:tblGrid>
              <a:tr h="14927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412" marR="7412" marT="74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081930"/>
                  </a:ext>
                </a:extLst>
              </a:tr>
              <a:tr h="39558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50710"/>
                  </a:ext>
                </a:extLst>
              </a:tr>
              <a:tr h="1567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1.370.787.418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1.417.669.992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46.882.574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1.188.323.603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70170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108.956.730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94233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101.777.277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108.956.730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56272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Jubilaciones, Pensiones y Montepíos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52.559.611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62.716.563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65852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Bono Laboral Ley N° 20.305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49.217.666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46.240.167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35524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1.194.558.118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1.194.638.118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1.001.823.224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961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1.078.602.931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898.953.244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0538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Subvenciones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3.536.264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2.966.129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774279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Región Magallanes y de la Antártica Chilena, y Subsidio Isla de Pascua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38.656.814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18.872.938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067472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573.035.509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419.337.583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5220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de Cesantía Art. 69 D.F.L. (T.y P.S.) N° 150, de 1981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70341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Subsidio Familiar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312.712.853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325.581.250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691965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Agua Potable Art.1° Ley N° 18.778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79.437.143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70.857.374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03379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 la Contratación de Mano de Obra Ley N° 19.853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70.726.041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61.337.970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789967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Tarifas Eléctricas Art.151 D.F.L. (E.F. y T.) N° 4, de 2006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962146"/>
                  </a:ext>
                </a:extLst>
              </a:tr>
              <a:tr h="2388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Ley N° 20.330 para Deudores Crédito Universitario, Leyes N° 19.287 y 20.027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488.287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413683"/>
                  </a:ext>
                </a:extLst>
              </a:tr>
              <a:tr h="1268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20.765,  Art. 3° N° 6)  MEPCO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0264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115.955.187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116.035.187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102.869.980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874532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Único de Prestaciones Familiares y Subsidios de Cesantía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114.014.370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114.094.370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100.959.750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88,5%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0534008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1.940.817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1.910.230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142563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74.452.023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121.254.597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46.802.574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77.543.649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867154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73.429.513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120.016.940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76.836.452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99182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115.241.862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73.399.357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733429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Fomento y Desarrollo de las Regiones Extremas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3.143.723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2.220.704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4933682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1.216.391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493256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707.197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114321"/>
                  </a:ext>
                </a:extLst>
              </a:tr>
              <a:tr h="1194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1.022.510 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1.237.657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215.147 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707.197</a:t>
                      </a:r>
                    </a:p>
                  </a:txBody>
                  <a:tcPr marL="7412" marR="7412" marT="74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7412" marR="7412" marT="74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93647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9551" y="1095866"/>
            <a:ext cx="8104607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1731089"/>
            <a:ext cx="7950246" cy="3297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901D528-0D88-4060-9FA0-D373F386CC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0673745"/>
              </p:ext>
            </p:extLst>
          </p:nvPr>
        </p:nvGraphicFramePr>
        <p:xfrm>
          <a:off x="536641" y="2060848"/>
          <a:ext cx="8104606" cy="4055667"/>
        </p:xfrm>
        <a:graphic>
          <a:graphicData uri="http://schemas.openxmlformats.org/drawingml/2006/table">
            <a:tbl>
              <a:tblPr/>
              <a:tblGrid>
                <a:gridCol w="242871">
                  <a:extLst>
                    <a:ext uri="{9D8B030D-6E8A-4147-A177-3AD203B41FA5}">
                      <a16:colId xmlns:a16="http://schemas.microsoft.com/office/drawing/2014/main" val="2634399433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623280469"/>
                    </a:ext>
                  </a:extLst>
                </a:gridCol>
                <a:gridCol w="242871">
                  <a:extLst>
                    <a:ext uri="{9D8B030D-6E8A-4147-A177-3AD203B41FA5}">
                      <a16:colId xmlns:a16="http://schemas.microsoft.com/office/drawing/2014/main" val="3913986215"/>
                    </a:ext>
                  </a:extLst>
                </a:gridCol>
                <a:gridCol w="2739585">
                  <a:extLst>
                    <a:ext uri="{9D8B030D-6E8A-4147-A177-3AD203B41FA5}">
                      <a16:colId xmlns:a16="http://schemas.microsoft.com/office/drawing/2014/main" val="3119065642"/>
                    </a:ext>
                  </a:extLst>
                </a:gridCol>
                <a:gridCol w="721326">
                  <a:extLst>
                    <a:ext uri="{9D8B030D-6E8A-4147-A177-3AD203B41FA5}">
                      <a16:colId xmlns:a16="http://schemas.microsoft.com/office/drawing/2014/main" val="205806032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275739053"/>
                    </a:ext>
                  </a:extLst>
                </a:gridCol>
                <a:gridCol w="757758">
                  <a:extLst>
                    <a:ext uri="{9D8B030D-6E8A-4147-A177-3AD203B41FA5}">
                      <a16:colId xmlns:a16="http://schemas.microsoft.com/office/drawing/2014/main" val="268572311"/>
                    </a:ext>
                  </a:extLst>
                </a:gridCol>
                <a:gridCol w="786902">
                  <a:extLst>
                    <a:ext uri="{9D8B030D-6E8A-4147-A177-3AD203B41FA5}">
                      <a16:colId xmlns:a16="http://schemas.microsoft.com/office/drawing/2014/main" val="462357143"/>
                    </a:ext>
                  </a:extLst>
                </a:gridCol>
                <a:gridCol w="835476">
                  <a:extLst>
                    <a:ext uri="{9D8B030D-6E8A-4147-A177-3AD203B41FA5}">
                      <a16:colId xmlns:a16="http://schemas.microsoft.com/office/drawing/2014/main" val="2826518694"/>
                    </a:ext>
                  </a:extLst>
                </a:gridCol>
                <a:gridCol w="777188">
                  <a:extLst>
                    <a:ext uri="{9D8B030D-6E8A-4147-A177-3AD203B41FA5}">
                      <a16:colId xmlns:a16="http://schemas.microsoft.com/office/drawing/2014/main" val="569371790"/>
                    </a:ext>
                  </a:extLst>
                </a:gridCol>
              </a:tblGrid>
              <a:tr h="1418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3958801"/>
                  </a:ext>
                </a:extLst>
              </a:tr>
              <a:tr h="347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611293"/>
                  </a:ext>
                </a:extLst>
              </a:tr>
              <a:tr h="1489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10.950.937.410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24.685.563.190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13.734.625.780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24.604.068.763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368275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111.001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781341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193.865.544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138.173.930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26056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855687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Seguro Social de los Empleados Públicos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10.805.576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5.184.125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5246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Asistencia Social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132.989.805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03783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 Estatal Pensiones Mínimas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183.059.958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132.989.805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658333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2695797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Indemnización de Cargo Fiscal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94482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4.223.848.335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3.729.215.966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-494.632.369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2.516.761.561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373735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137.365.889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95.736.220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801036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Reintegro Simplificado Gravámenes a Exportadores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1.967.741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948.038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170187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4.601.250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6.590.985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312491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Fondo de Cesantía Solidario Ley N° 19.728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11.598.483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9.786.257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3069819"/>
                  </a:ext>
                </a:extLst>
              </a:tr>
              <a:tr h="2269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Ahorro Previsional Voluntario Art.20 O D.L. N° 3.500, de 1980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14.252.343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24.114.202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889771"/>
                  </a:ext>
                </a:extLst>
              </a:tr>
              <a:tr h="1205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741161"/>
                  </a:ext>
                </a:extLst>
              </a:tr>
              <a:tr h="1274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Reembolso Gasto Electoral a Candidatos y Partidos Políticos, Ley N° 19.884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85.530.169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34.389.387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3082362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 Vocales de Mesa Ley N° 20.568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12.094.306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13.919.815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3046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6° ley N° 21.256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2.224.595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22245950,0%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22245950,0%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6992674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Permanente a los Partidos Políticos Ley N°20.900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7.321.577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7.878.090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852510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Clase Media ley N° 21.252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-4.115.149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2689918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2.144.716.525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2.145.022.840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2.116.914.326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052763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Externos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28.051.710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1181259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306.315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249.510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393030"/>
                  </a:ext>
                </a:extLst>
              </a:tr>
              <a:tr h="1134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Reserva de Pensiones Ley N° 20.128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2.116.664.816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042650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1.941.765.911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1.446.827.227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-494.938.684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303.535.923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7451639"/>
                  </a:ext>
                </a:extLst>
              </a:tr>
              <a:tr h="12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y Devoluciones Varias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306.750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-1.476.629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-481,4%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342469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Provisión para Financiamientos Comprometidos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1.413.259.298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817.688.961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-595.570.337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158.458.280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106005"/>
                  </a:ext>
                </a:extLst>
              </a:tr>
              <a:tr h="14184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Constitucional Ley N° 17.997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5.292.550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5.400.561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108.011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4.851.496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9370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452" y="1073054"/>
            <a:ext cx="807898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69" y="1682230"/>
            <a:ext cx="8096372" cy="28938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4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FCCFE9A-FF2C-4374-AD6C-F66CADE9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83762"/>
              </p:ext>
            </p:extLst>
          </p:nvPr>
        </p:nvGraphicFramePr>
        <p:xfrm>
          <a:off x="520068" y="1971616"/>
          <a:ext cx="8096372" cy="4165965"/>
        </p:xfrm>
        <a:graphic>
          <a:graphicData uri="http://schemas.openxmlformats.org/drawingml/2006/table">
            <a:tbl>
              <a:tblPr/>
              <a:tblGrid>
                <a:gridCol w="242624">
                  <a:extLst>
                    <a:ext uri="{9D8B030D-6E8A-4147-A177-3AD203B41FA5}">
                      <a16:colId xmlns:a16="http://schemas.microsoft.com/office/drawing/2014/main" val="2821486778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1080515421"/>
                    </a:ext>
                  </a:extLst>
                </a:gridCol>
                <a:gridCol w="242624">
                  <a:extLst>
                    <a:ext uri="{9D8B030D-6E8A-4147-A177-3AD203B41FA5}">
                      <a16:colId xmlns:a16="http://schemas.microsoft.com/office/drawing/2014/main" val="2133682174"/>
                    </a:ext>
                  </a:extLst>
                </a:gridCol>
                <a:gridCol w="2736801">
                  <a:extLst>
                    <a:ext uri="{9D8B030D-6E8A-4147-A177-3AD203B41FA5}">
                      <a16:colId xmlns:a16="http://schemas.microsoft.com/office/drawing/2014/main" val="4207901364"/>
                    </a:ext>
                  </a:extLst>
                </a:gridCol>
                <a:gridCol w="720594">
                  <a:extLst>
                    <a:ext uri="{9D8B030D-6E8A-4147-A177-3AD203B41FA5}">
                      <a16:colId xmlns:a16="http://schemas.microsoft.com/office/drawing/2014/main" val="3646988142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990853977"/>
                    </a:ext>
                  </a:extLst>
                </a:gridCol>
                <a:gridCol w="756988">
                  <a:extLst>
                    <a:ext uri="{9D8B030D-6E8A-4147-A177-3AD203B41FA5}">
                      <a16:colId xmlns:a16="http://schemas.microsoft.com/office/drawing/2014/main" val="320276421"/>
                    </a:ext>
                  </a:extLst>
                </a:gridCol>
                <a:gridCol w="786103">
                  <a:extLst>
                    <a:ext uri="{9D8B030D-6E8A-4147-A177-3AD203B41FA5}">
                      <a16:colId xmlns:a16="http://schemas.microsoft.com/office/drawing/2014/main" val="3754952783"/>
                    </a:ext>
                  </a:extLst>
                </a:gridCol>
                <a:gridCol w="834628">
                  <a:extLst>
                    <a:ext uri="{9D8B030D-6E8A-4147-A177-3AD203B41FA5}">
                      <a16:colId xmlns:a16="http://schemas.microsoft.com/office/drawing/2014/main" val="4010169398"/>
                    </a:ext>
                  </a:extLst>
                </a:gridCol>
                <a:gridCol w="776398">
                  <a:extLst>
                    <a:ext uri="{9D8B030D-6E8A-4147-A177-3AD203B41FA5}">
                      <a16:colId xmlns:a16="http://schemas.microsoft.com/office/drawing/2014/main" val="1073587819"/>
                    </a:ext>
                  </a:extLst>
                </a:gridCol>
              </a:tblGrid>
              <a:tr h="130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485" marR="6485" marT="648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1289557"/>
                  </a:ext>
                </a:extLst>
              </a:tr>
              <a:tr h="3138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3566834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al Fondo Común Municipal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52.991.344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52.886.144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82759"/>
                  </a:ext>
                </a:extLst>
              </a:tr>
              <a:tr h="12355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Tarifas de Cargo Fiscal en Acuerdos, Convenios o Tratados Internacionales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4.527.767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4.753.578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3435652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para la Transparencia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6.781.495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6.127.025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894470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Calificador de Elecciones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2.229.799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4.233.910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2.004.111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4.181.599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2808053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Electorales Regionales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6.687.474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4.683.363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-2.004.111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4.381.766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193651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Contingencia contra el  Desempleo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-1.995.950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-1.995.960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234046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 de Defensa de la Libre Competencia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2.089.137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1.867.005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583634"/>
                  </a:ext>
                </a:extLst>
              </a:tr>
              <a:tr h="1503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Bonificaciones y Asignaciones Variables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289.009.895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247.015.834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-41.994.061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2470854"/>
                  </a:ext>
                </a:extLst>
              </a:tr>
              <a:tr h="1120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Municipal  Zonas Extremas Ley N° 20.198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4.615.974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5.094.734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835743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Aporte para Bonificación a Personal Asistentes de la Educación Zonas Extremas  Ley N° 20.313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13.008.654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12.071.051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92,8%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543954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Derechos Humanos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11.635.816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10.669.643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759381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Ambientales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5.516.773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3.430.893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954646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Defensoría de los Derechos de la Niñez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2.547.334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2.335.058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848184"/>
                  </a:ext>
                </a:extLst>
              </a:tr>
              <a:tr h="15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099524"/>
                  </a:ext>
                </a:extLst>
              </a:tr>
              <a:tr h="1186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Municipalidades  Art. 129 bis 19 Código de Aguas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2.375.501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210363"/>
                  </a:ext>
                </a:extLst>
              </a:tr>
              <a:tr h="130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Art. 44 ley N° 20.883, Bonificación Adicional Zonas Extremas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1.037.129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1573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258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al Retiro Funcionarios Municipales Ley N° 21.135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7.693.290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15.377.017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199,9%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4575263"/>
                  </a:ext>
                </a:extLst>
              </a:tr>
              <a:tr h="2092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mensual funcionarios municipales, ley N° 21.196, Art. 46 y ley N° 21.306, Art. 67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17.490.134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218,6%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064708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las Pymes y la Innovación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111.197.040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18.227.040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-92.970.000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7886121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Salud Extraordinario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228.283.663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228.283.663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9128538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575.092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5750920,0%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5750920,0%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48341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575.092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5750920,0%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5750920,0%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321583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66.576.686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332883430,0%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332883430,0%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93663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66.576.686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665766860,0%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665766860,0%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294387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66.576.686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665766860,0%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665766860,0%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5178177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727193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 constitucional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63592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1.554.849.068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912.950.433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3.042.151.784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195,7%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333,2%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623071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2.964.606.486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29646064860,0%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29646064860,0%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012065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766.200.000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77.545.298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10,1%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591210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788.649.048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146.750.413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-641.898.635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2117337"/>
                  </a:ext>
                </a:extLst>
              </a:tr>
              <a:tr h="1046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485" marR="6485" marT="648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485" marR="6485" marT="648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300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35640" y="1131195"/>
            <a:ext cx="7996799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5640" y="1706899"/>
            <a:ext cx="7996799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3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401FEB-E4BC-48D8-B956-A8CD17807D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54737"/>
              </p:ext>
            </p:extLst>
          </p:nvPr>
        </p:nvGraphicFramePr>
        <p:xfrm>
          <a:off x="535639" y="2021710"/>
          <a:ext cx="7996799" cy="4269794"/>
        </p:xfrm>
        <a:graphic>
          <a:graphicData uri="http://schemas.openxmlformats.org/drawingml/2006/table">
            <a:tbl>
              <a:tblPr/>
              <a:tblGrid>
                <a:gridCol w="239640">
                  <a:extLst>
                    <a:ext uri="{9D8B030D-6E8A-4147-A177-3AD203B41FA5}">
                      <a16:colId xmlns:a16="http://schemas.microsoft.com/office/drawing/2014/main" val="2269486480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4261722512"/>
                    </a:ext>
                  </a:extLst>
                </a:gridCol>
                <a:gridCol w="239640">
                  <a:extLst>
                    <a:ext uri="{9D8B030D-6E8A-4147-A177-3AD203B41FA5}">
                      <a16:colId xmlns:a16="http://schemas.microsoft.com/office/drawing/2014/main" val="1822396962"/>
                    </a:ext>
                  </a:extLst>
                </a:gridCol>
                <a:gridCol w="2703144">
                  <a:extLst>
                    <a:ext uri="{9D8B030D-6E8A-4147-A177-3AD203B41FA5}">
                      <a16:colId xmlns:a16="http://schemas.microsoft.com/office/drawing/2014/main" val="2361810369"/>
                    </a:ext>
                  </a:extLst>
                </a:gridCol>
                <a:gridCol w="711731">
                  <a:extLst>
                    <a:ext uri="{9D8B030D-6E8A-4147-A177-3AD203B41FA5}">
                      <a16:colId xmlns:a16="http://schemas.microsoft.com/office/drawing/2014/main" val="3702947056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3285981658"/>
                    </a:ext>
                  </a:extLst>
                </a:gridCol>
                <a:gridCol w="747678">
                  <a:extLst>
                    <a:ext uri="{9D8B030D-6E8A-4147-A177-3AD203B41FA5}">
                      <a16:colId xmlns:a16="http://schemas.microsoft.com/office/drawing/2014/main" val="1182813400"/>
                    </a:ext>
                  </a:extLst>
                </a:gridCol>
                <a:gridCol w="776435">
                  <a:extLst>
                    <a:ext uri="{9D8B030D-6E8A-4147-A177-3AD203B41FA5}">
                      <a16:colId xmlns:a16="http://schemas.microsoft.com/office/drawing/2014/main" val="46945496"/>
                    </a:ext>
                  </a:extLst>
                </a:gridCol>
                <a:gridCol w="824363">
                  <a:extLst>
                    <a:ext uri="{9D8B030D-6E8A-4147-A177-3AD203B41FA5}">
                      <a16:colId xmlns:a16="http://schemas.microsoft.com/office/drawing/2014/main" val="3555743796"/>
                    </a:ext>
                  </a:extLst>
                </a:gridCol>
                <a:gridCol w="766850">
                  <a:extLst>
                    <a:ext uri="{9D8B030D-6E8A-4147-A177-3AD203B41FA5}">
                      <a16:colId xmlns:a16="http://schemas.microsoft.com/office/drawing/2014/main" val="2498265492"/>
                    </a:ext>
                  </a:extLst>
                </a:gridCol>
              </a:tblGrid>
              <a:tr h="1421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0679305"/>
                  </a:ext>
                </a:extLst>
              </a:tr>
              <a:tr h="2842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056039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7089208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Asistencia Social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17990,0%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7007870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3° ley N° 21.242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-479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805370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Beneficio Art. 5° ley N° 21.252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1162467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 Estatal Art.6° ley N° 21.256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5993766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4.973.224.433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19.844.381.217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14.871.156.784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18.840.292.002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378,8%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94,9%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509321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643903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8928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4.927.376.223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19.798.533.007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14.871.156.784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18.802.039.885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0202354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Gobiernos Regionales Ley N° 19.143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431164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Magallanes Ley  N° 19.275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4.721.945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96807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Fondo de Infraestructura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79.185.099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70.000.000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192325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IVA Concesiones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399.272.671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274.167.554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805955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Gobiernos Regionales Ley N° 19.995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8.268.464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6505281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Gobiernos Regionales Ley N° 19.657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190.513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742013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Apoyo Regional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380.437.624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65066"/>
                  </a:ext>
                </a:extLst>
              </a:tr>
              <a:tr h="17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para  Diagnósticos y Tratamientos de Alto Costo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110.045.034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113.280.403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3.235.369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113.796.996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100,5%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902547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29537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Gobiernos Regionales  Art. 129 bis 19 Código de Aguas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15.440.755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3892150"/>
                  </a:ext>
                </a:extLst>
              </a:tr>
              <a:tr h="184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Inversión y Reconversión Regional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37.214.105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5309733"/>
                  </a:ext>
                </a:extLst>
              </a:tr>
              <a:tr h="2274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de Acuicultura Gobiernos Regionales D.L. N° 430, de 1992 ( E.F. y T.)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5.455.484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3776946"/>
                  </a:ext>
                </a:extLst>
              </a:tr>
              <a:tr h="149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Empresas y Sociedades del Estado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544.153.019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130.941.362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358520"/>
                  </a:ext>
                </a:extLst>
              </a:tr>
              <a:tr h="1492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3.305.493.423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18.173.414.838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14.867.921.415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17.824.427.885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539,2%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87719"/>
                  </a:ext>
                </a:extLst>
              </a:tr>
              <a:tr h="16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Tarapacá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0580654"/>
                  </a:ext>
                </a:extLst>
              </a:tr>
              <a:tr h="1776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Antofagasta - Inversión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4608021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Atacama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6845840"/>
                  </a:ext>
                </a:extLst>
              </a:tr>
              <a:tr h="1139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Coquimbo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626480"/>
                  </a:ext>
                </a:extLst>
              </a:tr>
              <a:tr h="170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Valparaíso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616110"/>
                  </a:ext>
                </a:extLst>
              </a:tr>
              <a:tr h="163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O'Higgins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799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0205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49118" y="1158681"/>
            <a:ext cx="7983323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51074" y="1827882"/>
            <a:ext cx="7981367" cy="31481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2021					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4 de 4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9CC823F-55B5-4C39-96EC-61C984C5CC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7838215"/>
              </p:ext>
            </p:extLst>
          </p:nvPr>
        </p:nvGraphicFramePr>
        <p:xfrm>
          <a:off x="549118" y="2123033"/>
          <a:ext cx="7981366" cy="2308764"/>
        </p:xfrm>
        <a:graphic>
          <a:graphicData uri="http://schemas.openxmlformats.org/drawingml/2006/table">
            <a:tbl>
              <a:tblPr/>
              <a:tblGrid>
                <a:gridCol w="239178">
                  <a:extLst>
                    <a:ext uri="{9D8B030D-6E8A-4147-A177-3AD203B41FA5}">
                      <a16:colId xmlns:a16="http://schemas.microsoft.com/office/drawing/2014/main" val="3496380949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896326788"/>
                    </a:ext>
                  </a:extLst>
                </a:gridCol>
                <a:gridCol w="239178">
                  <a:extLst>
                    <a:ext uri="{9D8B030D-6E8A-4147-A177-3AD203B41FA5}">
                      <a16:colId xmlns:a16="http://schemas.microsoft.com/office/drawing/2014/main" val="3620143407"/>
                    </a:ext>
                  </a:extLst>
                </a:gridCol>
                <a:gridCol w="2697927">
                  <a:extLst>
                    <a:ext uri="{9D8B030D-6E8A-4147-A177-3AD203B41FA5}">
                      <a16:colId xmlns:a16="http://schemas.microsoft.com/office/drawing/2014/main" val="2510203206"/>
                    </a:ext>
                  </a:extLst>
                </a:gridCol>
                <a:gridCol w="710357">
                  <a:extLst>
                    <a:ext uri="{9D8B030D-6E8A-4147-A177-3AD203B41FA5}">
                      <a16:colId xmlns:a16="http://schemas.microsoft.com/office/drawing/2014/main" val="3586891347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3377426733"/>
                    </a:ext>
                  </a:extLst>
                </a:gridCol>
                <a:gridCol w="746235">
                  <a:extLst>
                    <a:ext uri="{9D8B030D-6E8A-4147-A177-3AD203B41FA5}">
                      <a16:colId xmlns:a16="http://schemas.microsoft.com/office/drawing/2014/main" val="2973260564"/>
                    </a:ext>
                  </a:extLst>
                </a:gridCol>
                <a:gridCol w="774936">
                  <a:extLst>
                    <a:ext uri="{9D8B030D-6E8A-4147-A177-3AD203B41FA5}">
                      <a16:colId xmlns:a16="http://schemas.microsoft.com/office/drawing/2014/main" val="266007841"/>
                    </a:ext>
                  </a:extLst>
                </a:gridCol>
                <a:gridCol w="822772">
                  <a:extLst>
                    <a:ext uri="{9D8B030D-6E8A-4147-A177-3AD203B41FA5}">
                      <a16:colId xmlns:a16="http://schemas.microsoft.com/office/drawing/2014/main" val="290715875"/>
                    </a:ext>
                  </a:extLst>
                </a:gridCol>
                <a:gridCol w="765370">
                  <a:extLst>
                    <a:ext uri="{9D8B030D-6E8A-4147-A177-3AD203B41FA5}">
                      <a16:colId xmlns:a16="http://schemas.microsoft.com/office/drawing/2014/main" val="415500575"/>
                    </a:ext>
                  </a:extLst>
                </a:gridCol>
              </a:tblGrid>
              <a:tr h="1144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092" marR="7092" marT="7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513217"/>
                  </a:ext>
                </a:extLst>
              </a:tr>
              <a:tr h="2283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6255601"/>
                  </a:ext>
                </a:extLst>
              </a:tr>
              <a:tr h="1641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Maule - Inversión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685199"/>
                  </a:ext>
                </a:extLst>
              </a:tr>
              <a:tr h="161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del Biobío - Inversión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699963"/>
                  </a:ext>
                </a:extLst>
              </a:tr>
              <a:tr h="1230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La Araucanía - Inversión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5420710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Lagos - Inversión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126547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Aysén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61961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Magallanes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8542106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Metropolitana - Inversión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460568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Los Ríos - Inversión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140807"/>
                  </a:ext>
                </a:extLst>
              </a:tr>
              <a:tr h="1427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Arica y Parinacota - Inversión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4123147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Inversión Regional Región de Ñuble - Inversión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5840001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45.848.200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38.252.117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18757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Mineras Municipalidades Ley N° 19.143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28.665.956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29.908.782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7135210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Casinos de Juego Municipalidades Ley N° 19.995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17.100.585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8.268.462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48,4%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320902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Patentes Geotérmicas Municipalidades Ley N° 19.657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81.649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74.873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407645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Aportes al Fondo Ley N° 20.444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3689172"/>
                  </a:ext>
                </a:extLst>
              </a:tr>
              <a:tr h="1144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5.000.000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092" marR="7092" marT="7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092" marR="7092" marT="7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5491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424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47" y="1136442"/>
            <a:ext cx="8064900" cy="56031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2021 </a:t>
            </a:r>
            <a:b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5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50. CAPÍTULO 01. PROGRAMA 03:  OPERACIONES COMPLEMENTARIAS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47" y="1772817"/>
            <a:ext cx="8064900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dólares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253DE61-BD9D-4E52-84AE-9A91161D00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6441319"/>
              </p:ext>
            </p:extLst>
          </p:nvPr>
        </p:nvGraphicFramePr>
        <p:xfrm>
          <a:off x="539547" y="2057227"/>
          <a:ext cx="8064897" cy="3027195"/>
        </p:xfrm>
        <a:graphic>
          <a:graphicData uri="http://schemas.openxmlformats.org/drawingml/2006/table">
            <a:tbl>
              <a:tblPr/>
              <a:tblGrid>
                <a:gridCol w="263731">
                  <a:extLst>
                    <a:ext uri="{9D8B030D-6E8A-4147-A177-3AD203B41FA5}">
                      <a16:colId xmlns:a16="http://schemas.microsoft.com/office/drawing/2014/main" val="25699239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136798453"/>
                    </a:ext>
                  </a:extLst>
                </a:gridCol>
                <a:gridCol w="263731">
                  <a:extLst>
                    <a:ext uri="{9D8B030D-6E8A-4147-A177-3AD203B41FA5}">
                      <a16:colId xmlns:a16="http://schemas.microsoft.com/office/drawing/2014/main" val="64017159"/>
                    </a:ext>
                  </a:extLst>
                </a:gridCol>
                <a:gridCol w="2974888">
                  <a:extLst>
                    <a:ext uri="{9D8B030D-6E8A-4147-A177-3AD203B41FA5}">
                      <a16:colId xmlns:a16="http://schemas.microsoft.com/office/drawing/2014/main" val="3052843460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446024117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689001038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3699474337"/>
                    </a:ext>
                  </a:extLst>
                </a:gridCol>
                <a:gridCol w="706799">
                  <a:extLst>
                    <a:ext uri="{9D8B030D-6E8A-4147-A177-3AD203B41FA5}">
                      <a16:colId xmlns:a16="http://schemas.microsoft.com/office/drawing/2014/main" val="687912681"/>
                    </a:ext>
                  </a:extLst>
                </a:gridCol>
                <a:gridCol w="751634">
                  <a:extLst>
                    <a:ext uri="{9D8B030D-6E8A-4147-A177-3AD203B41FA5}">
                      <a16:colId xmlns:a16="http://schemas.microsoft.com/office/drawing/2014/main" val="770467743"/>
                    </a:ext>
                  </a:extLst>
                </a:gridCol>
                <a:gridCol w="719986">
                  <a:extLst>
                    <a:ext uri="{9D8B030D-6E8A-4147-A177-3AD203B41FA5}">
                      <a16:colId xmlns:a16="http://schemas.microsoft.com/office/drawing/2014/main" val="2614069006"/>
                    </a:ext>
                  </a:extLst>
                </a:gridCol>
              </a:tblGrid>
              <a:tr h="1238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7994592"/>
                  </a:ext>
                </a:extLst>
              </a:tr>
              <a:tr h="3793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2002800"/>
                  </a:ext>
                </a:extLst>
              </a:tr>
              <a:tr h="16258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11.798.339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2.534.283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21,5%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06382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32854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3.574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327,7%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79024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50959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Devoluciones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21489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54883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Financieros Internacionales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3.564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11.439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148314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22929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237053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Cumplimiento de Sentencias Ejecutoriadas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144099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10.855.935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2.522.571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681175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Títulos y Valores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10.843.020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1.657.980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15,3%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0452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Compra de Acciones y Participaciones de Capital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12.905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864.591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6699,7%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0987337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Financieros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856893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66980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936.020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4566816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Reserva de Pensiones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4030474"/>
                  </a:ext>
                </a:extLst>
              </a:tr>
              <a:tr h="1316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Estabilización Económica y Social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210512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Fondo de Contingencia Estratégico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936.000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2545520"/>
                  </a:ext>
                </a:extLst>
              </a:tr>
              <a:tr h="1238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42" marR="7742" marT="7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42" marR="7742" marT="774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116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4211870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5412</TotalTime>
  <Words>9532</Words>
  <Application>Microsoft Office PowerPoint</Application>
  <PresentationFormat>Presentación en pantalla (4:3)</PresentationFormat>
  <Paragraphs>5171</Paragraphs>
  <Slides>27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1" baseType="lpstr">
      <vt:lpstr>Arial</vt:lpstr>
      <vt:lpstr>Arial Black</vt:lpstr>
      <vt:lpstr>Calibri</vt:lpstr>
      <vt:lpstr>2_Tema de Office</vt:lpstr>
      <vt:lpstr>Presentación de PowerPoint</vt:lpstr>
      <vt:lpstr>EJECUCIÓN ACUMULADA DE GASTOS A NOVIEMBRE DE 2021  PARTIDA 50 TESORO PÚBLICO</vt:lpstr>
      <vt:lpstr>EJECUCIÓN ACUMULADA DE GASTOS A NOVIEMBRE DE 2021  PARTIDA 50 RESUMEN POR CAPÍTULOS</vt:lpstr>
      <vt:lpstr>EJECUCIÓN ACUMULADA DE GASTOS A NOVIEMBRE DE 2021  PARTIDA 50. CAPÍTULO 01. PROGRAMA 02:  SUBSIDIOS</vt:lpstr>
      <vt:lpstr>EJECUCIÓN ACUMULADA DE GASTOS A NOVIEMBRE DE 2021  PARTIDA 50. CAPÍTULO 01. PROGRAMA 03:  OPERACIONES COMPLEMENTARIAS</vt:lpstr>
      <vt:lpstr>EJECUCIÓN ACUMULADA DE GASTOS A NOVIEMBRE DE 2021  PARTIDA 50. CAPÍTULO 01. PROGRAMA 03:  OPERACIONES COMPLEMENTARIAS</vt:lpstr>
      <vt:lpstr>EJECUCIÓN ACUMULADA DE GASTOS A NOVIEMBRE DE 2021  PARTIDA 50. CAPÍTULO 01. PROGRAMA 03:  OPERACIONES COMPLEMENTARIAS</vt:lpstr>
      <vt:lpstr>EJECUCIÓN ACUMULADA DE GASTOS A NOVIEMBRE DE 2021  PARTIDA 50. CAPÍTULO 01. PROGRAMA 03:  OPERACIONES COMPLEMENTARIAS</vt:lpstr>
      <vt:lpstr>EJECUCIÓN ACUMULADA DE GASTOS A NOVIEMBRE DE 2021  PARTIDA 50. CAPÍTULO 01. PROGRAMA 03:  OPERACIONES COMPLEMENTARIAS</vt:lpstr>
      <vt:lpstr>EJECUCIÓN ACUMULADA DE GASTOS A NOVIEMBRE DE 2021  PARTIDA 50. CAPÍTULO 01. PROGRAMA 04:  SERVICIO DE LA DEUDA PÚBLICA</vt:lpstr>
      <vt:lpstr>EJECUCIÓN ACUMULADA DE GASTOS A NOVIEMBRE DE 2021  PARTIDA 50. CAPÍTULO 01. PROGRAMA 04:  SERVICIO DE LA DEUDA PÚBLICA</vt:lpstr>
      <vt:lpstr>EJECUCIÓN ACUMULADA DE GASTOS A NOVIEMBRE DE 2021  PARTIDA 50. CAPÍTULO 01. PROGRAMA 04:  SERVICIO DE LA DEUDA PÚBLICA</vt:lpstr>
      <vt:lpstr>EJECUCIÓN ACUMULADA DE GASTOS A NOVIEMBRE DE 2021  PARTIDA 50. CAPÍTULO 01. PROGRAMA 04:  SERVICIO DE LA DEUDA PÚBLICA</vt:lpstr>
      <vt:lpstr>EJECUCIÓN ACUMULADA DE GASTOS A NOVIEMBRE DE 2021  PARTIDA 50. CAPÍTULO 01. PROGRAMA 05:  APORTE FISCAL LIBRE</vt:lpstr>
      <vt:lpstr>EJECUCIÓN ACUMULADA DE GASTOS A NOVIEMBRE DE 2021  PARTIDA 50. CAPÍTULO 01. PROGRAMA 05:  APORTE FISCAL LIBRE</vt:lpstr>
      <vt:lpstr>EJECUCIÓN ACUMULADA DE GASTOS A NOVIEMBRE DE 2021  PARTIDA 50. CAPÍTULO 01. PROGRAMA 05:  APORTE FISCAL LIBRE</vt:lpstr>
      <vt:lpstr>EJECUCIÓN ACUMULADA DE GASTOS A NOVIEMBRE DE 2021  PARTIDA 50. CAPÍTULO 01. PROGRAMA 06:  FONDO DE RESERVA DE PENSIONES</vt:lpstr>
      <vt:lpstr>EJECUCIÓN ACUMULADA DE GASTOS A NOVIEMBRE DE 2021  PARTIDA 50. CAPÍTULO 01. PROGRAMA 07:  FONDO DE ESTABILIZACIÓN ECONÓMICA Y SOCIAL</vt:lpstr>
      <vt:lpstr>EJECUCIÓN ACUMULADA DE GASTOS A NOVIEMBRE DE 2021  PARTIDA 50. CAPÍTULO 01. PROGRAMA 08:  FONDO PARA LA EDUCACIÓN</vt:lpstr>
      <vt:lpstr>EJECUCIÓN ACUMULADA DE GASTOS A NOVIEMBRE DE 2021  PARTIDA 50. CAPÍTULO 01. PROGRAMA 09:  FONDO DE APOYO REGIONAL</vt:lpstr>
      <vt:lpstr>EJECUCIÓN ACUMULADA DE GASTOS A NOVIEMBRE DE 2021  PARTIDA 50. CAPÍTULO 01. PROGRAMA 10:  FONDO PARA DIAGNÓSTICOS Y TRATAMIENTOS DE ALTO COSTO</vt:lpstr>
      <vt:lpstr>EJECUCIÓN ACUMULADA DE GASTOS A NOVIEMBRE DE 2021  PARTIDA 50. CAPÍTULO 01. PROGRAMA 11:  EMPRESAS Y SOCIEDADES DEL ESTADO</vt:lpstr>
      <vt:lpstr>EJECUCIÓN ACUMULADA DE GASTOS A NOVIEMBRE DE 2021  PARTIDA 50. CAPÍTULO 01. PROGRAMA 12:  FONDO DE CONTINGENCIA ESTRATÉGICO</vt:lpstr>
      <vt:lpstr>EJECUCIÓN ACUMULADA DE GASTOS A NOVIEMBRE DE 2021  PARTIDA 50. CAPÍTULO 01. PROGRAMA 13:  FINANCIAMIENTO GOBIERNOS REGIONALES </vt:lpstr>
      <vt:lpstr>EJECUCIÓN ACUMULADA DE GASTOS A NOVIEMBRE DE 2021  PARTIDA 50. CAPÍTULO 01. PROGRAMA 13:  FINANCIAMIENTO GOBIERNOS REGIONALES </vt:lpstr>
      <vt:lpstr>EJECUCIÓN ACUMULADA DE GASTOS A NOVIEMBRE DE 2021  PARTIDA 50. CAPÍTULO 01. PROGRAMA 13:  FINANCIAMIENTO GOBIERNOS REGIONALES </vt:lpstr>
      <vt:lpstr>EJECUCIÓN ACUMULADA DE GASTOS A NOVIEMBRE DE 2021  PARTIDA 50. CAPÍTULO 01. PROGRAMA 50:  PROGRAMA DE BENEFICIOS FET –Covid - 19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441</cp:revision>
  <cp:lastPrinted>2019-10-22T12:56:39Z</cp:lastPrinted>
  <dcterms:created xsi:type="dcterms:W3CDTF">2016-06-23T13:38:47Z</dcterms:created>
  <dcterms:modified xsi:type="dcterms:W3CDTF">2022-01-06T14:16:24Z</dcterms:modified>
</cp:coreProperties>
</file>