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6"/>
  </p:notesMasterIdLst>
  <p:sldIdLst>
    <p:sldId id="257" r:id="rId2"/>
    <p:sldId id="258" r:id="rId3"/>
    <p:sldId id="259" r:id="rId4"/>
    <p:sldId id="260" r:id="rId5"/>
    <p:sldId id="261" r:id="rId6"/>
    <p:sldId id="264" r:id="rId7"/>
    <p:sldId id="263" r:id="rId8"/>
    <p:sldId id="265" r:id="rId9"/>
    <p:sldId id="272" r:id="rId10"/>
    <p:sldId id="267" r:id="rId11"/>
    <p:sldId id="268" r:id="rId12"/>
    <p:sldId id="269" r:id="rId13"/>
    <p:sldId id="270" r:id="rId14"/>
    <p:sldId id="271" r:id="rId15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51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900" b="1" i="0" baseline="0" dirty="0">
                <a:effectLst/>
              </a:rPr>
              <a:t>Distribución Presupuesto Inicial por Subtítulos de Gasto</a:t>
            </a:r>
            <a:endParaRPr lang="es-CL" sz="900" b="1" dirty="0">
              <a:effectLst/>
            </a:endParaRPr>
          </a:p>
        </c:rich>
      </c:tx>
      <c:layout>
        <c:manualLayout>
          <c:xMode val="edge"/>
          <c:yMode val="edge"/>
          <c:x val="0.16619196607046632"/>
          <c:y val="1.445347786811201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6142253741461124E-2"/>
          <c:y val="0.25148937683602562"/>
          <c:w val="0.97875302011089671"/>
          <c:h val="0.47745869164728399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8C5F-4FB4-9D21-9B4D68D8359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8C5F-4FB4-9D21-9B4D68D8359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8C5F-4FB4-9D21-9B4D68D8359C}"/>
              </c:ext>
            </c:extLst>
          </c:dPt>
          <c:dPt>
            <c:idx val="4"/>
            <c:bubble3D val="0"/>
            <c:spPr>
              <a:solidFill>
                <a:schemeClr val="accent6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8C5F-4FB4-9D21-9B4D68D8359C}"/>
              </c:ext>
            </c:extLst>
          </c:dPt>
          <c:dLbls>
            <c:dLbl>
              <c:idx val="0"/>
              <c:layout>
                <c:manualLayout>
                  <c:x val="-1.1015237108616564E-2"/>
                  <c:y val="-1.1148963614581791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C5F-4FB4-9D21-9B4D68D8359C}"/>
                </c:ext>
              </c:extLst>
            </c:dLbl>
            <c:dLbl>
              <c:idx val="1"/>
              <c:layout>
                <c:manualLayout>
                  <c:x val="-6.6091422651698897E-3"/>
                  <c:y val="0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C5F-4FB4-9D21-9B4D68D8359C}"/>
                </c:ext>
              </c:extLst>
            </c:dLbl>
            <c:dLbl>
              <c:idx val="2"/>
              <c:layout>
                <c:manualLayout>
                  <c:x val="-2.2030474217232966E-2"/>
                  <c:y val="-7.432642409721228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C5F-4FB4-9D21-9B4D68D8359C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30'!$C$57:$C$60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TRANSFERENCIAS CORRIENTES                                                       </c:v>
                </c:pt>
                <c:pt idx="2">
                  <c:v>ADQUISICIÓN DE ACTIVOS FINANCIEROS                                              </c:v>
                </c:pt>
                <c:pt idx="3">
                  <c:v>OTROS                                                         </c:v>
                </c:pt>
              </c:strCache>
            </c:strRef>
          </c:cat>
          <c:val>
            <c:numRef>
              <c:f>'Partida 30'!$D$57:$D$60</c:f>
              <c:numCache>
                <c:formatCode>#,##0</c:formatCode>
                <c:ptCount val="4"/>
                <c:pt idx="0">
                  <c:v>17001056</c:v>
                </c:pt>
                <c:pt idx="1">
                  <c:v>375110868</c:v>
                </c:pt>
                <c:pt idx="2">
                  <c:v>42177960</c:v>
                </c:pt>
                <c:pt idx="3">
                  <c:v>14955306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C5F-4FB4-9D21-9B4D68D8359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8620743599103092E-2"/>
          <c:y val="0.83075489547546399"/>
          <c:w val="0.58761883879625498"/>
          <c:h val="0.1692451045245360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900" b="1" i="0" baseline="0" dirty="0">
                <a:effectLst/>
              </a:rPr>
              <a:t>Distribución Presupuesto Inicial por Programa</a:t>
            </a:r>
          </a:p>
          <a:p>
            <a:pPr>
              <a:defRPr sz="12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900" b="1" i="0" baseline="0" dirty="0">
                <a:effectLst/>
              </a:rPr>
              <a:t>(en millones de $)</a:t>
            </a:r>
            <a:endParaRPr lang="es-CL" sz="900" dirty="0">
              <a:effectLst/>
            </a:endParaRPr>
          </a:p>
        </c:rich>
      </c:tx>
      <c:layout>
        <c:manualLayout>
          <c:xMode val="edge"/>
          <c:yMode val="edge"/>
          <c:x val="0.25108183057759342"/>
          <c:y val="1.0884352186783483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30'!$I$59:$I$64</c:f>
              <c:strCache>
                <c:ptCount val="6"/>
                <c:pt idx="0">
                  <c:v>Subsecretaría de Ciencia, Tecnología, Conocimiento e Innovación</c:v>
                </c:pt>
                <c:pt idx="1">
                  <c:v>Fondo de Innovación, Ciencia y Tecnología</c:v>
                </c:pt>
                <c:pt idx="2">
                  <c:v>Secretaría Ejecutiva Consejo Nacional de CTCI</c:v>
                </c:pt>
                <c:pt idx="3">
                  <c:v>Agencia Nacional de Investigación y Desarrollo</c:v>
                </c:pt>
                <c:pt idx="4">
                  <c:v>Iniciativa Científico Milenio</c:v>
                </c:pt>
                <c:pt idx="5">
                  <c:v>Capacidades Tecnológicas</c:v>
                </c:pt>
              </c:strCache>
            </c:strRef>
          </c:cat>
          <c:val>
            <c:numRef>
              <c:f>'Partida 30'!$J$59:$J$64</c:f>
              <c:numCache>
                <c:formatCode>#,##0</c:formatCode>
                <c:ptCount val="6"/>
                <c:pt idx="0">
                  <c:v>16461321000</c:v>
                </c:pt>
                <c:pt idx="1">
                  <c:v>140045069000</c:v>
                </c:pt>
                <c:pt idx="2">
                  <c:v>455767000</c:v>
                </c:pt>
                <c:pt idx="3">
                  <c:v>327365202000</c:v>
                </c:pt>
                <c:pt idx="4">
                  <c:v>14243607000</c:v>
                </c:pt>
                <c:pt idx="5">
                  <c:v>30155608000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104-473A-898F-19AA649378F9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64790272"/>
        <c:axId val="164792960"/>
      </c:barChart>
      <c:catAx>
        <c:axId val="164790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168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4792960"/>
        <c:crosses val="autoZero"/>
        <c:auto val="1"/>
        <c:lblAlgn val="ctr"/>
        <c:lblOffset val="100"/>
        <c:noMultiLvlLbl val="0"/>
      </c:catAx>
      <c:valAx>
        <c:axId val="164792960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extTo"/>
        <c:crossAx val="164790272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317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Mensual 2020 - 2021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'Partida 30'!$C$27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4F81BD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6.5252854812397846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E98-4C02-887D-9DBD88299C66}"/>
                </c:ext>
              </c:extLst>
            </c:dLbl>
            <c:dLbl>
              <c:idx val="1"/>
              <c:layout>
                <c:manualLayout>
                  <c:x val="6.5252854812398045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E98-4C02-887D-9DBD88299C66}"/>
                </c:ext>
              </c:extLst>
            </c:dLbl>
            <c:dLbl>
              <c:idx val="4"/>
              <c:layout>
                <c:manualLayout>
                  <c:x val="6.5252854812398045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E98-4C02-887D-9DBD88299C66}"/>
                </c:ext>
              </c:extLst>
            </c:dLbl>
            <c:dLbl>
              <c:idx val="5"/>
              <c:layout>
                <c:manualLayout>
                  <c:x val="1.0875475802066261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E98-4C02-887D-9DBD88299C66}"/>
                </c:ext>
              </c:extLst>
            </c:dLbl>
            <c:dLbl>
              <c:idx val="6"/>
              <c:layout>
                <c:manualLayout>
                  <c:x val="6.5252854812397247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E98-4C02-887D-9DBD88299C6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30'!$D$26:$O$26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30'!$D$27:$O$27</c:f>
              <c:numCache>
                <c:formatCode>0.0%</c:formatCode>
                <c:ptCount val="12"/>
                <c:pt idx="0">
                  <c:v>3.5226240221479216E-2</c:v>
                </c:pt>
                <c:pt idx="1">
                  <c:v>2.172134220686715E-2</c:v>
                </c:pt>
                <c:pt idx="2">
                  <c:v>4.0258747880369546E-2</c:v>
                </c:pt>
                <c:pt idx="3">
                  <c:v>7.5659510779628319E-2</c:v>
                </c:pt>
                <c:pt idx="4">
                  <c:v>0.15631698961138343</c:v>
                </c:pt>
                <c:pt idx="5">
                  <c:v>7.8644740375404878E-2</c:v>
                </c:pt>
                <c:pt idx="6">
                  <c:v>6.7764325029863209E-2</c:v>
                </c:pt>
                <c:pt idx="7">
                  <c:v>5.9691944629523846E-2</c:v>
                </c:pt>
                <c:pt idx="8">
                  <c:v>4.6398978856297922E-2</c:v>
                </c:pt>
                <c:pt idx="9">
                  <c:v>6.5426739625208341E-2</c:v>
                </c:pt>
                <c:pt idx="10">
                  <c:v>0.15138261837046155</c:v>
                </c:pt>
                <c:pt idx="11">
                  <c:v>0.13618516906729727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E98-4C02-887D-9DBD88299C66}"/>
            </c:ext>
          </c:extLst>
        </c:ser>
        <c:ser>
          <c:idx val="1"/>
          <c:order val="1"/>
          <c:tx>
            <c:strRef>
              <c:f>'Partida 30'!$C$28</c:f>
              <c:strCache>
                <c:ptCount val="1"/>
                <c:pt idx="0">
                  <c:v>% Ejecución Ppto. Vigente 2021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2519561815336464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E98-4C02-887D-9DBD88299C66}"/>
                </c:ext>
              </c:extLst>
            </c:dLbl>
            <c:dLbl>
              <c:idx val="1"/>
              <c:layout>
                <c:manualLayout>
                  <c:x val="1.0432968179447054E-2"/>
                  <c:y val="-1.3339236867701102E-1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E98-4C02-887D-9DBD88299C66}"/>
                </c:ext>
              </c:extLst>
            </c:dLbl>
            <c:dLbl>
              <c:idx val="2"/>
              <c:layout>
                <c:manualLayout>
                  <c:x val="8.3463745435576418E-3"/>
                  <c:y val="-1.3339236867701102E-1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E98-4C02-887D-9DBD88299C66}"/>
                </c:ext>
              </c:extLst>
            </c:dLbl>
            <c:dLbl>
              <c:idx val="4"/>
              <c:layout>
                <c:manualLayout>
                  <c:x val="8.3463745435575654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E98-4C02-887D-9DBD88299C66}"/>
                </c:ext>
              </c:extLst>
            </c:dLbl>
            <c:dLbl>
              <c:idx val="7"/>
              <c:layout>
                <c:manualLayout>
                  <c:x val="6.2597809076680782E-3"/>
                  <c:y val="-6.6696184338505508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9E98-4C02-887D-9DBD88299C66}"/>
                </c:ext>
              </c:extLst>
            </c:dLbl>
            <c:dLbl>
              <c:idx val="8"/>
              <c:layout>
                <c:manualLayout>
                  <c:x val="8.3463745435574891E-3"/>
                  <c:y val="-6.6696184338505508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E98-4C02-887D-9DBD88299C66}"/>
                </c:ext>
              </c:extLst>
            </c:dLbl>
            <c:dLbl>
              <c:idx val="9"/>
              <c:layout>
                <c:manualLayout>
                  <c:x val="1.0432968179447054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9E98-4C02-887D-9DBD88299C66}"/>
                </c:ext>
              </c:extLst>
            </c:dLbl>
            <c:dLbl>
              <c:idx val="10"/>
              <c:layout>
                <c:manualLayout>
                  <c:x val="6.2597809076682318E-3"/>
                  <c:y val="-3.3348092169252754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9E98-4C02-887D-9DBD88299C6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 b="1">
                    <a:solidFill>
                      <a:srgbClr val="FF0000"/>
                    </a:solidFill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30'!$D$26:$O$26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30'!$D$28:$N$28</c:f>
              <c:numCache>
                <c:formatCode>0.0%</c:formatCode>
                <c:ptCount val="11"/>
                <c:pt idx="0">
                  <c:v>3.8809205725719623E-2</c:v>
                </c:pt>
                <c:pt idx="1">
                  <c:v>2.0160429541827705E-2</c:v>
                </c:pt>
                <c:pt idx="2">
                  <c:v>2.934179060639289E-2</c:v>
                </c:pt>
                <c:pt idx="3">
                  <c:v>0.10157888023077177</c:v>
                </c:pt>
                <c:pt idx="4">
                  <c:v>0.11090321961561964</c:v>
                </c:pt>
                <c:pt idx="5">
                  <c:v>5.7010349373150471E-2</c:v>
                </c:pt>
                <c:pt idx="6">
                  <c:v>4.2599244380787694E-2</c:v>
                </c:pt>
                <c:pt idx="7">
                  <c:v>4.7822269625235198E-2</c:v>
                </c:pt>
                <c:pt idx="8">
                  <c:v>3.2948848277621096E-2</c:v>
                </c:pt>
                <c:pt idx="9">
                  <c:v>5.5065890106990374E-2</c:v>
                </c:pt>
                <c:pt idx="10">
                  <c:v>0.16231439369802511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9E98-4C02-887D-9DBD88299C6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39433472"/>
        <c:axId val="139435008"/>
      </c:barChart>
      <c:catAx>
        <c:axId val="139433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39435008"/>
        <c:crosses val="autoZero"/>
        <c:auto val="1"/>
        <c:lblAlgn val="ctr"/>
        <c:lblOffset val="100"/>
        <c:noMultiLvlLbl val="0"/>
      </c:catAx>
      <c:valAx>
        <c:axId val="139435008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39433472"/>
        <c:crosses val="autoZero"/>
        <c:crossBetween val="between"/>
        <c:majorUnit val="4.0000000000000008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Acumulada  2020 - 2021</a:t>
            </a:r>
            <a:endParaRPr lang="es-CL" sz="120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9.6700803484276066E-2"/>
          <c:y val="0.10031744598818775"/>
          <c:w val="0.88341519176235084"/>
          <c:h val="0.57204384137070852"/>
        </c:manualLayout>
      </c:layout>
      <c:lineChart>
        <c:grouping val="standard"/>
        <c:varyColors val="0"/>
        <c:ser>
          <c:idx val="0"/>
          <c:order val="0"/>
          <c:tx>
            <c:strRef>
              <c:f>'Partida 30'!$C$23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28575" cap="rnd">
              <a:solidFill>
                <a:srgbClr val="4F81BD"/>
              </a:solidFill>
              <a:round/>
            </a:ln>
            <a:effectLst>
              <a:outerShdw blurRad="40000" dist="23000" dir="5400000" rotWithShape="0">
                <a:sysClr val="windowText" lastClr="000000">
                  <a:alpha val="35000"/>
                </a:sysClr>
              </a:outerShdw>
            </a:effectLst>
          </c:spPr>
          <c:marker>
            <c:symbol val="none"/>
          </c:marker>
          <c:cat>
            <c:strRef>
              <c:f>'Partida 30'!$D$22:$O$22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30'!$D$23:$O$23</c:f>
              <c:numCache>
                <c:formatCode>0.0%</c:formatCode>
                <c:ptCount val="12"/>
                <c:pt idx="0">
                  <c:v>3.5226240221479216E-2</c:v>
                </c:pt>
                <c:pt idx="1">
                  <c:v>5.6947582428346362E-2</c:v>
                </c:pt>
                <c:pt idx="2">
                  <c:v>9.7206330308715908E-2</c:v>
                </c:pt>
                <c:pt idx="3">
                  <c:v>0.17210047808118467</c:v>
                </c:pt>
                <c:pt idx="4">
                  <c:v>0.3307451503990444</c:v>
                </c:pt>
                <c:pt idx="5">
                  <c:v>0.42861866748283867</c:v>
                </c:pt>
                <c:pt idx="6">
                  <c:v>0.49638299251270185</c:v>
                </c:pt>
                <c:pt idx="7">
                  <c:v>0.55607493714222567</c:v>
                </c:pt>
                <c:pt idx="8">
                  <c:v>0.60247391599852362</c:v>
                </c:pt>
                <c:pt idx="9">
                  <c:v>0.66790065562373202</c:v>
                </c:pt>
                <c:pt idx="10">
                  <c:v>0.81928327399419354</c:v>
                </c:pt>
                <c:pt idx="11">
                  <c:v>0.96430291205040475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E3D-4D3C-9476-8B8DC41256FA}"/>
            </c:ext>
          </c:extLst>
        </c:ser>
        <c:ser>
          <c:idx val="1"/>
          <c:order val="1"/>
          <c:tx>
            <c:strRef>
              <c:f>'Partida 30'!$C$24</c:f>
              <c:strCache>
                <c:ptCount val="1"/>
                <c:pt idx="0">
                  <c:v>% Ejecución Ppto. Vigente 2021</c:v>
                </c:pt>
              </c:strCache>
            </c:strRef>
          </c:tx>
          <c:marker>
            <c:symbol val="circle"/>
            <c:size val="5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dPt>
            <c:idx val="0"/>
            <c:marker>
              <c:spPr>
                <a:solidFill>
                  <a:srgbClr val="C00000"/>
                </a:solidFill>
                <a:ln>
                  <a:solidFill>
                    <a:srgbClr val="FF0000"/>
                  </a:solidFill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3E3D-4D3C-9476-8B8DC41256FA}"/>
              </c:ext>
            </c:extLst>
          </c:dPt>
          <c:dPt>
            <c:idx val="1"/>
            <c:marker>
              <c:spPr>
                <a:solidFill>
                  <a:srgbClr val="C00000"/>
                </a:solidFill>
                <a:ln>
                  <a:solidFill>
                    <a:srgbClr val="FF0000"/>
                  </a:solidFill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3E3D-4D3C-9476-8B8DC41256FA}"/>
              </c:ext>
            </c:extLst>
          </c:dPt>
          <c:dLbls>
            <c:dLbl>
              <c:idx val="6"/>
              <c:layout>
                <c:manualLayout>
                  <c:x val="-5.1433292295391848E-2"/>
                  <c:y val="-1.912932038790574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E3D-4D3C-9476-8B8DC41256F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 b="1">
                    <a:solidFill>
                      <a:srgbClr val="FF0000"/>
                    </a:solidFill>
                  </a:defRPr>
                </a:pPr>
                <a:endParaRPr lang="es-CL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30'!$D$22:$O$22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30'!$D$24:$N$24</c:f>
              <c:numCache>
                <c:formatCode>0.0%</c:formatCode>
                <c:ptCount val="11"/>
                <c:pt idx="0">
                  <c:v>3.8809205725719623E-2</c:v>
                </c:pt>
                <c:pt idx="1">
                  <c:v>5.8969635267547331E-2</c:v>
                </c:pt>
                <c:pt idx="2">
                  <c:v>8.7479935766361872E-2</c:v>
                </c:pt>
                <c:pt idx="3">
                  <c:v>0.18905881599713364</c:v>
                </c:pt>
                <c:pt idx="4">
                  <c:v>0.29958730701932401</c:v>
                </c:pt>
                <c:pt idx="5">
                  <c:v>0.35663485292592711</c:v>
                </c:pt>
                <c:pt idx="6">
                  <c:v>0.39923409730671477</c:v>
                </c:pt>
                <c:pt idx="7">
                  <c:v>0.44705636693195</c:v>
                </c:pt>
                <c:pt idx="8">
                  <c:v>0.48000521520957107</c:v>
                </c:pt>
                <c:pt idx="9">
                  <c:v>0.53512045481152204</c:v>
                </c:pt>
                <c:pt idx="10">
                  <c:v>0.69743484850954718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3E3D-4D3C-9476-8B8DC41256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42191232"/>
        <c:axId val="142205312"/>
      </c:lineChart>
      <c:catAx>
        <c:axId val="142191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2205312"/>
        <c:crosses val="autoZero"/>
        <c:auto val="1"/>
        <c:lblAlgn val="ctr"/>
        <c:lblOffset val="100"/>
        <c:noMultiLvlLbl val="0"/>
      </c:catAx>
      <c:valAx>
        <c:axId val="14220531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2191232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8D4DEC-61F1-414F-88E2-A20A5E2A0AB2}" type="datetimeFigureOut">
              <a:rPr lang="es-CL" smtClean="0"/>
              <a:t>06-01-2022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258E5D-982C-4964-BCA6-92D5A4FE39C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9331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06-01-2022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28252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06-01-2022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14359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06-01-2022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207007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06-01-2022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717539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06-01-2022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6575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06-01-2022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441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06-01-2022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0397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06-01-2022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05875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06-01-2022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55424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06-01-2022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40954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06-01-2022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19878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06-01-2022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85112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D3D8D151-7409-43A4-8CFE-809D30D736B9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Cuadro de texto 2">
            <a:extLst>
              <a:ext uri="{FF2B5EF4-FFF2-40B4-BE49-F238E27FC236}">
                <a16:creationId xmlns:a16="http://schemas.microsoft.com/office/drawing/2014/main" id="{C4D4A02F-D281-4983-AABC-D2B3DB8CD31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60000" y="270000"/>
            <a:ext cx="1562100" cy="914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Imagen 12">
            <a:extLst>
              <a:ext uri="{FF2B5EF4-FFF2-40B4-BE49-F238E27FC236}">
                <a16:creationId xmlns:a16="http://schemas.microsoft.com/office/drawing/2014/main" id="{13857662-5DF6-4B90-BC4B-9FA02C2D0E6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000" y="358259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3446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60" r:id="rId12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9552" y="1916832"/>
            <a:ext cx="8136904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NOVIEMBRE DE 2021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30: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CIENCIA, TECNOLOGÍA, CONOCIMIENTO E INNOVACIÓN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2000" dirty="0"/>
              <a:t>Valparaíso, diciembre 2021</a:t>
            </a:r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2D4952BC-765B-43F4-BA3F-D34E579D3F21}"/>
              </a:ext>
            </a:extLst>
          </p:cNvPr>
          <p:cNvSpPr/>
          <p:nvPr/>
        </p:nvSpPr>
        <p:spPr>
          <a:xfrm>
            <a:off x="410078" y="6237312"/>
            <a:ext cx="5890114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247716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79376" y="1124744"/>
            <a:ext cx="7886700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30. CAPÍTUO 01. PROGRAMA 03: SUBSECRETARÍA EJECUTIVA CONSEJO NACIONAL CTCI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74700" y="1705489"/>
            <a:ext cx="7931332" cy="21225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200" b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                                     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C29EC92-B590-4F7A-9DB4-67721A3F40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5385427"/>
              </p:ext>
            </p:extLst>
          </p:nvPr>
        </p:nvGraphicFramePr>
        <p:xfrm>
          <a:off x="574700" y="2025849"/>
          <a:ext cx="7886701" cy="1347929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720982176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946158526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528296468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3648300447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943980419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476173448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30216223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662683484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3491326242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182268118"/>
                    </a:ext>
                  </a:extLst>
                </a:gridCol>
              </a:tblGrid>
              <a:tr h="1585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1613489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4978022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455.767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569.481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113.714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473.450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6220711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311.670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306.589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-5.081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280.982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7417072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144.097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144.097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73.674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8373201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118.795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118.795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118.794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4633220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118.795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118.795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118.794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6122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07592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67072" y="1085741"/>
            <a:ext cx="7848873" cy="791147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30. CAPÍTUO 02. PROGRAMA 01: AGENCIA NACIONAL DE INVESTIGACIÓN Y DESARROLLO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53500" y="1895318"/>
            <a:ext cx="7876016" cy="33017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200" b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                                       …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1 de 2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57BFB24-7213-4D25-9715-DBFBEEF159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0193894"/>
              </p:ext>
            </p:extLst>
          </p:nvPr>
        </p:nvGraphicFramePr>
        <p:xfrm>
          <a:off x="567072" y="2132857"/>
          <a:ext cx="7848875" cy="4244088"/>
        </p:xfrm>
        <a:graphic>
          <a:graphicData uri="http://schemas.openxmlformats.org/drawingml/2006/table">
            <a:tbl>
              <a:tblPr/>
              <a:tblGrid>
                <a:gridCol w="263032">
                  <a:extLst>
                    <a:ext uri="{9D8B030D-6E8A-4147-A177-3AD203B41FA5}">
                      <a16:colId xmlns:a16="http://schemas.microsoft.com/office/drawing/2014/main" val="1607090726"/>
                    </a:ext>
                  </a:extLst>
                </a:gridCol>
                <a:gridCol w="263032">
                  <a:extLst>
                    <a:ext uri="{9D8B030D-6E8A-4147-A177-3AD203B41FA5}">
                      <a16:colId xmlns:a16="http://schemas.microsoft.com/office/drawing/2014/main" val="807317146"/>
                    </a:ext>
                  </a:extLst>
                </a:gridCol>
                <a:gridCol w="263032">
                  <a:extLst>
                    <a:ext uri="{9D8B030D-6E8A-4147-A177-3AD203B41FA5}">
                      <a16:colId xmlns:a16="http://schemas.microsoft.com/office/drawing/2014/main" val="2719538128"/>
                    </a:ext>
                  </a:extLst>
                </a:gridCol>
                <a:gridCol w="2967001">
                  <a:extLst>
                    <a:ext uri="{9D8B030D-6E8A-4147-A177-3AD203B41FA5}">
                      <a16:colId xmlns:a16="http://schemas.microsoft.com/office/drawing/2014/main" val="4192090056"/>
                    </a:ext>
                  </a:extLst>
                </a:gridCol>
                <a:gridCol w="704926">
                  <a:extLst>
                    <a:ext uri="{9D8B030D-6E8A-4147-A177-3AD203B41FA5}">
                      <a16:colId xmlns:a16="http://schemas.microsoft.com/office/drawing/2014/main" val="245482917"/>
                    </a:ext>
                  </a:extLst>
                </a:gridCol>
                <a:gridCol w="704926">
                  <a:extLst>
                    <a:ext uri="{9D8B030D-6E8A-4147-A177-3AD203B41FA5}">
                      <a16:colId xmlns:a16="http://schemas.microsoft.com/office/drawing/2014/main" val="3274939125"/>
                    </a:ext>
                  </a:extLst>
                </a:gridCol>
                <a:gridCol w="704926">
                  <a:extLst>
                    <a:ext uri="{9D8B030D-6E8A-4147-A177-3AD203B41FA5}">
                      <a16:colId xmlns:a16="http://schemas.microsoft.com/office/drawing/2014/main" val="761610420"/>
                    </a:ext>
                  </a:extLst>
                </a:gridCol>
                <a:gridCol w="704926">
                  <a:extLst>
                    <a:ext uri="{9D8B030D-6E8A-4147-A177-3AD203B41FA5}">
                      <a16:colId xmlns:a16="http://schemas.microsoft.com/office/drawing/2014/main" val="343070164"/>
                    </a:ext>
                  </a:extLst>
                </a:gridCol>
                <a:gridCol w="641798">
                  <a:extLst>
                    <a:ext uri="{9D8B030D-6E8A-4147-A177-3AD203B41FA5}">
                      <a16:colId xmlns:a16="http://schemas.microsoft.com/office/drawing/2014/main" val="1917411280"/>
                    </a:ext>
                  </a:extLst>
                </a:gridCol>
                <a:gridCol w="631276">
                  <a:extLst>
                    <a:ext uri="{9D8B030D-6E8A-4147-A177-3AD203B41FA5}">
                      <a16:colId xmlns:a16="http://schemas.microsoft.com/office/drawing/2014/main" val="2096713005"/>
                    </a:ext>
                  </a:extLst>
                </a:gridCol>
              </a:tblGrid>
              <a:tr h="1507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29" marR="7729" marT="7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29" marR="7729" marT="7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4191198"/>
                  </a:ext>
                </a:extLst>
              </a:tr>
              <a:tr h="36937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3468623"/>
                  </a:ext>
                </a:extLst>
              </a:tr>
              <a:tr h="1583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327.365.202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364.412.644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37.047.442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281.915.542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86,1%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77,4%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0387501"/>
                  </a:ext>
                </a:extLst>
              </a:tr>
              <a:tr h="150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10.864.634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11.040.793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176.159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9.643.761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88,8%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87,3%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7257206"/>
                  </a:ext>
                </a:extLst>
              </a:tr>
              <a:tr h="150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1.532.385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1.532.385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1.278.446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83,4%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83,4%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273422"/>
                  </a:ext>
                </a:extLst>
              </a:tr>
              <a:tr h="150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304.909.192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335.019.797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30.110.605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255.134.079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76,2%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9058867"/>
                  </a:ext>
                </a:extLst>
              </a:tr>
              <a:tr h="150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97.861.321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104.361.454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6.500.133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89.897.322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91,9%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86,1%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6467591"/>
                  </a:ext>
                </a:extLst>
              </a:tr>
              <a:tr h="150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53.606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53.606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45.629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85,1%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85,1%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0539787"/>
                  </a:ext>
                </a:extLst>
              </a:tr>
              <a:tr h="150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Nacionales de Postgrado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39.608.548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43.009.681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3.401.133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39.605.164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1973557"/>
                  </a:ext>
                </a:extLst>
              </a:tr>
              <a:tr h="150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Publicaciones Científicas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147.196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147.196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7685320"/>
                  </a:ext>
                </a:extLst>
              </a:tr>
              <a:tr h="150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Cooperación Internacional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3.802.325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4.502.325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700.000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1.117.810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770639"/>
                  </a:ext>
                </a:extLst>
              </a:tr>
              <a:tr h="150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Acceso a la Información Electrónica para Ciencia y Tecnología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10.186.413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10.186.413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10.038.392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8620342"/>
                  </a:ext>
                </a:extLst>
              </a:tr>
              <a:tr h="150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Chile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35.819.228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38.218.228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2.399.000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36.060.353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100,7%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94,4%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5587283"/>
                  </a:ext>
                </a:extLst>
              </a:tr>
              <a:tr h="150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Inserción de Investigadores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7.445.391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7.445.391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3.028.779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7217929"/>
                  </a:ext>
                </a:extLst>
              </a:tr>
              <a:tr h="150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Complementario para Estudiantes de Postgrado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638.198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638.198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1.195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4156458"/>
                  </a:ext>
                </a:extLst>
              </a:tr>
              <a:tr h="150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Cursos de Idiomas Para Becas Chile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160.416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160.416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015873"/>
                  </a:ext>
                </a:extLst>
              </a:tr>
              <a:tr h="150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206.990.715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230.601.187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23.610.472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165.183.658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71,6%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8765144"/>
                  </a:ext>
                </a:extLst>
              </a:tr>
              <a:tr h="150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Desarrollo Científico y Tecnológico (FONDECYT)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134.739.097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132.094.097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-2.645.000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118.836.812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88,2%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90,0%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1556124"/>
                  </a:ext>
                </a:extLst>
              </a:tr>
              <a:tr h="150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Fomento Ciencia y Tecnología (FONDEF)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22.718.356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29.744.828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7.026.472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7.991.545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9400526"/>
                  </a:ext>
                </a:extLst>
              </a:tr>
              <a:tr h="150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Regional de Investigación Científica y Tecnológica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4.948.994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5.448.994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500.000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1.922.539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35,3%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130133"/>
                  </a:ext>
                </a:extLst>
              </a:tr>
              <a:tr h="150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Investigación Asociativa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32.429.497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46.364.975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13.935.478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30.732.762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94,8%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66,3%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0607040"/>
                  </a:ext>
                </a:extLst>
              </a:tr>
              <a:tr h="150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Científicos de Nivel Internacional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499.293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499.293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1509266"/>
                  </a:ext>
                </a:extLst>
              </a:tr>
              <a:tr h="2487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Financiamiento de Centros de Investigación en Áreas Prioritarias (FONDAP)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11.655.478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10.449.000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-1.206.478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5.700.000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54,6%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0768304"/>
                  </a:ext>
                </a:extLst>
              </a:tr>
              <a:tr h="150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Investigación Estratégica en Sequía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6.000.000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6.000.000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3861012"/>
                  </a:ext>
                </a:extLst>
              </a:tr>
              <a:tr h="150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57.156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57.156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53.099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92,9%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92,9%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3192628"/>
                  </a:ext>
                </a:extLst>
              </a:tr>
              <a:tr h="150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Membresias Organismos Internacionales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57.156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57.156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53.099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92,9%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92,9%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4818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93052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59081" y="1163514"/>
            <a:ext cx="7902600" cy="791147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30. CAPÍTUO 02. PROGRAMA 01: AGENCIA NACIONAL DE INVESTIGACIÓN Y DESARROLLO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59081" y="1988841"/>
            <a:ext cx="7838695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200" b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                                       … 2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de 2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368BEDB-C0DA-4A15-8B0C-372FD9CFD5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7493935"/>
              </p:ext>
            </p:extLst>
          </p:nvPr>
        </p:nvGraphicFramePr>
        <p:xfrm>
          <a:off x="555665" y="2311053"/>
          <a:ext cx="7902601" cy="2005555"/>
        </p:xfrm>
        <a:graphic>
          <a:graphicData uri="http://schemas.openxmlformats.org/drawingml/2006/table">
            <a:tbl>
              <a:tblPr/>
              <a:tblGrid>
                <a:gridCol w="264833">
                  <a:extLst>
                    <a:ext uri="{9D8B030D-6E8A-4147-A177-3AD203B41FA5}">
                      <a16:colId xmlns:a16="http://schemas.microsoft.com/office/drawing/2014/main" val="4022820444"/>
                    </a:ext>
                  </a:extLst>
                </a:gridCol>
                <a:gridCol w="264833">
                  <a:extLst>
                    <a:ext uri="{9D8B030D-6E8A-4147-A177-3AD203B41FA5}">
                      <a16:colId xmlns:a16="http://schemas.microsoft.com/office/drawing/2014/main" val="3776413100"/>
                    </a:ext>
                  </a:extLst>
                </a:gridCol>
                <a:gridCol w="264833">
                  <a:extLst>
                    <a:ext uri="{9D8B030D-6E8A-4147-A177-3AD203B41FA5}">
                      <a16:colId xmlns:a16="http://schemas.microsoft.com/office/drawing/2014/main" val="1319426095"/>
                    </a:ext>
                  </a:extLst>
                </a:gridCol>
                <a:gridCol w="2987309">
                  <a:extLst>
                    <a:ext uri="{9D8B030D-6E8A-4147-A177-3AD203B41FA5}">
                      <a16:colId xmlns:a16="http://schemas.microsoft.com/office/drawing/2014/main" val="1456411353"/>
                    </a:ext>
                  </a:extLst>
                </a:gridCol>
                <a:gridCol w="709751">
                  <a:extLst>
                    <a:ext uri="{9D8B030D-6E8A-4147-A177-3AD203B41FA5}">
                      <a16:colId xmlns:a16="http://schemas.microsoft.com/office/drawing/2014/main" val="1733335505"/>
                    </a:ext>
                  </a:extLst>
                </a:gridCol>
                <a:gridCol w="709751">
                  <a:extLst>
                    <a:ext uri="{9D8B030D-6E8A-4147-A177-3AD203B41FA5}">
                      <a16:colId xmlns:a16="http://schemas.microsoft.com/office/drawing/2014/main" val="259696434"/>
                    </a:ext>
                  </a:extLst>
                </a:gridCol>
                <a:gridCol w="709751">
                  <a:extLst>
                    <a:ext uri="{9D8B030D-6E8A-4147-A177-3AD203B41FA5}">
                      <a16:colId xmlns:a16="http://schemas.microsoft.com/office/drawing/2014/main" val="3563388944"/>
                    </a:ext>
                  </a:extLst>
                </a:gridCol>
                <a:gridCol w="709751">
                  <a:extLst>
                    <a:ext uri="{9D8B030D-6E8A-4147-A177-3AD203B41FA5}">
                      <a16:colId xmlns:a16="http://schemas.microsoft.com/office/drawing/2014/main" val="889590667"/>
                    </a:ext>
                  </a:extLst>
                </a:gridCol>
                <a:gridCol w="646191">
                  <a:extLst>
                    <a:ext uri="{9D8B030D-6E8A-4147-A177-3AD203B41FA5}">
                      <a16:colId xmlns:a16="http://schemas.microsoft.com/office/drawing/2014/main" val="2051453900"/>
                    </a:ext>
                  </a:extLst>
                </a:gridCol>
                <a:gridCol w="635598">
                  <a:extLst>
                    <a:ext uri="{9D8B030D-6E8A-4147-A177-3AD203B41FA5}">
                      <a16:colId xmlns:a16="http://schemas.microsoft.com/office/drawing/2014/main" val="3972802214"/>
                    </a:ext>
                  </a:extLst>
                </a:gridCol>
              </a:tblGrid>
              <a:tr h="15917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8593951"/>
                  </a:ext>
                </a:extLst>
              </a:tr>
              <a:tr h="25467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3528346"/>
                  </a:ext>
                </a:extLst>
              </a:tr>
              <a:tr h="159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76.472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5017381"/>
                  </a:ext>
                </a:extLst>
              </a:tr>
              <a:tr h="159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76.472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7153906"/>
                  </a:ext>
                </a:extLst>
              </a:tr>
              <a:tr h="159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196.663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471.663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129.761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6837895"/>
                  </a:ext>
                </a:extLst>
              </a:tr>
              <a:tr h="159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30.675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60.675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361499"/>
                  </a:ext>
                </a:extLst>
              </a:tr>
              <a:tr h="159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165.988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410.988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102.041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6604762"/>
                  </a:ext>
                </a:extLst>
              </a:tr>
              <a:tr h="159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9.862.328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12.262.328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11.644.682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1263073"/>
                  </a:ext>
                </a:extLst>
              </a:tr>
              <a:tr h="159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9.862.328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12.262.328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11.644.682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0384077"/>
                  </a:ext>
                </a:extLst>
              </a:tr>
              <a:tr h="159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Equipamiento Científico y Tecnológico (FONDEQUIP)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9.862.328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12.262.328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11.644.682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7253992"/>
                  </a:ext>
                </a:extLst>
              </a:tr>
              <a:tr h="159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4.009.204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4.009.204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4.008.341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1121115"/>
                  </a:ext>
                </a:extLst>
              </a:tr>
              <a:tr h="159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4.009.204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4.009.204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4.008.341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02008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36600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74924" y="1111040"/>
            <a:ext cx="7883837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30. CAPÍTUO 02. PROGRAMA 02: INICIATIVA CIENTÍFICO MILENIO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72060" y="1705420"/>
            <a:ext cx="7886701" cy="33017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200" b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                                       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23FD586-20BC-4247-A0A9-FF071E914A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297001"/>
              </p:ext>
            </p:extLst>
          </p:nvPr>
        </p:nvGraphicFramePr>
        <p:xfrm>
          <a:off x="572059" y="2035591"/>
          <a:ext cx="7886701" cy="1823669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3212421605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063344072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807455081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1874766131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696889724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803710883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042175566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313371623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909816795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3617573434"/>
                    </a:ext>
                  </a:extLst>
                </a:gridCol>
              </a:tblGrid>
              <a:tr h="1585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3319306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2370030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14.243.607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16.576.351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2.332.744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7.748.862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4280131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544.131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537.461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-6.670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274.863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7526657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135.368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135.368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21.115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585273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13.564.108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13.564.108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5.113.470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9783815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13.564.108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13.564.108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5.113.470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8303345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Iniciativa Científica Milenio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13.564.108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13.564.108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5.113.470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426241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2.339.414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2.339.414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2.339.414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9030232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2.339.414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2.339.414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2.339.414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40621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52714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59012" y="1133072"/>
            <a:ext cx="7886701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30. CAPÍTUO 02. PROGRAMA 03: CAPACIDADES TECNOLÓGICAS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59012" y="1756854"/>
            <a:ext cx="7886701" cy="22344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200" b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                                       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4CEA826-48A6-4391-BC49-114F3402B0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0040160"/>
              </p:ext>
            </p:extLst>
          </p:nvPr>
        </p:nvGraphicFramePr>
        <p:xfrm>
          <a:off x="559011" y="2076918"/>
          <a:ext cx="7886701" cy="3314321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845918000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247288838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162368580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2258819408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348784613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4250249722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16532584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168775136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2507762628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1388459454"/>
                    </a:ext>
                  </a:extLst>
                </a:gridCol>
              </a:tblGrid>
              <a:tr h="1585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6164531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9672377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30.155.608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36.734.534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6.578.926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7.016.213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6302360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1.011.670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1.009.596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785.157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388466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109.184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79.184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24.391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8904473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28.074.690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33.097.690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5.023.000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6.206.665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9046227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22.859.940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21.530.940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-1.329.000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6.206.665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0120716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a la Transferencia y Licenciamiento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2.411.055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2.411.055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1.460.411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6516929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a la Vinculación Academia - Industria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4.960.809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4.960.809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200.000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9273874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a las capacidades para la I+D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8.482.152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7.153.152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-1.329.000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3.685.950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5933403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Innovación de Base Científica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7.005.924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7.005.924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860.304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562235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5.214.750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11.566.750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6.352.000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1069497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Innovación Educación Superior - Instituciones Estatales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3.128.850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6.701.850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3.573.000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0590724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Innovación Educación Superior - Instituciones Privadas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2.085.900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4.864.900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2.779.000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8170227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39.814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39.814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9480883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39.814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39.814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6664742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920.250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2.508.250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1.588.000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853540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920.250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2.508.250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1.588.000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960592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Innovación Educación Superior - Instituciones Estatales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552.150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1.440.150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888.000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479158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Innovación Educación Superior - Instituciones Privadas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368.100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1.068.100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36697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5103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64599" y="1200629"/>
            <a:ext cx="8179339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DISTRIBUCIÓN POR SUBTÍTULO DE GASTO Y PROGRAMA 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30 </a:t>
            </a:r>
            <a:r>
              <a:rPr lang="es-CL" sz="1500" b="1" dirty="0">
                <a:solidFill>
                  <a:prstClr val="black"/>
                </a:solidFill>
                <a:ea typeface="+mj-ea"/>
                <a:cs typeface="+mj-cs"/>
              </a:rPr>
              <a:t>MINISTERIO DE CIENCIA, TECNOLOGÍA, CONOCIMIENTO E INNOVACIÓN</a:t>
            </a:r>
            <a:endParaRPr lang="es-CL" sz="15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D62D8A99-DF16-4596-8E96-C639298707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0596968"/>
              </p:ext>
            </p:extLst>
          </p:nvPr>
        </p:nvGraphicFramePr>
        <p:xfrm>
          <a:off x="464599" y="2117130"/>
          <a:ext cx="4056822" cy="29523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2E8823F8-26E4-4935-9C68-757F2C84FDF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9055230"/>
              </p:ext>
            </p:extLst>
          </p:nvPr>
        </p:nvGraphicFramePr>
        <p:xfrm>
          <a:off x="4593997" y="2119138"/>
          <a:ext cx="4052062" cy="29134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23885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604786" y="1212141"/>
            <a:ext cx="7783637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MENSUAL DE GASTOS A NOVIEMBRE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30 MINISTERIO DE CIENCIA, TECNOLOGÍA, CONOCIMIENTO E INNOVACIÓN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AF9E3CC4-14DC-460C-8B88-8F3E1F55EA6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80136048"/>
              </p:ext>
            </p:extLst>
          </p:nvPr>
        </p:nvGraphicFramePr>
        <p:xfrm>
          <a:off x="584242" y="2348880"/>
          <a:ext cx="7804181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769359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39552" y="1196752"/>
            <a:ext cx="7920880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30 MINISTERIO DE CIENCIA, TECNOLOGÍA, CONOCIMIENTO E INNOVACIÓN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7002AC0F-BA35-4B75-B4C8-AA1BCB71447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6358494"/>
              </p:ext>
            </p:extLst>
          </p:nvPr>
        </p:nvGraphicFramePr>
        <p:xfrm>
          <a:off x="539552" y="2276872"/>
          <a:ext cx="7920880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67713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69063" y="1119436"/>
            <a:ext cx="7886701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30 MINISTERIO DE CIENCIA, TECNOLOGÍA, CONOCIMIENTO E INNOVACIÓN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23388EAA-2174-4AB9-BDF1-4EDC03A7B8A0}"/>
              </a:ext>
            </a:extLst>
          </p:cNvPr>
          <p:cNvSpPr txBox="1">
            <a:spLocks/>
          </p:cNvSpPr>
          <p:nvPr/>
        </p:nvSpPr>
        <p:spPr>
          <a:xfrm>
            <a:off x="569063" y="1750205"/>
            <a:ext cx="7886701" cy="3106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535087F-4918-490F-B544-81628666F7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5888029"/>
              </p:ext>
            </p:extLst>
          </p:nvPr>
        </p:nvGraphicFramePr>
        <p:xfrm>
          <a:off x="569062" y="2060848"/>
          <a:ext cx="7886701" cy="2121601"/>
        </p:xfrm>
        <a:graphic>
          <a:graphicData uri="http://schemas.openxmlformats.org/drawingml/2006/table">
            <a:tbl>
              <a:tblPr/>
              <a:tblGrid>
                <a:gridCol w="282880">
                  <a:extLst>
                    <a:ext uri="{9D8B030D-6E8A-4147-A177-3AD203B41FA5}">
                      <a16:colId xmlns:a16="http://schemas.microsoft.com/office/drawing/2014/main" val="2035047792"/>
                    </a:ext>
                  </a:extLst>
                </a:gridCol>
                <a:gridCol w="3190889">
                  <a:extLst>
                    <a:ext uri="{9D8B030D-6E8A-4147-A177-3AD203B41FA5}">
                      <a16:colId xmlns:a16="http://schemas.microsoft.com/office/drawing/2014/main" val="2767898833"/>
                    </a:ext>
                  </a:extLst>
                </a:gridCol>
                <a:gridCol w="758119">
                  <a:extLst>
                    <a:ext uri="{9D8B030D-6E8A-4147-A177-3AD203B41FA5}">
                      <a16:colId xmlns:a16="http://schemas.microsoft.com/office/drawing/2014/main" val="2783471427"/>
                    </a:ext>
                  </a:extLst>
                </a:gridCol>
                <a:gridCol w="758119">
                  <a:extLst>
                    <a:ext uri="{9D8B030D-6E8A-4147-A177-3AD203B41FA5}">
                      <a16:colId xmlns:a16="http://schemas.microsoft.com/office/drawing/2014/main" val="2130288110"/>
                    </a:ext>
                  </a:extLst>
                </a:gridCol>
                <a:gridCol w="758119">
                  <a:extLst>
                    <a:ext uri="{9D8B030D-6E8A-4147-A177-3AD203B41FA5}">
                      <a16:colId xmlns:a16="http://schemas.microsoft.com/office/drawing/2014/main" val="3520836822"/>
                    </a:ext>
                  </a:extLst>
                </a:gridCol>
                <a:gridCol w="758119">
                  <a:extLst>
                    <a:ext uri="{9D8B030D-6E8A-4147-A177-3AD203B41FA5}">
                      <a16:colId xmlns:a16="http://schemas.microsoft.com/office/drawing/2014/main" val="3426221010"/>
                    </a:ext>
                  </a:extLst>
                </a:gridCol>
                <a:gridCol w="690228">
                  <a:extLst>
                    <a:ext uri="{9D8B030D-6E8A-4147-A177-3AD203B41FA5}">
                      <a16:colId xmlns:a16="http://schemas.microsoft.com/office/drawing/2014/main" val="984879100"/>
                    </a:ext>
                  </a:extLst>
                </a:gridCol>
                <a:gridCol w="690228">
                  <a:extLst>
                    <a:ext uri="{9D8B030D-6E8A-4147-A177-3AD203B41FA5}">
                      <a16:colId xmlns:a16="http://schemas.microsoft.com/office/drawing/2014/main" val="630972030"/>
                    </a:ext>
                  </a:extLst>
                </a:gridCol>
              </a:tblGrid>
              <a:tr h="1697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5045209"/>
                  </a:ext>
                </a:extLst>
              </a:tr>
              <a:tr h="4158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6836401"/>
                  </a:ext>
                </a:extLst>
              </a:tr>
              <a:tr h="1782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449.245.190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456.471.637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7.226.447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318.359.227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897935"/>
                  </a:ext>
                </a:extLst>
              </a:tr>
              <a:tr h="169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17.001.056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17.149.003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147.947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14.646.687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0023530"/>
                  </a:ext>
                </a:extLst>
              </a:tr>
              <a:tr h="169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3.823.998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3.878.668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54.670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2.252.974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781441"/>
                  </a:ext>
                </a:extLst>
              </a:tr>
              <a:tr h="169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375.110.868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404.424.790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29.313.922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282.342.653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5791765"/>
                  </a:ext>
                </a:extLst>
              </a:tr>
              <a:tr h="169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76.474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76.474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76.472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2974393"/>
                  </a:ext>
                </a:extLst>
              </a:tr>
              <a:tr h="169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348.730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626.230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277.500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143.041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818020"/>
                  </a:ext>
                </a:extLst>
              </a:tr>
              <a:tr h="169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42.177.960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8.292.310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-33.885.650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0369302"/>
                  </a:ext>
                </a:extLst>
              </a:tr>
              <a:tr h="169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10.782.578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14.770.578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3.988.000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11.644.682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3871390"/>
                  </a:ext>
                </a:extLst>
              </a:tr>
              <a:tr h="169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7.253.584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7.253.584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7.252.718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06392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407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69063" y="1150362"/>
            <a:ext cx="7886698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30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23388EAA-2174-4AB9-BDF1-4EDC03A7B8A0}"/>
              </a:ext>
            </a:extLst>
          </p:cNvPr>
          <p:cNvSpPr txBox="1">
            <a:spLocks/>
          </p:cNvSpPr>
          <p:nvPr/>
        </p:nvSpPr>
        <p:spPr>
          <a:xfrm>
            <a:off x="531055" y="1733441"/>
            <a:ext cx="8074875" cy="3106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758C59E-D94F-4056-A299-4BF17631E0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8908363"/>
              </p:ext>
            </p:extLst>
          </p:nvPr>
        </p:nvGraphicFramePr>
        <p:xfrm>
          <a:off x="566503" y="2048560"/>
          <a:ext cx="7886698" cy="1886898"/>
        </p:xfrm>
        <a:graphic>
          <a:graphicData uri="http://schemas.openxmlformats.org/drawingml/2006/table">
            <a:tbl>
              <a:tblPr/>
              <a:tblGrid>
                <a:gridCol w="273464">
                  <a:extLst>
                    <a:ext uri="{9D8B030D-6E8A-4147-A177-3AD203B41FA5}">
                      <a16:colId xmlns:a16="http://schemas.microsoft.com/office/drawing/2014/main" val="1836013873"/>
                    </a:ext>
                  </a:extLst>
                </a:gridCol>
                <a:gridCol w="273464">
                  <a:extLst>
                    <a:ext uri="{9D8B030D-6E8A-4147-A177-3AD203B41FA5}">
                      <a16:colId xmlns:a16="http://schemas.microsoft.com/office/drawing/2014/main" val="4293121113"/>
                    </a:ext>
                  </a:extLst>
                </a:gridCol>
                <a:gridCol w="3084673">
                  <a:extLst>
                    <a:ext uri="{9D8B030D-6E8A-4147-A177-3AD203B41FA5}">
                      <a16:colId xmlns:a16="http://schemas.microsoft.com/office/drawing/2014/main" val="91638299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val="1214279532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val="2091099594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val="1777493270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val="1939343143"/>
                    </a:ext>
                  </a:extLst>
                </a:gridCol>
                <a:gridCol w="667252">
                  <a:extLst>
                    <a:ext uri="{9D8B030D-6E8A-4147-A177-3AD203B41FA5}">
                      <a16:colId xmlns:a16="http://schemas.microsoft.com/office/drawing/2014/main" val="2021663038"/>
                    </a:ext>
                  </a:extLst>
                </a:gridCol>
                <a:gridCol w="656313">
                  <a:extLst>
                    <a:ext uri="{9D8B030D-6E8A-4147-A177-3AD203B41FA5}">
                      <a16:colId xmlns:a16="http://schemas.microsoft.com/office/drawing/2014/main" val="1527979484"/>
                    </a:ext>
                  </a:extLst>
                </a:gridCol>
              </a:tblGrid>
              <a:tr h="1640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2923434"/>
                  </a:ext>
                </a:extLst>
              </a:tr>
              <a:tr h="4019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9055447"/>
                  </a:ext>
                </a:extLst>
              </a:tr>
              <a:tr h="172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Ciencia, Tecnología, Conocimiento e Innovación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156.962.157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157.769.625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807.468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69.404.141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9403598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Ciencia, Tecnología, Conocimiento e Innovación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16.461.321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17.178.651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717.330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12.312.586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5835511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Innovación, Ciencia y Tecnología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140.045.069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140.021.493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-23.576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56.618.105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2561798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Ejecutiva Consejo Nacional de CTCI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455.767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569.481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113.714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473.450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9811205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Nacional de Investigación y Desarrollo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371.764.417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417.723.529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45.959.112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296.680.617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8418947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Nacional de Investigación y Desarrollo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327.365.202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364.412.644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37.047.442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281.915.542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4106353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 Científico Milenio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14.243.607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16.576.351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2.332.744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7.748.862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8130761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Capacidades Tecnológicas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30.155.608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36.734.534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6.578.926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7.016.213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70520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39815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83441" y="1184038"/>
            <a:ext cx="7882725" cy="791147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30. CAPÍTUO 01. PROGRAMA 01: SUBSECRETARÍA DE CIENCIA, TECNOLOGÍA, CONOCIMIENTO E INNOVACIÓN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60040" y="2047497"/>
            <a:ext cx="7886701" cy="30138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AA99F30-8667-4D49-83E2-DED1AFE27D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6765244"/>
              </p:ext>
            </p:extLst>
          </p:nvPr>
        </p:nvGraphicFramePr>
        <p:xfrm>
          <a:off x="583441" y="2362600"/>
          <a:ext cx="7886701" cy="3092309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1167332121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690530648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4115551598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422108100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4166682403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4058455188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627520367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72846812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112634686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150251579"/>
                    </a:ext>
                  </a:extLst>
                </a:gridCol>
              </a:tblGrid>
              <a:tr h="1585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3153852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2852967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16.461.321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17.178.651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717.330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12.312.586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7625985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3.773.563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3.763.818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-9.745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3.243.763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9871305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1.686.501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1.771.171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84.670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713.560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569754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10.889.004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10.889.004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7.702.079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3621758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3.434.408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3.434.408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3.154.408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8677681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Hidráulica - MOP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455.147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455.147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455.147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6533334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Chilena de Energía Nuclear - MINENERGÍA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2.344.698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2.344.698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2.064.698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950985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y Servicio Exterior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634.563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634.563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634.563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3903039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7.454.596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7.454.596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4.547.671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4056101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Exportación Servicios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354.240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354.240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144.720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542862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Explora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7.100.356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7.100.356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4.402.951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6182735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112.253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114.753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9940980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17.383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19.883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1399975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94.870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94.870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11.072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802950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639.905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639.905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639.904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1675321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639.905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639.905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639.904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98118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43749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80767" y="1148381"/>
            <a:ext cx="7886700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30. CAPÍTUO 01. PROGRAMA 02: FONDO DE INNOVACIÓN, CIENCIA Y TECNOLOGÍA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546CE61C-C833-4FAA-B87E-D3BA94953373}"/>
              </a:ext>
            </a:extLst>
          </p:cNvPr>
          <p:cNvSpPr txBox="1">
            <a:spLocks/>
          </p:cNvSpPr>
          <p:nvPr/>
        </p:nvSpPr>
        <p:spPr>
          <a:xfrm>
            <a:off x="611285" y="1729340"/>
            <a:ext cx="783240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200" b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                                       …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1 de 2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AD271EB-4B3B-4C2A-A2DE-7B70077CC9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4054078"/>
              </p:ext>
            </p:extLst>
          </p:nvPr>
        </p:nvGraphicFramePr>
        <p:xfrm>
          <a:off x="580767" y="2092469"/>
          <a:ext cx="7886701" cy="4186511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2569557399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288511712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4038579362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3443871065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538136367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558190045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253867916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52901667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2909788875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3387458796"/>
                    </a:ext>
                  </a:extLst>
                </a:gridCol>
              </a:tblGrid>
              <a:tr h="1585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8597244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5733439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140.045.069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140.021.493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-23.576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56.618.105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8664391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495.388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490.746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-4.642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418.161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3086725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216.463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216.463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141.788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4026128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96.235.008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128.367.458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32.132.450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55.727.841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8464226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86.235.008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126.933.791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40.698.783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55.727.841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0856651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Ciencia y la Tecnología - ANID 01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40.871.483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65.600.483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24.729.000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28.754.124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015470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Formación de Capital Humano - ANID 01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991.080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6.791.213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5.800.133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5.050.706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9537042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Equipamiento I+D - ANID 01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919.695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3.319.695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3.319.695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656678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Innovación de Base Científica - ANID 03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9.416.979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9.416.979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2.443.723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3550090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Ciencia y la Tecnología - ANID 03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10.807.433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17.159.433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6.352.000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709.920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6317807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Centros Tecnológicos  - ANID 03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5.695.836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4.366.836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-1.329.000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2.477.000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122266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Centros de Excelencia  - ANID 03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2.154.431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2.154.431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1.978.313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8419548"/>
                  </a:ext>
                </a:extLst>
              </a:tr>
              <a:tr h="174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Ciencia y la Tecnología - Iniciativa Científica Milenio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7.704.197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7.704.197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2.808.000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7115089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Ciencia y la Tecnología - Comité Innova Chile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4.511.986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5.591.986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5.591.986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540301"/>
                  </a:ext>
                </a:extLst>
              </a:tr>
              <a:tr h="190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Ciencia y la Tecnología - Subsecretaría de Agricultura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2.358.187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4.024.837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1.666.650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1.876.869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663452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Encuesta sobre Gasto y Personal en I+D - INE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803.701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803.701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717.505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0192968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1.433.667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-8.566.333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393336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Recursos de Asignación Complementaria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1.433.667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-8.566.333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9050160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42.177.960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8.292.310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-33.885.650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4355567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42.177.960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8.292.310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-33.885.650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3964935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920.250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2.508.250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1.588.000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184.050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7243830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920.250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2.508.250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1.588.000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184.050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1272217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Ciencia y la Tecnología - ANID 03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920.250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2.508.250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1.588.000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184.050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43801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15037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69615" y="1171280"/>
            <a:ext cx="7886700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30. CAPÍTUO 01. PROGRAMA 02: FONDO DE INNOVACIÓN, CIENCIA Y TECNOLOGÍA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CF332DEF-88B0-468A-A645-72BC4501B501}"/>
              </a:ext>
            </a:extLst>
          </p:cNvPr>
          <p:cNvSpPr txBox="1">
            <a:spLocks/>
          </p:cNvSpPr>
          <p:nvPr/>
        </p:nvSpPr>
        <p:spPr>
          <a:xfrm>
            <a:off x="539696" y="1731595"/>
            <a:ext cx="7916619" cy="268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200" b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                                       … 2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de 2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698CB33-393B-4F51-857A-B0079BE9A7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0736897"/>
              </p:ext>
            </p:extLst>
          </p:nvPr>
        </p:nvGraphicFramePr>
        <p:xfrm>
          <a:off x="570576" y="2060848"/>
          <a:ext cx="7886701" cy="729468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202265432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139284851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176125415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1585220432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179483444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913634297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96180434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687521522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481669041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147047176"/>
                    </a:ext>
                  </a:extLst>
                </a:gridCol>
              </a:tblGrid>
              <a:tr h="1585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9222753"/>
                  </a:ext>
                </a:extLst>
              </a:tr>
              <a:tr h="2537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7421971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146.266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146.266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146.265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9467882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146.266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146.266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146.265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03717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6906704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338</TotalTime>
  <Words>2633</Words>
  <Application>Microsoft Office PowerPoint</Application>
  <PresentationFormat>Presentación en pantalla (4:3)</PresentationFormat>
  <Paragraphs>1415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8" baseType="lpstr">
      <vt:lpstr>Arial</vt:lpstr>
      <vt:lpstr>Arial Black</vt:lpstr>
      <vt:lpstr>Calibri</vt:lpstr>
      <vt:lpstr>1_Tema de Office</vt:lpstr>
      <vt:lpstr>EJECUCIÓN ACUMULADA DE GASTOS PRESUPUESTARIOS AL MES DE NOVIEMBRE DE 2021 PARTIDA 30: MINISTERIO DE CIENCIA, TECNOLOGÍA, CONOCIMIENTO E INNOVACIÓN</vt:lpstr>
      <vt:lpstr>DISTRIBUCIÓN POR SUBTÍTULO DE GASTO Y PROGRAMA   PARTIDA 30 MINISTERIO DE CIENCIA, TECNOLOGÍA, CONOCIMIENTO E INNOVACIÓN</vt:lpstr>
      <vt:lpstr>EJECUCIÓN MENSUAL DE GASTOS A NOVIEMBRE DE 2021  PARTIDA 30 MINISTERIO DE CIENCIA, TECNOLOGÍA, CONOCIMIENTO E INNOVACIÓN</vt:lpstr>
      <vt:lpstr>EJECUCIÓN ACUMULADA DE GASTOS A NOVIEMBRE DE 2021  PARTIDA 30 MINISTERIO DE CIENCIA, TECNOLOGÍA, CONOCIMIENTO E INNOVACIÓN</vt:lpstr>
      <vt:lpstr>EJECUCIÓN ACUMULADA DE GASTOS A NOVIEMBRE DE 2021  PARTIDA 30 MINISTERIO DE CIENCIA, TECNOLOGÍA, CONOCIMIENTO E INNOVACIÓN</vt:lpstr>
      <vt:lpstr>EJECUCIÓN ACUMULADA DE GASTOS A NOVIEMBRE DE 2021  PARTIDA 30 RESUMEN POR CAPÍTULOS</vt:lpstr>
      <vt:lpstr>EJECUCIÓN ACUMULADA DE GASTOS A NOVIEMBRE DE 2021  PARTIDA 30. CAPÍTUO 01. PROGRAMA 01: SUBSECRETARÍA DE CIENCIA, TECNOLOGÍA, CONOCIMIENTO E INNOVACIÓN</vt:lpstr>
      <vt:lpstr>EJECUCIÓN ACUMULADA DE GASTOS A NOVIEMBRE DE 2021  PARTIDA 30. CAPÍTUO 01. PROGRAMA 02: FONDO DE INNOVACIÓN, CIENCIA Y TECNOLOGÍA</vt:lpstr>
      <vt:lpstr>EJECUCIÓN ACUMULADA DE GASTOS A NOVIEMBRE DE 2021  PARTIDA 30. CAPÍTUO 01. PROGRAMA 02: FONDO DE INNOVACIÓN, CIENCIA Y TECNOLOGÍA</vt:lpstr>
      <vt:lpstr>EJECUCIÓN ACUMULADA DE GASTOS A NOVIEMBRE DE 2021  PARTIDA 30. CAPÍTUO 01. PROGRAMA 03: SUBSECRETARÍA EJECUTIVA CONSEJO NACIONAL CTCI</vt:lpstr>
      <vt:lpstr>EJECUCIÓN ACUMULADA DE GASTOS A NOVIEMBRE DE 2021  PARTIDA 30. CAPÍTUO 02. PROGRAMA 01: AGENCIA NACIONAL DE INVESTIGACIÓN Y DESARROLLO</vt:lpstr>
      <vt:lpstr>EJECUCIÓN ACUMULADA DE GASTOS A NOVIEMBRE DE 2021  PARTIDA 30. CAPÍTUO 02. PROGRAMA 01: AGENCIA NACIONAL DE INVESTIGACIÓN Y DESARROLLO</vt:lpstr>
      <vt:lpstr>EJECUCIÓN ACUMULADA DE GASTOS A NOVIEMBRE DE 2021  PARTIDA 30. CAPÍTUO 02. PROGRAMA 02: INICIATIVA CIENTÍFICO MILENIO</vt:lpstr>
      <vt:lpstr>EJECUCIÓN ACUMULADA DE GASTOS A NOVIEMBRE DE 2021  PARTIDA 30. CAPÍTUO 02. PROGRAMA 03: CAPACIDADES TECNOLÓGICAS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Presupuesto</cp:lastModifiedBy>
  <cp:revision>62</cp:revision>
  <dcterms:created xsi:type="dcterms:W3CDTF">2020-01-02T20:22:07Z</dcterms:created>
  <dcterms:modified xsi:type="dcterms:W3CDTF">2022-01-06T14:15:55Z</dcterms:modified>
</cp:coreProperties>
</file>