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7" r:id="rId2"/>
    <p:sldId id="258" r:id="rId3"/>
    <p:sldId id="260" r:id="rId4"/>
    <p:sldId id="259" r:id="rId5"/>
    <p:sldId id="261" r:id="rId6"/>
    <p:sldId id="271" r:id="rId7"/>
    <p:sldId id="27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74" r:id="rId16"/>
    <p:sldId id="269" r:id="rId17"/>
    <p:sldId id="270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Subtítulos de Gasto</a:t>
            </a:r>
            <a:endParaRPr lang="es-CL" sz="105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04C-4EDC-9859-103E49F536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04C-4EDC-9859-103E49F536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04C-4EDC-9859-103E49F536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04C-4EDC-9859-103E49F536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04C-4EDC-9859-103E49F536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04C-4EDC-9859-103E49F536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29'!$C$60:$C$65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FINANCIEROS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29'!$D$60:$D$65</c:f>
              <c:numCache>
                <c:formatCode>#,##0</c:formatCode>
                <c:ptCount val="6"/>
                <c:pt idx="0">
                  <c:v>58340420</c:v>
                </c:pt>
                <c:pt idx="1">
                  <c:v>20721996</c:v>
                </c:pt>
                <c:pt idx="2">
                  <c:v>115021891</c:v>
                </c:pt>
                <c:pt idx="3">
                  <c:v>15314000</c:v>
                </c:pt>
                <c:pt idx="4">
                  <c:v>11072126</c:v>
                </c:pt>
                <c:pt idx="5">
                  <c:v>5618277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04C-4EDC-9859-103E49F536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77294098400301592"/>
          <c:w val="0.97600337209504462"/>
          <c:h val="0.20537879919481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(en millones de $)</a:t>
            </a:r>
            <a:endParaRPr lang="es-CL" sz="105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29'!$I$62:$I$67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29'!$J$62:$J$67</c:f>
              <c:numCache>
                <c:formatCode>#,##0</c:formatCode>
                <c:ptCount val="6"/>
                <c:pt idx="0">
                  <c:v>101133518000</c:v>
                </c:pt>
                <c:pt idx="1">
                  <c:v>43816908000</c:v>
                </c:pt>
                <c:pt idx="2">
                  <c:v>2177177000</c:v>
                </c:pt>
                <c:pt idx="3">
                  <c:v>66359127000</c:v>
                </c:pt>
                <c:pt idx="4">
                  <c:v>6442392000</c:v>
                </c:pt>
                <c:pt idx="5">
                  <c:v>6161428000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B-4AD4-852C-7B12E798E4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9-4025-B685-1EB657BF05CF}"/>
            </c:ext>
          </c:extLst>
        </c:ser>
        <c:ser>
          <c:idx val="1"/>
          <c:order val="1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29'!$D$28:$O$28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  <c:pt idx="11">
                  <c:v>0.16430728635697872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B9-4025-B685-1EB657BF05CF}"/>
            </c:ext>
          </c:extLst>
        </c:ser>
        <c:ser>
          <c:idx val="0"/>
          <c:order val="2"/>
          <c:tx>
            <c:strRef>
              <c:f>'Partida 29'!$C$29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1B9-4025-B685-1EB657BF05CF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1B9-4025-B685-1EB657BF05CF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1B9-4025-B685-1EB657BF05CF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1B9-4025-B685-1EB657BF05CF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1B9-4025-B685-1EB657BF05CF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1B9-4025-B685-1EB657BF05CF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1B9-4025-B685-1EB657BF05CF}"/>
                </c:ext>
              </c:extLst>
            </c:dLbl>
            <c:dLbl>
              <c:idx val="7"/>
              <c:layout>
                <c:manualLayout>
                  <c:x val="4.4180059834410127E-3"/>
                  <c:y val="-6.653824978677115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1B9-4025-B685-1EB657BF05CF}"/>
                </c:ext>
              </c:extLst>
            </c:dLbl>
            <c:dLbl>
              <c:idx val="9"/>
              <c:layout>
                <c:manualLayout>
                  <c:x val="6.6270089751617614E-3"/>
                  <c:y val="-6.653824978677115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1B9-4025-B685-1EB657BF05CF}"/>
                </c:ext>
              </c:extLst>
            </c:dLbl>
            <c:dLbl>
              <c:idx val="10"/>
              <c:layout>
                <c:manualLayout>
                  <c:x val="1.104501495860293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1B9-4025-B685-1EB657BF05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29'!$D$29:$N$29</c:f>
              <c:numCache>
                <c:formatCode>0.0%</c:formatCode>
                <c:ptCount val="11"/>
                <c:pt idx="0">
                  <c:v>5.349040904212117E-2</c:v>
                </c:pt>
                <c:pt idx="1">
                  <c:v>3.3876371177723033E-2</c:v>
                </c:pt>
                <c:pt idx="2">
                  <c:v>8.2147799165064816E-2</c:v>
                </c:pt>
                <c:pt idx="3">
                  <c:v>5.6696561029509422E-2</c:v>
                </c:pt>
                <c:pt idx="4">
                  <c:v>7.485901354871749E-2</c:v>
                </c:pt>
                <c:pt idx="5">
                  <c:v>0.12159505908260365</c:v>
                </c:pt>
                <c:pt idx="6">
                  <c:v>6.6268986500112523E-2</c:v>
                </c:pt>
                <c:pt idx="7">
                  <c:v>8.1660689382615545E-2</c:v>
                </c:pt>
                <c:pt idx="8">
                  <c:v>9.3781010359884079E-2</c:v>
                </c:pt>
                <c:pt idx="9">
                  <c:v>7.1746503622594396E-2</c:v>
                </c:pt>
                <c:pt idx="10">
                  <c:v>6.8407233807955103E-2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1B9-4025-B685-1EB657BF05C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111947120724789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D5-4514-B16F-692AC038B41C}"/>
            </c:ext>
          </c:extLst>
        </c:ser>
        <c:ser>
          <c:idx val="1"/>
          <c:order val="1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29'!$D$22:$O$22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  <c:pt idx="11">
                  <c:v>0.93930979922414171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D5-4514-B16F-692AC038B41C}"/>
            </c:ext>
          </c:extLst>
        </c:ser>
        <c:ser>
          <c:idx val="0"/>
          <c:order val="2"/>
          <c:tx>
            <c:strRef>
              <c:f>'Partida 29'!$C$23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D5-4514-B16F-692AC038B41C}"/>
                </c:ext>
              </c:extLst>
            </c:dLbl>
            <c:dLbl>
              <c:idx val="1"/>
              <c:layout>
                <c:manualLayout>
                  <c:x val="-3.9768009506746228E-2"/>
                  <c:y val="-3.628117395594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D5-4514-B16F-692AC038B41C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D5-4514-B16F-692AC038B41C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D5-4514-B16F-692AC038B41C}"/>
                </c:ext>
              </c:extLst>
            </c:dLbl>
            <c:dLbl>
              <c:idx val="4"/>
              <c:layout>
                <c:manualLayout>
                  <c:x val="-4.1977343368232188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D5-4514-B16F-692AC038B41C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D5-4514-B16F-692AC038B41C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7D5-4514-B16F-692AC038B41C}"/>
                </c:ext>
              </c:extLst>
            </c:dLbl>
            <c:dLbl>
              <c:idx val="7"/>
              <c:layout>
                <c:manualLayout>
                  <c:x val="-3.9768009506746291E-2"/>
                  <c:y val="-3.2653056560350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D5-4514-B16F-692AC038B41C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7D5-4514-B16F-692AC038B41C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D5-4514-B16F-692AC038B41C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7D5-4514-B16F-692AC038B4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29'!$D$23:$N$23</c:f>
              <c:numCache>
                <c:formatCode>0.0%</c:formatCode>
                <c:ptCount val="11"/>
                <c:pt idx="0">
                  <c:v>5.349040904212117E-2</c:v>
                </c:pt>
                <c:pt idx="1">
                  <c:v>8.6502340233906752E-2</c:v>
                </c:pt>
                <c:pt idx="2">
                  <c:v>0.168056103215907</c:v>
                </c:pt>
                <c:pt idx="3">
                  <c:v>0.22475266424541643</c:v>
                </c:pt>
                <c:pt idx="4">
                  <c:v>0.29950714656175231</c:v>
                </c:pt>
                <c:pt idx="5">
                  <c:v>0.42086620311970541</c:v>
                </c:pt>
                <c:pt idx="6">
                  <c:v>0.48713518961981789</c:v>
                </c:pt>
                <c:pt idx="7">
                  <c:v>0.56879587900243345</c:v>
                </c:pt>
                <c:pt idx="8">
                  <c:v>0.66257688936231751</c:v>
                </c:pt>
                <c:pt idx="9">
                  <c:v>0.73304693168838364</c:v>
                </c:pt>
                <c:pt idx="10">
                  <c:v>0.79565840389191034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C7D5-4514-B16F-692AC038B4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diciembre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2996" y="1165345"/>
            <a:ext cx="7888141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62995" y="2008452"/>
            <a:ext cx="7888141" cy="3404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223840"/>
              </p:ext>
            </p:extLst>
          </p:nvPr>
        </p:nvGraphicFramePr>
        <p:xfrm>
          <a:off x="582471" y="2348880"/>
          <a:ext cx="7886701" cy="259119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95248157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2159361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9773712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0393670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3994209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435769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75909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4764035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84574462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09370393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58928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55989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13.188.717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31327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47334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12.082.183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61132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12.082.183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84990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1.059.841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72334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1.349.865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11330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23113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2.988.481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10091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44972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513803"/>
                  </a:ext>
                </a:extLst>
              </a:tr>
              <a:tr h="236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2.319.797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6914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4873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78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7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943" y="1159922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944" y="1751478"/>
            <a:ext cx="7886701" cy="2833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463606"/>
              </p:ext>
            </p:extLst>
          </p:nvPr>
        </p:nvGraphicFramePr>
        <p:xfrm>
          <a:off x="522274" y="2069389"/>
          <a:ext cx="7886701" cy="250469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09405110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1841176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8406668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17221923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4034417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275256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5895846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0241668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27955910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94482465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30802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18550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44.789.727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972.819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35.720.525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9520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3.363.332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2.422.587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5544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8736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40.468.843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32.423.331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4634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39.841.914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40.004.688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31.982.837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867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5.900.859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4677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11.316.031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9067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4.519.273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2161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10.096.640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7.138.999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780595"/>
                  </a:ext>
                </a:extLst>
              </a:tr>
              <a:tr h="173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3.107.675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2890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1836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5595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820.599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0389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820.599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8106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114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3" y="1196752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3" y="1786850"/>
            <a:ext cx="7877597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233990"/>
              </p:ext>
            </p:extLst>
          </p:nvPr>
        </p:nvGraphicFramePr>
        <p:xfrm>
          <a:off x="550853" y="2127957"/>
          <a:ext cx="7886701" cy="258485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5439149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2686422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70532742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67387273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988236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381627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0429679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541251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54364574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37512559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02607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88467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2.339.298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940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1.038.245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1254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683.986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8119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7886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9712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8292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7081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6892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8906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6325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9465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0763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4903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1041680,0%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211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1041680,0%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9306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158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382" y="1099147"/>
            <a:ext cx="8056015" cy="52953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1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57922" y="1659462"/>
            <a:ext cx="8063475" cy="2843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284257"/>
              </p:ext>
            </p:extLst>
          </p:nvPr>
        </p:nvGraphicFramePr>
        <p:xfrm>
          <a:off x="465382" y="1967411"/>
          <a:ext cx="8056012" cy="4351325"/>
        </p:xfrm>
        <a:graphic>
          <a:graphicData uri="http://schemas.openxmlformats.org/drawingml/2006/table">
            <a:tbl>
              <a:tblPr/>
              <a:tblGrid>
                <a:gridCol w="269974">
                  <a:extLst>
                    <a:ext uri="{9D8B030D-6E8A-4147-A177-3AD203B41FA5}">
                      <a16:colId xmlns:a16="http://schemas.microsoft.com/office/drawing/2014/main" val="2350775173"/>
                    </a:ext>
                  </a:extLst>
                </a:gridCol>
                <a:gridCol w="269974">
                  <a:extLst>
                    <a:ext uri="{9D8B030D-6E8A-4147-A177-3AD203B41FA5}">
                      <a16:colId xmlns:a16="http://schemas.microsoft.com/office/drawing/2014/main" val="1440585314"/>
                    </a:ext>
                  </a:extLst>
                </a:gridCol>
                <a:gridCol w="269974">
                  <a:extLst>
                    <a:ext uri="{9D8B030D-6E8A-4147-A177-3AD203B41FA5}">
                      <a16:colId xmlns:a16="http://schemas.microsoft.com/office/drawing/2014/main" val="2050472248"/>
                    </a:ext>
                  </a:extLst>
                </a:gridCol>
                <a:gridCol w="3045301">
                  <a:extLst>
                    <a:ext uri="{9D8B030D-6E8A-4147-A177-3AD203B41FA5}">
                      <a16:colId xmlns:a16="http://schemas.microsoft.com/office/drawing/2014/main" val="3615713560"/>
                    </a:ext>
                  </a:extLst>
                </a:gridCol>
                <a:gridCol w="723529">
                  <a:extLst>
                    <a:ext uri="{9D8B030D-6E8A-4147-A177-3AD203B41FA5}">
                      <a16:colId xmlns:a16="http://schemas.microsoft.com/office/drawing/2014/main" val="3287917818"/>
                    </a:ext>
                  </a:extLst>
                </a:gridCol>
                <a:gridCol w="723529">
                  <a:extLst>
                    <a:ext uri="{9D8B030D-6E8A-4147-A177-3AD203B41FA5}">
                      <a16:colId xmlns:a16="http://schemas.microsoft.com/office/drawing/2014/main" val="3333726492"/>
                    </a:ext>
                  </a:extLst>
                </a:gridCol>
                <a:gridCol w="723529">
                  <a:extLst>
                    <a:ext uri="{9D8B030D-6E8A-4147-A177-3AD203B41FA5}">
                      <a16:colId xmlns:a16="http://schemas.microsoft.com/office/drawing/2014/main" val="1841071734"/>
                    </a:ext>
                  </a:extLst>
                </a:gridCol>
                <a:gridCol w="723529">
                  <a:extLst>
                    <a:ext uri="{9D8B030D-6E8A-4147-A177-3AD203B41FA5}">
                      <a16:colId xmlns:a16="http://schemas.microsoft.com/office/drawing/2014/main" val="1858700395"/>
                    </a:ext>
                  </a:extLst>
                </a:gridCol>
                <a:gridCol w="658736">
                  <a:extLst>
                    <a:ext uri="{9D8B030D-6E8A-4147-A177-3AD203B41FA5}">
                      <a16:colId xmlns:a16="http://schemas.microsoft.com/office/drawing/2014/main" val="740318528"/>
                    </a:ext>
                  </a:extLst>
                </a:gridCol>
                <a:gridCol w="647937">
                  <a:extLst>
                    <a:ext uri="{9D8B030D-6E8A-4147-A177-3AD203B41FA5}">
                      <a16:colId xmlns:a16="http://schemas.microsoft.com/office/drawing/2014/main" val="3597315723"/>
                    </a:ext>
                  </a:extLst>
                </a:gridCol>
              </a:tblGrid>
              <a:tr h="119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77" marR="7477" marT="7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77" marR="7477" marT="7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915200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10306"/>
                  </a:ext>
                </a:extLst>
              </a:tr>
              <a:tr h="1570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66.692.641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333.514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57.633.983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634431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28.694.044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30.367.533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1.673.489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26.815.025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709157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8.079.031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-52.265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6.693.074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424179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795.543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795.543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795.543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728312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795.543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795.543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795.543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993304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12.675.074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11.021.772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692022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5.271.150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-21.612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5.264.061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611505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1.759.088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-21.612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1.759.088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896310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949470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7134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180362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del Patrimonio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1.392.911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284649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116219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596906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3.180.705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772728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1.687.459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116668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90.112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8236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150.728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3439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344.272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7043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585.192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697751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322.942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110084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133.398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132.731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76599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133.398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132.731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716019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46541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711297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6.827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078880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2.544.902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2.550.855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1.631.343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57019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506308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1.444.380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91036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51.276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130158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101.866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107.819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90.454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561898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304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1376" y="1198859"/>
            <a:ext cx="79564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75928" y="1859045"/>
            <a:ext cx="804429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058071"/>
              </p:ext>
            </p:extLst>
          </p:nvPr>
        </p:nvGraphicFramePr>
        <p:xfrm>
          <a:off x="571376" y="2216170"/>
          <a:ext cx="7956458" cy="3059230"/>
        </p:xfrm>
        <a:graphic>
          <a:graphicData uri="http://schemas.openxmlformats.org/drawingml/2006/table">
            <a:tbl>
              <a:tblPr/>
              <a:tblGrid>
                <a:gridCol w="266638">
                  <a:extLst>
                    <a:ext uri="{9D8B030D-6E8A-4147-A177-3AD203B41FA5}">
                      <a16:colId xmlns:a16="http://schemas.microsoft.com/office/drawing/2014/main" val="999659670"/>
                    </a:ext>
                  </a:extLst>
                </a:gridCol>
                <a:gridCol w="266638">
                  <a:extLst>
                    <a:ext uri="{9D8B030D-6E8A-4147-A177-3AD203B41FA5}">
                      <a16:colId xmlns:a16="http://schemas.microsoft.com/office/drawing/2014/main" val="801578932"/>
                    </a:ext>
                  </a:extLst>
                </a:gridCol>
                <a:gridCol w="266638">
                  <a:extLst>
                    <a:ext uri="{9D8B030D-6E8A-4147-A177-3AD203B41FA5}">
                      <a16:colId xmlns:a16="http://schemas.microsoft.com/office/drawing/2014/main" val="2873449070"/>
                    </a:ext>
                  </a:extLst>
                </a:gridCol>
                <a:gridCol w="3007668">
                  <a:extLst>
                    <a:ext uri="{9D8B030D-6E8A-4147-A177-3AD203B41FA5}">
                      <a16:colId xmlns:a16="http://schemas.microsoft.com/office/drawing/2014/main" val="275938862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2663371226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1975156237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2635426649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3153126210"/>
                    </a:ext>
                  </a:extLst>
                </a:gridCol>
                <a:gridCol w="650595">
                  <a:extLst>
                    <a:ext uri="{9D8B030D-6E8A-4147-A177-3AD203B41FA5}">
                      <a16:colId xmlns:a16="http://schemas.microsoft.com/office/drawing/2014/main" val="1233760915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1250890457"/>
                    </a:ext>
                  </a:extLst>
                </a:gridCol>
              </a:tblGrid>
              <a:tr h="126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245064"/>
                  </a:ext>
                </a:extLst>
              </a:tr>
              <a:tr h="378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090466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1473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363372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965261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517552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7.417.105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814067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2.199.999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1.570.458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209242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748650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1.035.583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516484"/>
                  </a:ext>
                </a:extLst>
              </a:tr>
              <a:tr h="23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Iglesias Patrimoniales de Chiloé-Intervenciones Iglesias del Sitio  de Patrimonio Mundial UNESCO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293858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402988"/>
                  </a:ext>
                </a:extLst>
              </a:tr>
              <a:tr h="252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Administrativo-Programa de Desarrollo Local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983961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2.784.259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-1.365.124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1.240.910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079051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203932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494.792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317.721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854008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1.666.029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349.487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662411"/>
                  </a:ext>
                </a:extLst>
              </a:tr>
              <a:tr h="12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21416270,0%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874835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21416270,0%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99246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420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93609" y="1139947"/>
            <a:ext cx="7938831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93609" y="1959967"/>
            <a:ext cx="793883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484287"/>
              </p:ext>
            </p:extLst>
          </p:nvPr>
        </p:nvGraphicFramePr>
        <p:xfrm>
          <a:off x="593609" y="2276872"/>
          <a:ext cx="7938832" cy="2930886"/>
        </p:xfrm>
        <a:graphic>
          <a:graphicData uri="http://schemas.openxmlformats.org/drawingml/2006/table">
            <a:tbl>
              <a:tblPr/>
              <a:tblGrid>
                <a:gridCol w="266047">
                  <a:extLst>
                    <a:ext uri="{9D8B030D-6E8A-4147-A177-3AD203B41FA5}">
                      <a16:colId xmlns:a16="http://schemas.microsoft.com/office/drawing/2014/main" val="3664294217"/>
                    </a:ext>
                  </a:extLst>
                </a:gridCol>
                <a:gridCol w="266047">
                  <a:extLst>
                    <a:ext uri="{9D8B030D-6E8A-4147-A177-3AD203B41FA5}">
                      <a16:colId xmlns:a16="http://schemas.microsoft.com/office/drawing/2014/main" val="488155471"/>
                    </a:ext>
                  </a:extLst>
                </a:gridCol>
                <a:gridCol w="266047">
                  <a:extLst>
                    <a:ext uri="{9D8B030D-6E8A-4147-A177-3AD203B41FA5}">
                      <a16:colId xmlns:a16="http://schemas.microsoft.com/office/drawing/2014/main" val="918053156"/>
                    </a:ext>
                  </a:extLst>
                </a:gridCol>
                <a:gridCol w="3001005">
                  <a:extLst>
                    <a:ext uri="{9D8B030D-6E8A-4147-A177-3AD203B41FA5}">
                      <a16:colId xmlns:a16="http://schemas.microsoft.com/office/drawing/2014/main" val="3138544297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2776310415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472221619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1219371849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2577797104"/>
                    </a:ext>
                  </a:extLst>
                </a:gridCol>
                <a:gridCol w="649154">
                  <a:extLst>
                    <a:ext uri="{9D8B030D-6E8A-4147-A177-3AD203B41FA5}">
                      <a16:colId xmlns:a16="http://schemas.microsoft.com/office/drawing/2014/main" val="3357906811"/>
                    </a:ext>
                  </a:extLst>
                </a:gridCol>
                <a:gridCol w="638512">
                  <a:extLst>
                    <a:ext uri="{9D8B030D-6E8A-4147-A177-3AD203B41FA5}">
                      <a16:colId xmlns:a16="http://schemas.microsoft.com/office/drawing/2014/main" val="3152845023"/>
                    </a:ext>
                  </a:extLst>
                </a:gridCol>
              </a:tblGrid>
              <a:tr h="1281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087441"/>
                  </a:ext>
                </a:extLst>
              </a:tr>
              <a:tr h="3923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226088"/>
                  </a:ext>
                </a:extLst>
              </a:tr>
              <a:tr h="136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4.114.068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102484"/>
                  </a:ext>
                </a:extLst>
              </a:tr>
              <a:tr h="12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439031"/>
                  </a:ext>
                </a:extLst>
              </a:tr>
              <a:tr h="12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545182"/>
                  </a:ext>
                </a:extLst>
              </a:tr>
              <a:tr h="12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175452"/>
                  </a:ext>
                </a:extLst>
              </a:tr>
              <a:tr h="12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072454"/>
                  </a:ext>
                </a:extLst>
              </a:tr>
              <a:tr h="12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524361"/>
                  </a:ext>
                </a:extLst>
              </a:tr>
              <a:tr h="12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815891"/>
                  </a:ext>
                </a:extLst>
              </a:tr>
              <a:tr h="12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98443"/>
                  </a:ext>
                </a:extLst>
              </a:tr>
              <a:tr h="12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039498"/>
                  </a:ext>
                </a:extLst>
              </a:tr>
              <a:tr h="12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498828"/>
                  </a:ext>
                </a:extLst>
              </a:tr>
              <a:tr h="16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3.669.895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907404"/>
                  </a:ext>
                </a:extLst>
              </a:tr>
              <a:tr h="16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2.996.733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601832"/>
                  </a:ext>
                </a:extLst>
              </a:tr>
              <a:tr h="16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470.819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019840"/>
                  </a:ext>
                </a:extLst>
              </a:tr>
              <a:tr h="16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2.525.914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532"/>
                  </a:ext>
                </a:extLst>
              </a:tr>
              <a:tr h="16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673.162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746311"/>
                  </a:ext>
                </a:extLst>
              </a:tr>
              <a:tr h="16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522.356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680861"/>
                  </a:ext>
                </a:extLst>
              </a:tr>
              <a:tr h="16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743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9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043" y="1118941"/>
            <a:ext cx="8019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71713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427963"/>
              </p:ext>
            </p:extLst>
          </p:nvPr>
        </p:nvGraphicFramePr>
        <p:xfrm>
          <a:off x="518043" y="2012269"/>
          <a:ext cx="8019341" cy="2204261"/>
        </p:xfrm>
        <a:graphic>
          <a:graphicData uri="http://schemas.openxmlformats.org/drawingml/2006/table">
            <a:tbl>
              <a:tblPr/>
              <a:tblGrid>
                <a:gridCol w="268745">
                  <a:extLst>
                    <a:ext uri="{9D8B030D-6E8A-4147-A177-3AD203B41FA5}">
                      <a16:colId xmlns:a16="http://schemas.microsoft.com/office/drawing/2014/main" val="3435097482"/>
                    </a:ext>
                  </a:extLst>
                </a:gridCol>
                <a:gridCol w="268745">
                  <a:extLst>
                    <a:ext uri="{9D8B030D-6E8A-4147-A177-3AD203B41FA5}">
                      <a16:colId xmlns:a16="http://schemas.microsoft.com/office/drawing/2014/main" val="1890762924"/>
                    </a:ext>
                  </a:extLst>
                </a:gridCol>
                <a:gridCol w="268745">
                  <a:extLst>
                    <a:ext uri="{9D8B030D-6E8A-4147-A177-3AD203B41FA5}">
                      <a16:colId xmlns:a16="http://schemas.microsoft.com/office/drawing/2014/main" val="3839288379"/>
                    </a:ext>
                  </a:extLst>
                </a:gridCol>
                <a:gridCol w="3031438">
                  <a:extLst>
                    <a:ext uri="{9D8B030D-6E8A-4147-A177-3AD203B41FA5}">
                      <a16:colId xmlns:a16="http://schemas.microsoft.com/office/drawing/2014/main" val="2683182504"/>
                    </a:ext>
                  </a:extLst>
                </a:gridCol>
                <a:gridCol w="720236">
                  <a:extLst>
                    <a:ext uri="{9D8B030D-6E8A-4147-A177-3AD203B41FA5}">
                      <a16:colId xmlns:a16="http://schemas.microsoft.com/office/drawing/2014/main" val="2372223221"/>
                    </a:ext>
                  </a:extLst>
                </a:gridCol>
                <a:gridCol w="720236">
                  <a:extLst>
                    <a:ext uri="{9D8B030D-6E8A-4147-A177-3AD203B41FA5}">
                      <a16:colId xmlns:a16="http://schemas.microsoft.com/office/drawing/2014/main" val="2086970345"/>
                    </a:ext>
                  </a:extLst>
                </a:gridCol>
                <a:gridCol w="720236">
                  <a:extLst>
                    <a:ext uri="{9D8B030D-6E8A-4147-A177-3AD203B41FA5}">
                      <a16:colId xmlns:a16="http://schemas.microsoft.com/office/drawing/2014/main" val="2717508032"/>
                    </a:ext>
                  </a:extLst>
                </a:gridCol>
                <a:gridCol w="720236">
                  <a:extLst>
                    <a:ext uri="{9D8B030D-6E8A-4147-A177-3AD203B41FA5}">
                      <a16:colId xmlns:a16="http://schemas.microsoft.com/office/drawing/2014/main" val="1976130629"/>
                    </a:ext>
                  </a:extLst>
                </a:gridCol>
                <a:gridCol w="655737">
                  <a:extLst>
                    <a:ext uri="{9D8B030D-6E8A-4147-A177-3AD203B41FA5}">
                      <a16:colId xmlns:a16="http://schemas.microsoft.com/office/drawing/2014/main" val="2004384799"/>
                    </a:ext>
                  </a:extLst>
                </a:gridCol>
                <a:gridCol w="644987">
                  <a:extLst>
                    <a:ext uri="{9D8B030D-6E8A-4147-A177-3AD203B41FA5}">
                      <a16:colId xmlns:a16="http://schemas.microsoft.com/office/drawing/2014/main" val="303468895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59399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19822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7.066.587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624.195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6.106.383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3369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1.367.674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1.210.743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34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4.943.835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4.235.405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7150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1586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5356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8554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2679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041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2266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7840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945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532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634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4936" y="1190877"/>
            <a:ext cx="7992608" cy="74498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076" y="1980577"/>
            <a:ext cx="7966467" cy="2703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010685"/>
              </p:ext>
            </p:extLst>
          </p:nvPr>
        </p:nvGraphicFramePr>
        <p:xfrm>
          <a:off x="514936" y="2295601"/>
          <a:ext cx="7992605" cy="1781466"/>
        </p:xfrm>
        <a:graphic>
          <a:graphicData uri="http://schemas.openxmlformats.org/drawingml/2006/table">
            <a:tbl>
              <a:tblPr/>
              <a:tblGrid>
                <a:gridCol w="267849">
                  <a:extLst>
                    <a:ext uri="{9D8B030D-6E8A-4147-A177-3AD203B41FA5}">
                      <a16:colId xmlns:a16="http://schemas.microsoft.com/office/drawing/2014/main" val="2226123609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3514952796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4266504498"/>
                    </a:ext>
                  </a:extLst>
                </a:gridCol>
                <a:gridCol w="3021334">
                  <a:extLst>
                    <a:ext uri="{9D8B030D-6E8A-4147-A177-3AD203B41FA5}">
                      <a16:colId xmlns:a16="http://schemas.microsoft.com/office/drawing/2014/main" val="2943230929"/>
                    </a:ext>
                  </a:extLst>
                </a:gridCol>
                <a:gridCol w="717834">
                  <a:extLst>
                    <a:ext uri="{9D8B030D-6E8A-4147-A177-3AD203B41FA5}">
                      <a16:colId xmlns:a16="http://schemas.microsoft.com/office/drawing/2014/main" val="412426445"/>
                    </a:ext>
                  </a:extLst>
                </a:gridCol>
                <a:gridCol w="717834">
                  <a:extLst>
                    <a:ext uri="{9D8B030D-6E8A-4147-A177-3AD203B41FA5}">
                      <a16:colId xmlns:a16="http://schemas.microsoft.com/office/drawing/2014/main" val="3310629276"/>
                    </a:ext>
                  </a:extLst>
                </a:gridCol>
                <a:gridCol w="717834">
                  <a:extLst>
                    <a:ext uri="{9D8B030D-6E8A-4147-A177-3AD203B41FA5}">
                      <a16:colId xmlns:a16="http://schemas.microsoft.com/office/drawing/2014/main" val="224432192"/>
                    </a:ext>
                  </a:extLst>
                </a:gridCol>
                <a:gridCol w="717834">
                  <a:extLst>
                    <a:ext uri="{9D8B030D-6E8A-4147-A177-3AD203B41FA5}">
                      <a16:colId xmlns:a16="http://schemas.microsoft.com/office/drawing/2014/main" val="3683195909"/>
                    </a:ext>
                  </a:extLst>
                </a:gridCol>
                <a:gridCol w="653551">
                  <a:extLst>
                    <a:ext uri="{9D8B030D-6E8A-4147-A177-3AD203B41FA5}">
                      <a16:colId xmlns:a16="http://schemas.microsoft.com/office/drawing/2014/main" val="3894183843"/>
                    </a:ext>
                  </a:extLst>
                </a:gridCol>
                <a:gridCol w="642837">
                  <a:extLst>
                    <a:ext uri="{9D8B030D-6E8A-4147-A177-3AD203B41FA5}">
                      <a16:colId xmlns:a16="http://schemas.microsoft.com/office/drawing/2014/main" val="1579164750"/>
                    </a:ext>
                  </a:extLst>
                </a:gridCol>
              </a:tblGrid>
              <a:tr h="1239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556784"/>
                  </a:ext>
                </a:extLst>
              </a:tr>
              <a:tr h="3795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636984"/>
                  </a:ext>
                </a:extLst>
              </a:tr>
              <a:tr h="1626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6.423.363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5.095.053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225202"/>
                  </a:ext>
                </a:extLst>
              </a:tr>
              <a:tr h="123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4.290.940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4.425.024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3.713.258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213114"/>
                  </a:ext>
                </a:extLst>
              </a:tr>
              <a:tr h="123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59926"/>
                  </a:ext>
                </a:extLst>
              </a:tr>
              <a:tr h="123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658293"/>
                  </a:ext>
                </a:extLst>
              </a:tr>
              <a:tr h="123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623582"/>
                  </a:ext>
                </a:extLst>
              </a:tr>
              <a:tr h="123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105884"/>
                  </a:ext>
                </a:extLst>
              </a:tr>
              <a:tr h="123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975662"/>
                  </a:ext>
                </a:extLst>
              </a:tr>
              <a:tr h="123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489211"/>
                  </a:ext>
                </a:extLst>
              </a:tr>
              <a:tr h="123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164768"/>
                  </a:ext>
                </a:extLst>
              </a:tr>
              <a:tr h="123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965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30789" y="1124744"/>
            <a:ext cx="82131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184313"/>
              </p:ext>
            </p:extLst>
          </p:nvPr>
        </p:nvGraphicFramePr>
        <p:xfrm>
          <a:off x="430789" y="1988840"/>
          <a:ext cx="4086000" cy="309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281768"/>
              </p:ext>
            </p:extLst>
          </p:nvPr>
        </p:nvGraphicFramePr>
        <p:xfrm>
          <a:off x="4550756" y="1988840"/>
          <a:ext cx="408077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45864" y="1112145"/>
            <a:ext cx="8053496" cy="58866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394734"/>
              </p:ext>
            </p:extLst>
          </p:nvPr>
        </p:nvGraphicFramePr>
        <p:xfrm>
          <a:off x="445864" y="2204864"/>
          <a:ext cx="803181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280" y="1196752"/>
            <a:ext cx="79391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3936742"/>
              </p:ext>
            </p:extLst>
          </p:nvPr>
        </p:nvGraphicFramePr>
        <p:xfrm>
          <a:off x="521280" y="2420888"/>
          <a:ext cx="7939152" cy="3745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49578" y="1199010"/>
            <a:ext cx="798286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5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5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49578" y="1820040"/>
            <a:ext cx="7982862" cy="2580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068651"/>
              </p:ext>
            </p:extLst>
          </p:nvPr>
        </p:nvGraphicFramePr>
        <p:xfrm>
          <a:off x="549578" y="2138761"/>
          <a:ext cx="7982865" cy="2410302"/>
        </p:xfrm>
        <a:graphic>
          <a:graphicData uri="http://schemas.openxmlformats.org/drawingml/2006/table">
            <a:tbl>
              <a:tblPr/>
              <a:tblGrid>
                <a:gridCol w="286329">
                  <a:extLst>
                    <a:ext uri="{9D8B030D-6E8A-4147-A177-3AD203B41FA5}">
                      <a16:colId xmlns:a16="http://schemas.microsoft.com/office/drawing/2014/main" val="2841362268"/>
                    </a:ext>
                  </a:extLst>
                </a:gridCol>
                <a:gridCol w="3229796">
                  <a:extLst>
                    <a:ext uri="{9D8B030D-6E8A-4147-A177-3AD203B41FA5}">
                      <a16:colId xmlns:a16="http://schemas.microsoft.com/office/drawing/2014/main" val="1710332357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2099993370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3254517636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2901393244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19008552"/>
                    </a:ext>
                  </a:extLst>
                </a:gridCol>
                <a:gridCol w="698644">
                  <a:extLst>
                    <a:ext uri="{9D8B030D-6E8A-4147-A177-3AD203B41FA5}">
                      <a16:colId xmlns:a16="http://schemas.microsoft.com/office/drawing/2014/main" val="2014996657"/>
                    </a:ext>
                  </a:extLst>
                </a:gridCol>
                <a:gridCol w="698644">
                  <a:extLst>
                    <a:ext uri="{9D8B030D-6E8A-4147-A177-3AD203B41FA5}">
                      <a16:colId xmlns:a16="http://schemas.microsoft.com/office/drawing/2014/main" val="3789126894"/>
                    </a:ext>
                  </a:extLst>
                </a:gridCol>
              </a:tblGrid>
              <a:tr h="1367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838570"/>
                  </a:ext>
                </a:extLst>
              </a:tr>
              <a:tr h="4188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330302"/>
                  </a:ext>
                </a:extLst>
              </a:tr>
              <a:tr h="145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226.090.550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241.189.317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15.098.767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191.904.307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194809"/>
                  </a:ext>
                </a:extLst>
              </a:tr>
              <a:tr h="170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58.340.420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60.668.200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2.327.780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52.702.143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778023"/>
                  </a:ext>
                </a:extLst>
              </a:tr>
              <a:tr h="170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20.721.996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20.441.447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-280.549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15.697.702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554918"/>
                  </a:ext>
                </a:extLst>
              </a:tr>
              <a:tr h="170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933.907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932.963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926.035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98096,9%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437918"/>
                  </a:ext>
                </a:extLst>
              </a:tr>
              <a:tr h="170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127.436.612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12.414.721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99.537.182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940575"/>
                  </a:ext>
                </a:extLst>
              </a:tr>
              <a:tr h="170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701817"/>
                  </a:ext>
                </a:extLst>
              </a:tr>
              <a:tr h="170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3.818.916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2.407.688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322589"/>
                  </a:ext>
                </a:extLst>
              </a:tr>
              <a:tr h="136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574126"/>
                  </a:ext>
                </a:extLst>
              </a:tr>
              <a:tr h="136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5.051.878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3.228.376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2.092.945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986704"/>
                  </a:ext>
                </a:extLst>
              </a:tr>
              <a:tr h="136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15.453.468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4.381.342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11.116.650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379923"/>
                  </a:ext>
                </a:extLst>
              </a:tr>
              <a:tr h="136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7.354.824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7.352.984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7.339.127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398865,6%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751936"/>
                  </a:ext>
                </a:extLst>
              </a:tr>
              <a:tr h="136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551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0428" y="1124744"/>
            <a:ext cx="79345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0428" y="1685059"/>
            <a:ext cx="7934512" cy="303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013899"/>
              </p:ext>
            </p:extLst>
          </p:nvPr>
        </p:nvGraphicFramePr>
        <p:xfrm>
          <a:off x="500429" y="2037141"/>
          <a:ext cx="7937515" cy="1712803"/>
        </p:xfrm>
        <a:graphic>
          <a:graphicData uri="http://schemas.openxmlformats.org/drawingml/2006/table">
            <a:tbl>
              <a:tblPr/>
              <a:tblGrid>
                <a:gridCol w="275226">
                  <a:extLst>
                    <a:ext uri="{9D8B030D-6E8A-4147-A177-3AD203B41FA5}">
                      <a16:colId xmlns:a16="http://schemas.microsoft.com/office/drawing/2014/main" val="2558358738"/>
                    </a:ext>
                  </a:extLst>
                </a:gridCol>
                <a:gridCol w="275226">
                  <a:extLst>
                    <a:ext uri="{9D8B030D-6E8A-4147-A177-3AD203B41FA5}">
                      <a16:colId xmlns:a16="http://schemas.microsoft.com/office/drawing/2014/main" val="374656321"/>
                    </a:ext>
                  </a:extLst>
                </a:gridCol>
                <a:gridCol w="3104550">
                  <a:extLst>
                    <a:ext uri="{9D8B030D-6E8A-4147-A177-3AD203B41FA5}">
                      <a16:colId xmlns:a16="http://schemas.microsoft.com/office/drawing/2014/main" val="3312823887"/>
                    </a:ext>
                  </a:extLst>
                </a:gridCol>
                <a:gridCol w="737605">
                  <a:extLst>
                    <a:ext uri="{9D8B030D-6E8A-4147-A177-3AD203B41FA5}">
                      <a16:colId xmlns:a16="http://schemas.microsoft.com/office/drawing/2014/main" val="3827526320"/>
                    </a:ext>
                  </a:extLst>
                </a:gridCol>
                <a:gridCol w="737605">
                  <a:extLst>
                    <a:ext uri="{9D8B030D-6E8A-4147-A177-3AD203B41FA5}">
                      <a16:colId xmlns:a16="http://schemas.microsoft.com/office/drawing/2014/main" val="2233589043"/>
                    </a:ext>
                  </a:extLst>
                </a:gridCol>
                <a:gridCol w="737605">
                  <a:extLst>
                    <a:ext uri="{9D8B030D-6E8A-4147-A177-3AD203B41FA5}">
                      <a16:colId xmlns:a16="http://schemas.microsoft.com/office/drawing/2014/main" val="3883067709"/>
                    </a:ext>
                  </a:extLst>
                </a:gridCol>
                <a:gridCol w="737605">
                  <a:extLst>
                    <a:ext uri="{9D8B030D-6E8A-4147-A177-3AD203B41FA5}">
                      <a16:colId xmlns:a16="http://schemas.microsoft.com/office/drawing/2014/main" val="2286264526"/>
                    </a:ext>
                  </a:extLst>
                </a:gridCol>
                <a:gridCol w="671551">
                  <a:extLst>
                    <a:ext uri="{9D8B030D-6E8A-4147-A177-3AD203B41FA5}">
                      <a16:colId xmlns:a16="http://schemas.microsoft.com/office/drawing/2014/main" val="4278302888"/>
                    </a:ext>
                  </a:extLst>
                </a:gridCol>
                <a:gridCol w="660542">
                  <a:extLst>
                    <a:ext uri="{9D8B030D-6E8A-4147-A177-3AD203B41FA5}">
                      <a16:colId xmlns:a16="http://schemas.microsoft.com/office/drawing/2014/main" val="633440798"/>
                    </a:ext>
                  </a:extLst>
                </a:gridCol>
              </a:tblGrid>
              <a:tr h="1330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820871"/>
                  </a:ext>
                </a:extLst>
              </a:tr>
              <a:tr h="4074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648789"/>
                  </a:ext>
                </a:extLst>
              </a:tr>
              <a:tr h="174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144.950.426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138.562.023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-6.388.403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103.810.649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549420"/>
                  </a:ext>
                </a:extLst>
              </a:tr>
              <a:tr h="13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93.772.296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-7.361.222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68.090.124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963173"/>
                  </a:ext>
                </a:extLst>
              </a:tr>
              <a:tr h="13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44.789.727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972.819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35.720.525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003447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2.339.298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1.955.454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372456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78.962.947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80.182.591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1.219.644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68.835.419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509446"/>
                  </a:ext>
                </a:extLst>
              </a:tr>
              <a:tr h="13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66.692.641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333.514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57.633.983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05025"/>
                  </a:ext>
                </a:extLst>
              </a:tr>
              <a:tr h="13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7.066.587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624.195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6.106.383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226820"/>
                  </a:ext>
                </a:extLst>
              </a:tr>
              <a:tr h="13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6.423.363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5.095.053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375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95443" y="1140133"/>
            <a:ext cx="78866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95442" y="1727819"/>
            <a:ext cx="788669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349231"/>
              </p:ext>
            </p:extLst>
          </p:nvPr>
        </p:nvGraphicFramePr>
        <p:xfrm>
          <a:off x="495442" y="2068040"/>
          <a:ext cx="7886698" cy="1132141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653525096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728792480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60861280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70069101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173292629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92943724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111175576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3103342698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2738097684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006346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068041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13.188.717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73770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13.188.717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48680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4.114.068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81715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4.114.068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124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3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8525" y="1085895"/>
            <a:ext cx="798018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8525" y="1668063"/>
            <a:ext cx="7980181" cy="2873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164815"/>
              </p:ext>
            </p:extLst>
          </p:nvPr>
        </p:nvGraphicFramePr>
        <p:xfrm>
          <a:off x="538525" y="1977208"/>
          <a:ext cx="7980182" cy="4380921"/>
        </p:xfrm>
        <a:graphic>
          <a:graphicData uri="http://schemas.openxmlformats.org/drawingml/2006/table">
            <a:tbl>
              <a:tblPr/>
              <a:tblGrid>
                <a:gridCol w="267432">
                  <a:extLst>
                    <a:ext uri="{9D8B030D-6E8A-4147-A177-3AD203B41FA5}">
                      <a16:colId xmlns:a16="http://schemas.microsoft.com/office/drawing/2014/main" val="879054956"/>
                    </a:ext>
                  </a:extLst>
                </a:gridCol>
                <a:gridCol w="267432">
                  <a:extLst>
                    <a:ext uri="{9D8B030D-6E8A-4147-A177-3AD203B41FA5}">
                      <a16:colId xmlns:a16="http://schemas.microsoft.com/office/drawing/2014/main" val="835784153"/>
                    </a:ext>
                  </a:extLst>
                </a:gridCol>
                <a:gridCol w="267432">
                  <a:extLst>
                    <a:ext uri="{9D8B030D-6E8A-4147-A177-3AD203B41FA5}">
                      <a16:colId xmlns:a16="http://schemas.microsoft.com/office/drawing/2014/main" val="4122038020"/>
                    </a:ext>
                  </a:extLst>
                </a:gridCol>
                <a:gridCol w="3016637">
                  <a:extLst>
                    <a:ext uri="{9D8B030D-6E8A-4147-A177-3AD203B41FA5}">
                      <a16:colId xmlns:a16="http://schemas.microsoft.com/office/drawing/2014/main" val="2166456362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1436951873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838518460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4084651107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3192788729"/>
                    </a:ext>
                  </a:extLst>
                </a:gridCol>
                <a:gridCol w="652535">
                  <a:extLst>
                    <a:ext uri="{9D8B030D-6E8A-4147-A177-3AD203B41FA5}">
                      <a16:colId xmlns:a16="http://schemas.microsoft.com/office/drawing/2014/main" val="2831167294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1256804076"/>
                    </a:ext>
                  </a:extLst>
                </a:gridCol>
              </a:tblGrid>
              <a:tr h="127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839233"/>
                  </a:ext>
                </a:extLst>
              </a:tr>
              <a:tr h="3903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53167"/>
                  </a:ext>
                </a:extLst>
              </a:tr>
              <a:tr h="1672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93.772.296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-7.361.222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68.090.124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247369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19.578.244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19.582.355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17.241.986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467170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4.612.175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-86.088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2.853.445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024391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138.364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13823,3%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67814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138.364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13823,3%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43171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62.020.763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61.787.203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43.704.285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515251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18.904.698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127108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359167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64508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524661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497227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3.168.543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978159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668916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770061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436022"/>
                  </a:ext>
                </a:extLst>
              </a:tr>
              <a:tr h="254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Instituciones Colaboradoras de las Artes y las Culturas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933740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911646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Gobierno-Consejo Nacional de Televisión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417839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41054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Educación-Programa 01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523068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31.654.684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31.421.124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15.552.089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82874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10.016.667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9.778.922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-237.745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5.793.674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526650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3.354.803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2.460.977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180423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1.044.291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746974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2.138.360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50197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1.612.786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756916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432.739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808151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905.649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046117"/>
                  </a:ext>
                </a:extLst>
              </a:tr>
              <a:tr h="127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31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00084" y="1179406"/>
            <a:ext cx="79858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84" y="1827084"/>
            <a:ext cx="7985814" cy="2651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740614"/>
              </p:ext>
            </p:extLst>
          </p:nvPr>
        </p:nvGraphicFramePr>
        <p:xfrm>
          <a:off x="500084" y="2120936"/>
          <a:ext cx="8008879" cy="3233708"/>
        </p:xfrm>
        <a:graphic>
          <a:graphicData uri="http://schemas.openxmlformats.org/drawingml/2006/table">
            <a:tbl>
              <a:tblPr/>
              <a:tblGrid>
                <a:gridCol w="268394">
                  <a:extLst>
                    <a:ext uri="{9D8B030D-6E8A-4147-A177-3AD203B41FA5}">
                      <a16:colId xmlns:a16="http://schemas.microsoft.com/office/drawing/2014/main" val="343977958"/>
                    </a:ext>
                  </a:extLst>
                </a:gridCol>
                <a:gridCol w="268394">
                  <a:extLst>
                    <a:ext uri="{9D8B030D-6E8A-4147-A177-3AD203B41FA5}">
                      <a16:colId xmlns:a16="http://schemas.microsoft.com/office/drawing/2014/main" val="1353270357"/>
                    </a:ext>
                  </a:extLst>
                </a:gridCol>
                <a:gridCol w="268394">
                  <a:extLst>
                    <a:ext uri="{9D8B030D-6E8A-4147-A177-3AD203B41FA5}">
                      <a16:colId xmlns:a16="http://schemas.microsoft.com/office/drawing/2014/main" val="2584838295"/>
                    </a:ext>
                  </a:extLst>
                </a:gridCol>
                <a:gridCol w="3027485">
                  <a:extLst>
                    <a:ext uri="{9D8B030D-6E8A-4147-A177-3AD203B41FA5}">
                      <a16:colId xmlns:a16="http://schemas.microsoft.com/office/drawing/2014/main" val="1782300810"/>
                    </a:ext>
                  </a:extLst>
                </a:gridCol>
                <a:gridCol w="719296">
                  <a:extLst>
                    <a:ext uri="{9D8B030D-6E8A-4147-A177-3AD203B41FA5}">
                      <a16:colId xmlns:a16="http://schemas.microsoft.com/office/drawing/2014/main" val="2602006484"/>
                    </a:ext>
                  </a:extLst>
                </a:gridCol>
                <a:gridCol w="719296">
                  <a:extLst>
                    <a:ext uri="{9D8B030D-6E8A-4147-A177-3AD203B41FA5}">
                      <a16:colId xmlns:a16="http://schemas.microsoft.com/office/drawing/2014/main" val="1537565136"/>
                    </a:ext>
                  </a:extLst>
                </a:gridCol>
                <a:gridCol w="719296">
                  <a:extLst>
                    <a:ext uri="{9D8B030D-6E8A-4147-A177-3AD203B41FA5}">
                      <a16:colId xmlns:a16="http://schemas.microsoft.com/office/drawing/2014/main" val="2083790895"/>
                    </a:ext>
                  </a:extLst>
                </a:gridCol>
                <a:gridCol w="719296">
                  <a:extLst>
                    <a:ext uri="{9D8B030D-6E8A-4147-A177-3AD203B41FA5}">
                      <a16:colId xmlns:a16="http://schemas.microsoft.com/office/drawing/2014/main" val="186729761"/>
                    </a:ext>
                  </a:extLst>
                </a:gridCol>
                <a:gridCol w="654882">
                  <a:extLst>
                    <a:ext uri="{9D8B030D-6E8A-4147-A177-3AD203B41FA5}">
                      <a16:colId xmlns:a16="http://schemas.microsoft.com/office/drawing/2014/main" val="4112932111"/>
                    </a:ext>
                  </a:extLst>
                </a:gridCol>
                <a:gridCol w="644146">
                  <a:extLst>
                    <a:ext uri="{9D8B030D-6E8A-4147-A177-3AD203B41FA5}">
                      <a16:colId xmlns:a16="http://schemas.microsoft.com/office/drawing/2014/main" val="1503158409"/>
                    </a:ext>
                  </a:extLst>
                </a:gridCol>
              </a:tblGrid>
              <a:tr h="1281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816389"/>
                  </a:ext>
                </a:extLst>
              </a:tr>
              <a:tr h="3844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735625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974615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808498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90102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746246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63203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017766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568462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013046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382364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874137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352547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652265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031232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826452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130984"/>
                  </a:ext>
                </a:extLst>
              </a:tr>
              <a:tr h="160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008946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9798"/>
                  </a:ext>
                </a:extLst>
              </a:tr>
              <a:tr h="126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601894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070670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478238"/>
                  </a:ext>
                </a:extLst>
              </a:tr>
              <a:tr h="128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657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4071</Words>
  <Application>Microsoft Office PowerPoint</Application>
  <PresentationFormat>Presentación en pantalla (4:3)</PresentationFormat>
  <Paragraphs>2317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Calibri</vt:lpstr>
      <vt:lpstr>1_Tema de Office</vt:lpstr>
      <vt:lpstr>EJECUCIÓN ACUMULADA DE GASTOS PRESUPUESTARIOS AL MES DE NOVIEMBRE DE 2021 PARTIDA 29: MINISTERIO DE LAS CULTURAS, LAS ARTES Y EL PATRIMONIO</vt:lpstr>
      <vt:lpstr>EJECUCIÓN ACUMULADA DE GASTOS A NOVIEMBRE DE 2021  PARTIDA 29 MINISTERIO DE LAS CULTURAS, LAS ARTES Y EL PATRIMONIO</vt:lpstr>
      <vt:lpstr>EJECUCIÓN MENSUAL DE GASTOS A NOVIEMBRE DE 2021  PARTIDA 29 MINISTERIO DE LAS CULTURAS, LAS ARTES Y EL PATRIMONIO</vt:lpstr>
      <vt:lpstr>EJECUCIÓN ACUMULADA DE GASTOS A NOVIEMBRE DE 2021  PARTIDA 29 MINISTERIO DE LAS CULTURAS, LAS ARTES Y EL PATRIMONIO</vt:lpstr>
      <vt:lpstr>EJECUCIÓN ACUMULADA DE GASTOS A NOVIEMBRE DE 2021  PARTIDA 29 MINISTERIO DE LAS CULTURAS, LAS ARTES Y EL PATRIMONIO</vt:lpstr>
      <vt:lpstr>EJECUCIÓN ACUMULADA DE GASTOS A NOVIEMBRE DE 2021  PARTIDA 29 RESUMEN POR CAPÍTULOS</vt:lpstr>
      <vt:lpstr>EJECUCIÓN ACUMULADA DE GASTOS A NOVIEMBRE DE 2021  PARTIDA 29 RESUMEN FET – Covid - 19</vt:lpstr>
      <vt:lpstr>EJECUCIÓN ACUMULADA DE GASTOS A NOVIEMBRE DE 2021  PARTIDA 29. CAPÍTUO 01. PROGRAMA 01: SUBSECRETARÍA DE LAS CULTURAS Y LAS ARTES</vt:lpstr>
      <vt:lpstr>EJECUCIÓN ACUMULADA DE GASTOS A NOVIEMBRE DE 2021  PARTIDA 29. CAPÍTUO 01. PROGRAMA 01: SUBSECRETARÍA DE LAS CULTURAS Y LAS ARTES</vt:lpstr>
      <vt:lpstr>EJECUCIÓN ACUMULADA DE GASTOS A NOVIEMBRE DE 2021  PARTIDA 29. CAPÍTUO 01. PROGRAMA 01: SUBSECRETARÍA DE LAS CULTURAS Y LAS ARTES FET – Covid - 19</vt:lpstr>
      <vt:lpstr>EJECUCIÓN ACUMULADA DE GASTOS A NOVIEMBRE DE 2021  PARTIDA 29. CAPÍTUO 01. PROGRAMA 02: FONDOS CULTURALES Y ARTÍSTICOS</vt:lpstr>
      <vt:lpstr>EJECUCIÓN ACUMULADA DE GASTOS A NOVIEMBRE DE 2021  PARTIDA 29. CAPÍTUO 02. PROGRAMA 01: SUBSECRETARÍA DEL PATRIMONIO CULTURAL</vt:lpstr>
      <vt:lpstr>EJECUCIÓN ACUMULADA DE GASTOS A NOVIEMBRE DE 2021  PARTIDA 29. CAPÍTUO 03. PROGRAMA 01: SERVICIO NACIONAL DEL PATRIMONIO CULTURAL</vt:lpstr>
      <vt:lpstr>EJECUCIÓN ACUMULADA DE GASTOS A NOVIEMBRE DE 2021  PARTIDA 29. CAPÍTUO 03. PROGRAMA 01: SERVICIO NACIONAL DEL PATRIMONIO CULTURAL</vt:lpstr>
      <vt:lpstr>EJECUCIÓN ACUMULADA DE GASTOS A NOVIEMBRE DE 2021  PARTIDA 29. CAPÍTUO 03. PROGRAMA 01: SERVICIO NACIONAL DEL PATRIMONIO CULTURAL FET – Covid - 19</vt:lpstr>
      <vt:lpstr>EJECUCIÓN ACUMULADA DE GASTOS A NOVIEMBRE DE 2021  PARTIDA 29. CAPÍTUO 03. PROGRAMA 02: RED DE BIBLIOTECAS PÚBLICAS</vt:lpstr>
      <vt:lpstr>EJECUCIÓN ACUMULADA DE GASTOS A NOVIEMBRE DE 2021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73</cp:revision>
  <dcterms:created xsi:type="dcterms:W3CDTF">2020-01-02T20:22:07Z</dcterms:created>
  <dcterms:modified xsi:type="dcterms:W3CDTF">2022-01-06T14:14:57Z</dcterms:modified>
</cp:coreProperties>
</file>