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</a:t>
            </a:r>
            <a:r>
              <a:rPr lang="en-US" sz="900" b="0" i="0" baseline="0" dirty="0">
                <a:effectLst/>
              </a:rPr>
              <a:t>Inicial</a:t>
            </a:r>
            <a:r>
              <a:rPr lang="en-US" sz="800" b="0" i="0" baseline="0" dirty="0">
                <a:effectLst/>
              </a:rPr>
              <a:t> por Subtítulos de Gasto</a:t>
            </a:r>
            <a:endParaRPr lang="es-CL" sz="6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962-4FAA-9DB8-F7E9161128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962-4FAA-9DB8-F7E9161128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962-4FAA-9DB8-F7E9161128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962-4FAA-9DB8-F7E9161128CA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62-4FAA-9DB8-F7E9161128C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27'!$C$63:$C$65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27'!$D$63:$D$65</c:f>
              <c:numCache>
                <c:formatCode>#,##0</c:formatCode>
                <c:ptCount val="3"/>
                <c:pt idx="0">
                  <c:v>16315393</c:v>
                </c:pt>
                <c:pt idx="1">
                  <c:v>3849818</c:v>
                </c:pt>
                <c:pt idx="2">
                  <c:v>44181814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62-4FAA-9DB8-F7E9161128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767335534671073E-2"/>
          <c:y val="0.79916702957108887"/>
          <c:w val="0.95478164422995515"/>
          <c:h val="0.15423085351527652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Inicial por Capítulo</a:t>
            </a:r>
            <a:endParaRPr lang="es-CL" sz="800" dirty="0">
              <a:effectLst/>
            </a:endParaRP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(en Millones de $)</a:t>
            </a:r>
            <a:endParaRPr lang="es-CL" sz="800" dirty="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2378167641325537E-2"/>
                  <c:y val="6.43534762833008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86988304093562E-2"/>
                      <c:h val="5.26332033788174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413-4B46-BC0A-4AA60C69EB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27'!$K$63:$K$64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27'!$L$63:$L$64</c:f>
              <c:numCache>
                <c:formatCode>#,##0</c:formatCode>
                <c:ptCount val="2"/>
                <c:pt idx="0">
                  <c:v>7051.7560000000003</c:v>
                </c:pt>
                <c:pt idx="1">
                  <c:v>58348.665999999997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13-4B46-BC0A-4AA60C69EB3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2019- 2020 - 2021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27'!$D$32:$O$32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84-43EF-80F0-724EA6157EE3}"/>
            </c:ext>
          </c:extLst>
        </c:ser>
        <c:ser>
          <c:idx val="0"/>
          <c:order val="1"/>
          <c:tx>
            <c:strRef>
              <c:f>'Partida 27'!$C$33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27'!$D$33:$O$33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7.5977208273805968E-2</c:v>
                </c:pt>
                <c:pt idx="2">
                  <c:v>0.13107225372299375</c:v>
                </c:pt>
                <c:pt idx="3">
                  <c:v>0.10496860396712053</c:v>
                </c:pt>
                <c:pt idx="4">
                  <c:v>7.2331944942251786E-2</c:v>
                </c:pt>
                <c:pt idx="5">
                  <c:v>6.6202971054020496E-2</c:v>
                </c:pt>
                <c:pt idx="6">
                  <c:v>0.10660461419854986</c:v>
                </c:pt>
                <c:pt idx="7">
                  <c:v>9.3139578518506391E-2</c:v>
                </c:pt>
                <c:pt idx="8">
                  <c:v>8.2850508351231478E-2</c:v>
                </c:pt>
                <c:pt idx="9">
                  <c:v>1.3153789061479033E-2</c:v>
                </c:pt>
                <c:pt idx="10">
                  <c:v>2.6379234309340485E-2</c:v>
                </c:pt>
                <c:pt idx="11">
                  <c:v>7.0227015088667646E-2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84-43EF-80F0-724EA6157EE3}"/>
            </c:ext>
          </c:extLst>
        </c:ser>
        <c:ser>
          <c:idx val="1"/>
          <c:order val="2"/>
          <c:tx>
            <c:strRef>
              <c:f>'Partida 27'!$C$34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84-43EF-80F0-724EA6157EE3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84-43EF-80F0-724EA6157EE3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84-43EF-80F0-724EA6157EE3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84-43EF-80F0-724EA6157EE3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B84-43EF-80F0-724EA6157EE3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B84-43EF-80F0-724EA6157EE3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B84-43EF-80F0-724EA6157EE3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B84-43EF-80F0-724EA6157EE3}"/>
                </c:ext>
              </c:extLst>
            </c:dLbl>
            <c:dLbl>
              <c:idx val="8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B84-43EF-80F0-724EA6157EE3}"/>
                </c:ext>
              </c:extLst>
            </c:dLbl>
            <c:dLbl>
              <c:idx val="9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B84-43EF-80F0-724EA6157EE3}"/>
                </c:ext>
              </c:extLst>
            </c:dLbl>
            <c:dLbl>
              <c:idx val="10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B84-43EF-80F0-724EA6157E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27'!$D$34:$N$34</c:f>
              <c:numCache>
                <c:formatCode>0.0%</c:formatCode>
                <c:ptCount val="11"/>
                <c:pt idx="0">
                  <c:v>8.4080395345630443E-2</c:v>
                </c:pt>
                <c:pt idx="1">
                  <c:v>0.13184818159561706</c:v>
                </c:pt>
                <c:pt idx="2">
                  <c:v>6.7928308556726449E-2</c:v>
                </c:pt>
                <c:pt idx="3">
                  <c:v>0.16799189652354354</c:v>
                </c:pt>
                <c:pt idx="4">
                  <c:v>6.7374707449346219E-2</c:v>
                </c:pt>
                <c:pt idx="5">
                  <c:v>8.5783204171626604E-2</c:v>
                </c:pt>
                <c:pt idx="6">
                  <c:v>0.20243467882753416</c:v>
                </c:pt>
                <c:pt idx="7">
                  <c:v>5.1952654158329961E-2</c:v>
                </c:pt>
                <c:pt idx="8">
                  <c:v>4.3038821554654223E-2</c:v>
                </c:pt>
                <c:pt idx="9">
                  <c:v>2.2839384003091476E-2</c:v>
                </c:pt>
                <c:pt idx="10">
                  <c:v>3.1852294708048248E-2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B84-43EF-80F0-724EA6157EE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2019 - 2020 - 2021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27'!$D$26:$O$26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79-4AF4-979B-A6483D390321}"/>
            </c:ext>
          </c:extLst>
        </c:ser>
        <c:ser>
          <c:idx val="0"/>
          <c:order val="1"/>
          <c:tx>
            <c:strRef>
              <c:f>'Partida 27'!$C$27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27'!$D$27:$O$27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0.21533647781566373</c:v>
                </c:pt>
                <c:pt idx="2">
                  <c:v>0.34640873153865748</c:v>
                </c:pt>
                <c:pt idx="3">
                  <c:v>0.45401585030276698</c:v>
                </c:pt>
                <c:pt idx="4">
                  <c:v>0.53453912953707594</c:v>
                </c:pt>
                <c:pt idx="5">
                  <c:v>0.59421247554726875</c:v>
                </c:pt>
                <c:pt idx="6">
                  <c:v>0.70081708974581858</c:v>
                </c:pt>
                <c:pt idx="7">
                  <c:v>0.79293763248141014</c:v>
                </c:pt>
                <c:pt idx="8">
                  <c:v>0.86510596304029275</c:v>
                </c:pt>
                <c:pt idx="9">
                  <c:v>0.87634128623518348</c:v>
                </c:pt>
                <c:pt idx="10">
                  <c:v>0.90272052054452401</c:v>
                </c:pt>
                <c:pt idx="11">
                  <c:v>0.81185075613754654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79-4AF4-979B-A6483D390321}"/>
            </c:ext>
          </c:extLst>
        </c:ser>
        <c:ser>
          <c:idx val="1"/>
          <c:order val="2"/>
          <c:tx>
            <c:strRef>
              <c:f>'Partida 27'!$C$28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E379-4AF4-979B-A6483D390321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379-4AF4-979B-A6483D390321}"/>
                </c:ext>
              </c:extLst>
            </c:dLbl>
            <c:dLbl>
              <c:idx val="1"/>
              <c:layout>
                <c:manualLayout>
                  <c:x val="-2.1574973031283712E-2"/>
                  <c:y val="2.45513374265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79-4AF4-979B-A6483D390321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379-4AF4-979B-A6483D390321}"/>
                </c:ext>
              </c:extLst>
            </c:dLbl>
            <c:dLbl>
              <c:idx val="3"/>
              <c:layout>
                <c:manualLayout>
                  <c:x val="-3.2362459546925564E-2"/>
                  <c:y val="4.5595340934950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379-4AF4-979B-A6483D390321}"/>
                </c:ext>
              </c:extLst>
            </c:dLbl>
            <c:dLbl>
              <c:idx val="4"/>
              <c:layout>
                <c:manualLayout>
                  <c:x val="-5.3937432578209279E-2"/>
                  <c:y val="-3.8580673098804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379-4AF4-979B-A6483D390321}"/>
                </c:ext>
              </c:extLst>
            </c:dLbl>
            <c:dLbl>
              <c:idx val="5"/>
              <c:layout>
                <c:manualLayout>
                  <c:x val="-5.3937432578209356E-2"/>
                  <c:y val="-3.5073339180730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79-4AF4-979B-A6483D390321}"/>
                </c:ext>
              </c:extLst>
            </c:dLbl>
            <c:dLbl>
              <c:idx val="6"/>
              <c:layout>
                <c:manualLayout>
                  <c:x val="-7.5512405609492989E-2"/>
                  <c:y val="7.0146678361461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379-4AF4-979B-A6483D390321}"/>
                </c:ext>
              </c:extLst>
            </c:dLbl>
            <c:dLbl>
              <c:idx val="7"/>
              <c:layout>
                <c:manualLayout>
                  <c:x val="-5.6094929881337727E-2"/>
                  <c:y val="-1.0522001754219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379-4AF4-979B-A6483D390321}"/>
                </c:ext>
              </c:extLst>
            </c:dLbl>
            <c:dLbl>
              <c:idx val="8"/>
              <c:layout>
                <c:manualLayout>
                  <c:x val="-5.3937432578209356E-2"/>
                  <c:y val="-1.7536669590365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379-4AF4-979B-A6483D390321}"/>
                </c:ext>
              </c:extLst>
            </c:dLbl>
            <c:dLbl>
              <c:idx val="9"/>
              <c:layout>
                <c:manualLayout>
                  <c:x val="-3.4519956850053934E-2"/>
                  <c:y val="-1.7536669590365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379-4AF4-979B-A6483D390321}"/>
                </c:ext>
              </c:extLst>
            </c:dLbl>
            <c:dLbl>
              <c:idx val="10"/>
              <c:layout>
                <c:manualLayout>
                  <c:x val="-1.2944983818770227E-2"/>
                  <c:y val="-1.7536669590365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379-4AF4-979B-A6483D3903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27'!$D$28:$N$28</c:f>
              <c:numCache>
                <c:formatCode>0.0%</c:formatCode>
                <c:ptCount val="11"/>
                <c:pt idx="0">
                  <c:v>8.4080395345630443E-2</c:v>
                </c:pt>
                <c:pt idx="1">
                  <c:v>0.21592857694124751</c:v>
                </c:pt>
                <c:pt idx="2">
                  <c:v>0.28061332227858926</c:v>
                </c:pt>
                <c:pt idx="3">
                  <c:v>0.44860521880213278</c:v>
                </c:pt>
                <c:pt idx="4">
                  <c:v>0.51296184280155721</c:v>
                </c:pt>
                <c:pt idx="5">
                  <c:v>0.59772388266510035</c:v>
                </c:pt>
                <c:pt idx="6">
                  <c:v>0.80015856149263453</c:v>
                </c:pt>
                <c:pt idx="7">
                  <c:v>0.85211121565096448</c:v>
                </c:pt>
                <c:pt idx="8">
                  <c:v>0.8951500372056187</c:v>
                </c:pt>
                <c:pt idx="9">
                  <c:v>0.91841918619189122</c:v>
                </c:pt>
                <c:pt idx="10">
                  <c:v>0.94051459134907245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379-4AF4-979B-A6483D3903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686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2021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6719" y="1176848"/>
            <a:ext cx="803741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609" y="2031132"/>
            <a:ext cx="803741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913592"/>
              </p:ext>
            </p:extLst>
          </p:nvPr>
        </p:nvGraphicFramePr>
        <p:xfrm>
          <a:off x="516719" y="2387852"/>
          <a:ext cx="8023630" cy="2039971"/>
        </p:xfrm>
        <a:graphic>
          <a:graphicData uri="http://schemas.openxmlformats.org/drawingml/2006/table">
            <a:tbl>
              <a:tblPr/>
              <a:tblGrid>
                <a:gridCol w="258493">
                  <a:extLst>
                    <a:ext uri="{9D8B030D-6E8A-4147-A177-3AD203B41FA5}">
                      <a16:colId xmlns:a16="http://schemas.microsoft.com/office/drawing/2014/main" val="2855952693"/>
                    </a:ext>
                  </a:extLst>
                </a:gridCol>
                <a:gridCol w="258493">
                  <a:extLst>
                    <a:ext uri="{9D8B030D-6E8A-4147-A177-3AD203B41FA5}">
                      <a16:colId xmlns:a16="http://schemas.microsoft.com/office/drawing/2014/main" val="915091415"/>
                    </a:ext>
                  </a:extLst>
                </a:gridCol>
                <a:gridCol w="258493">
                  <a:extLst>
                    <a:ext uri="{9D8B030D-6E8A-4147-A177-3AD203B41FA5}">
                      <a16:colId xmlns:a16="http://schemas.microsoft.com/office/drawing/2014/main" val="660174987"/>
                    </a:ext>
                  </a:extLst>
                </a:gridCol>
                <a:gridCol w="3225996">
                  <a:extLst>
                    <a:ext uri="{9D8B030D-6E8A-4147-A177-3AD203B41FA5}">
                      <a16:colId xmlns:a16="http://schemas.microsoft.com/office/drawing/2014/main" val="3619314623"/>
                    </a:ext>
                  </a:extLst>
                </a:gridCol>
                <a:gridCol w="692762">
                  <a:extLst>
                    <a:ext uri="{9D8B030D-6E8A-4147-A177-3AD203B41FA5}">
                      <a16:colId xmlns:a16="http://schemas.microsoft.com/office/drawing/2014/main" val="771557965"/>
                    </a:ext>
                  </a:extLst>
                </a:gridCol>
                <a:gridCol w="692762">
                  <a:extLst>
                    <a:ext uri="{9D8B030D-6E8A-4147-A177-3AD203B41FA5}">
                      <a16:colId xmlns:a16="http://schemas.microsoft.com/office/drawing/2014/main" val="368114010"/>
                    </a:ext>
                  </a:extLst>
                </a:gridCol>
                <a:gridCol w="692762">
                  <a:extLst>
                    <a:ext uri="{9D8B030D-6E8A-4147-A177-3AD203B41FA5}">
                      <a16:colId xmlns:a16="http://schemas.microsoft.com/office/drawing/2014/main" val="752174032"/>
                    </a:ext>
                  </a:extLst>
                </a:gridCol>
                <a:gridCol w="692762">
                  <a:extLst>
                    <a:ext uri="{9D8B030D-6E8A-4147-A177-3AD203B41FA5}">
                      <a16:colId xmlns:a16="http://schemas.microsoft.com/office/drawing/2014/main" val="2891981607"/>
                    </a:ext>
                  </a:extLst>
                </a:gridCol>
                <a:gridCol w="630724">
                  <a:extLst>
                    <a:ext uri="{9D8B030D-6E8A-4147-A177-3AD203B41FA5}">
                      <a16:colId xmlns:a16="http://schemas.microsoft.com/office/drawing/2014/main" val="3773444036"/>
                    </a:ext>
                  </a:extLst>
                </a:gridCol>
                <a:gridCol w="620383">
                  <a:extLst>
                    <a:ext uri="{9D8B030D-6E8A-4147-A177-3AD203B41FA5}">
                      <a16:colId xmlns:a16="http://schemas.microsoft.com/office/drawing/2014/main" val="1150813460"/>
                    </a:ext>
                  </a:extLst>
                </a:gridCol>
              </a:tblGrid>
              <a:tr h="1231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489872"/>
                  </a:ext>
                </a:extLst>
              </a:tr>
              <a:tr h="3772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63981"/>
                  </a:ext>
                </a:extLst>
              </a:tr>
              <a:tr h="1616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19.590.605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302.187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19.042.960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48490"/>
                  </a:ext>
                </a:extLst>
              </a:tr>
              <a:tr h="12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11.033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476853"/>
                  </a:ext>
                </a:extLst>
              </a:tr>
              <a:tr h="12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58.355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692580"/>
                  </a:ext>
                </a:extLst>
              </a:tr>
              <a:tr h="12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18.671.007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07530"/>
                  </a:ext>
                </a:extLst>
              </a:tr>
              <a:tr h="12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17.905.638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292145"/>
                  </a:ext>
                </a:extLst>
              </a:tr>
              <a:tr h="1462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16.770.543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284032"/>
                  </a:ext>
                </a:extLst>
              </a:tr>
              <a:tr h="12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1.135.095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616220"/>
                  </a:ext>
                </a:extLst>
              </a:tr>
              <a:tr h="12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765.369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021000"/>
                  </a:ext>
                </a:extLst>
              </a:tr>
              <a:tr h="12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765.369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819896"/>
                  </a:ext>
                </a:extLst>
              </a:tr>
              <a:tr h="12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60513,0%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641011"/>
                  </a:ext>
                </a:extLst>
              </a:tr>
              <a:tr h="12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60513,0%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06226"/>
                  </a:ext>
                </a:extLst>
              </a:tr>
              <a:tr h="12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82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2483" y="114571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500604"/>
              </p:ext>
            </p:extLst>
          </p:nvPr>
        </p:nvGraphicFramePr>
        <p:xfrm>
          <a:off x="437690" y="2132856"/>
          <a:ext cx="4104000" cy="246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372852"/>
              </p:ext>
            </p:extLst>
          </p:nvPr>
        </p:nvGraphicFramePr>
        <p:xfrm>
          <a:off x="4609281" y="2132855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196752"/>
            <a:ext cx="794579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9488346"/>
              </p:ext>
            </p:extLst>
          </p:nvPr>
        </p:nvGraphicFramePr>
        <p:xfrm>
          <a:off x="467544" y="2276872"/>
          <a:ext cx="7945794" cy="3819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5539" y="1199492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1298722"/>
              </p:ext>
            </p:extLst>
          </p:nvPr>
        </p:nvGraphicFramePr>
        <p:xfrm>
          <a:off x="515538" y="2276872"/>
          <a:ext cx="7992889" cy="3833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1196753"/>
            <a:ext cx="7993510" cy="603146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5195" y="1871906"/>
            <a:ext cx="8090869" cy="2609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654006"/>
              </p:ext>
            </p:extLst>
          </p:nvPr>
        </p:nvGraphicFramePr>
        <p:xfrm>
          <a:off x="548641" y="2204863"/>
          <a:ext cx="7993510" cy="1865463"/>
        </p:xfrm>
        <a:graphic>
          <a:graphicData uri="http://schemas.openxmlformats.org/drawingml/2006/table">
            <a:tbl>
              <a:tblPr/>
              <a:tblGrid>
                <a:gridCol w="286711">
                  <a:extLst>
                    <a:ext uri="{9D8B030D-6E8A-4147-A177-3AD203B41FA5}">
                      <a16:colId xmlns:a16="http://schemas.microsoft.com/office/drawing/2014/main" val="3092584626"/>
                    </a:ext>
                  </a:extLst>
                </a:gridCol>
                <a:gridCol w="3234103">
                  <a:extLst>
                    <a:ext uri="{9D8B030D-6E8A-4147-A177-3AD203B41FA5}">
                      <a16:colId xmlns:a16="http://schemas.microsoft.com/office/drawing/2014/main" val="3610561102"/>
                    </a:ext>
                  </a:extLst>
                </a:gridCol>
                <a:gridCol w="768386">
                  <a:extLst>
                    <a:ext uri="{9D8B030D-6E8A-4147-A177-3AD203B41FA5}">
                      <a16:colId xmlns:a16="http://schemas.microsoft.com/office/drawing/2014/main" val="351092991"/>
                    </a:ext>
                  </a:extLst>
                </a:gridCol>
                <a:gridCol w="768386">
                  <a:extLst>
                    <a:ext uri="{9D8B030D-6E8A-4147-A177-3AD203B41FA5}">
                      <a16:colId xmlns:a16="http://schemas.microsoft.com/office/drawing/2014/main" val="2101817576"/>
                    </a:ext>
                  </a:extLst>
                </a:gridCol>
                <a:gridCol w="768386">
                  <a:extLst>
                    <a:ext uri="{9D8B030D-6E8A-4147-A177-3AD203B41FA5}">
                      <a16:colId xmlns:a16="http://schemas.microsoft.com/office/drawing/2014/main" val="3560609151"/>
                    </a:ext>
                  </a:extLst>
                </a:gridCol>
                <a:gridCol w="768386">
                  <a:extLst>
                    <a:ext uri="{9D8B030D-6E8A-4147-A177-3AD203B41FA5}">
                      <a16:colId xmlns:a16="http://schemas.microsoft.com/office/drawing/2014/main" val="1078668793"/>
                    </a:ext>
                  </a:extLst>
                </a:gridCol>
                <a:gridCol w="699576">
                  <a:extLst>
                    <a:ext uri="{9D8B030D-6E8A-4147-A177-3AD203B41FA5}">
                      <a16:colId xmlns:a16="http://schemas.microsoft.com/office/drawing/2014/main" val="769523279"/>
                    </a:ext>
                  </a:extLst>
                </a:gridCol>
                <a:gridCol w="699576">
                  <a:extLst>
                    <a:ext uri="{9D8B030D-6E8A-4147-A177-3AD203B41FA5}">
                      <a16:colId xmlns:a16="http://schemas.microsoft.com/office/drawing/2014/main" val="3726148250"/>
                    </a:ext>
                  </a:extLst>
                </a:gridCol>
              </a:tblGrid>
              <a:tr h="132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742944"/>
                  </a:ext>
                </a:extLst>
              </a:tr>
              <a:tr h="4044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992309"/>
                  </a:ext>
                </a:extLst>
              </a:tr>
              <a:tr h="140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64.565.479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66.803.727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2.238.248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62.829.880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405948"/>
                  </a:ext>
                </a:extLst>
              </a:tr>
              <a:tr h="132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16.315.393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17.341.163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1.025.770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15.218.536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436626"/>
                  </a:ext>
                </a:extLst>
              </a:tr>
              <a:tr h="132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3.849.818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4.094.806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244.988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3.021.790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683262"/>
                  </a:ext>
                </a:extLst>
              </a:tr>
              <a:tr h="132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31073"/>
                  </a:ext>
                </a:extLst>
              </a:tr>
              <a:tr h="132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44.181.814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43.658.043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-523.771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42.893.040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491218"/>
                  </a:ext>
                </a:extLst>
              </a:tr>
              <a:tr h="132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49254"/>
                  </a:ext>
                </a:extLst>
              </a:tr>
              <a:tr h="132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247083"/>
                  </a:ext>
                </a:extLst>
              </a:tr>
              <a:tr h="132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156.903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306606"/>
                  </a:ext>
                </a:extLst>
              </a:tr>
              <a:tr h="132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1.431.548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1.428.648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49137,9%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113949"/>
                  </a:ext>
                </a:extLst>
              </a:tr>
              <a:tr h="132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65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1140661"/>
            <a:ext cx="799288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788364"/>
            <a:ext cx="7992888" cy="2570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87809"/>
              </p:ext>
            </p:extLst>
          </p:nvPr>
        </p:nvGraphicFramePr>
        <p:xfrm>
          <a:off x="539552" y="2102060"/>
          <a:ext cx="7992888" cy="1230589"/>
        </p:xfrm>
        <a:graphic>
          <a:graphicData uri="http://schemas.openxmlformats.org/drawingml/2006/table">
            <a:tbl>
              <a:tblPr/>
              <a:tblGrid>
                <a:gridCol w="277146">
                  <a:extLst>
                    <a:ext uri="{9D8B030D-6E8A-4147-A177-3AD203B41FA5}">
                      <a16:colId xmlns:a16="http://schemas.microsoft.com/office/drawing/2014/main" val="4177456168"/>
                    </a:ext>
                  </a:extLst>
                </a:gridCol>
                <a:gridCol w="277146">
                  <a:extLst>
                    <a:ext uri="{9D8B030D-6E8A-4147-A177-3AD203B41FA5}">
                      <a16:colId xmlns:a16="http://schemas.microsoft.com/office/drawing/2014/main" val="2928369587"/>
                    </a:ext>
                  </a:extLst>
                </a:gridCol>
                <a:gridCol w="3126206">
                  <a:extLst>
                    <a:ext uri="{9D8B030D-6E8A-4147-A177-3AD203B41FA5}">
                      <a16:colId xmlns:a16="http://schemas.microsoft.com/office/drawing/2014/main" val="4031169770"/>
                    </a:ext>
                  </a:extLst>
                </a:gridCol>
                <a:gridCol w="742751">
                  <a:extLst>
                    <a:ext uri="{9D8B030D-6E8A-4147-A177-3AD203B41FA5}">
                      <a16:colId xmlns:a16="http://schemas.microsoft.com/office/drawing/2014/main" val="116537519"/>
                    </a:ext>
                  </a:extLst>
                </a:gridCol>
                <a:gridCol w="742751">
                  <a:extLst>
                    <a:ext uri="{9D8B030D-6E8A-4147-A177-3AD203B41FA5}">
                      <a16:colId xmlns:a16="http://schemas.microsoft.com/office/drawing/2014/main" val="2142353920"/>
                    </a:ext>
                  </a:extLst>
                </a:gridCol>
                <a:gridCol w="742751">
                  <a:extLst>
                    <a:ext uri="{9D8B030D-6E8A-4147-A177-3AD203B41FA5}">
                      <a16:colId xmlns:a16="http://schemas.microsoft.com/office/drawing/2014/main" val="3982708397"/>
                    </a:ext>
                  </a:extLst>
                </a:gridCol>
                <a:gridCol w="742751">
                  <a:extLst>
                    <a:ext uri="{9D8B030D-6E8A-4147-A177-3AD203B41FA5}">
                      <a16:colId xmlns:a16="http://schemas.microsoft.com/office/drawing/2014/main" val="2718321581"/>
                    </a:ext>
                  </a:extLst>
                </a:gridCol>
                <a:gridCol w="676236">
                  <a:extLst>
                    <a:ext uri="{9D8B030D-6E8A-4147-A177-3AD203B41FA5}">
                      <a16:colId xmlns:a16="http://schemas.microsoft.com/office/drawing/2014/main" val="2422418148"/>
                    </a:ext>
                  </a:extLst>
                </a:gridCol>
                <a:gridCol w="665150">
                  <a:extLst>
                    <a:ext uri="{9D8B030D-6E8A-4147-A177-3AD203B41FA5}">
                      <a16:colId xmlns:a16="http://schemas.microsoft.com/office/drawing/2014/main" val="353901604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548975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470592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7.768.412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716.656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6.584.597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85702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58.348.666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59.870.258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1.521.592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57.010.652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29351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26.536.318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1.432.808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24.697.877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813241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13.743.335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-213.403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13.269.815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190651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19.590.605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19.042.960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747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1093" y="1187862"/>
            <a:ext cx="806176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1093" y="2088313"/>
            <a:ext cx="8080038" cy="2574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529622"/>
              </p:ext>
            </p:extLst>
          </p:nvPr>
        </p:nvGraphicFramePr>
        <p:xfrm>
          <a:off x="531093" y="2438833"/>
          <a:ext cx="8058987" cy="2994150"/>
        </p:xfrm>
        <a:graphic>
          <a:graphicData uri="http://schemas.openxmlformats.org/drawingml/2006/table">
            <a:tbl>
              <a:tblPr/>
              <a:tblGrid>
                <a:gridCol w="270074">
                  <a:extLst>
                    <a:ext uri="{9D8B030D-6E8A-4147-A177-3AD203B41FA5}">
                      <a16:colId xmlns:a16="http://schemas.microsoft.com/office/drawing/2014/main" val="1904126320"/>
                    </a:ext>
                  </a:extLst>
                </a:gridCol>
                <a:gridCol w="270074">
                  <a:extLst>
                    <a:ext uri="{9D8B030D-6E8A-4147-A177-3AD203B41FA5}">
                      <a16:colId xmlns:a16="http://schemas.microsoft.com/office/drawing/2014/main" val="1975802143"/>
                    </a:ext>
                  </a:extLst>
                </a:gridCol>
                <a:gridCol w="270074">
                  <a:extLst>
                    <a:ext uri="{9D8B030D-6E8A-4147-A177-3AD203B41FA5}">
                      <a16:colId xmlns:a16="http://schemas.microsoft.com/office/drawing/2014/main" val="839867506"/>
                    </a:ext>
                  </a:extLst>
                </a:gridCol>
                <a:gridCol w="3046426">
                  <a:extLst>
                    <a:ext uri="{9D8B030D-6E8A-4147-A177-3AD203B41FA5}">
                      <a16:colId xmlns:a16="http://schemas.microsoft.com/office/drawing/2014/main" val="2191956804"/>
                    </a:ext>
                  </a:extLst>
                </a:gridCol>
                <a:gridCol w="723796">
                  <a:extLst>
                    <a:ext uri="{9D8B030D-6E8A-4147-A177-3AD203B41FA5}">
                      <a16:colId xmlns:a16="http://schemas.microsoft.com/office/drawing/2014/main" val="2048794934"/>
                    </a:ext>
                  </a:extLst>
                </a:gridCol>
                <a:gridCol w="723796">
                  <a:extLst>
                    <a:ext uri="{9D8B030D-6E8A-4147-A177-3AD203B41FA5}">
                      <a16:colId xmlns:a16="http://schemas.microsoft.com/office/drawing/2014/main" val="2900385765"/>
                    </a:ext>
                  </a:extLst>
                </a:gridCol>
                <a:gridCol w="723796">
                  <a:extLst>
                    <a:ext uri="{9D8B030D-6E8A-4147-A177-3AD203B41FA5}">
                      <a16:colId xmlns:a16="http://schemas.microsoft.com/office/drawing/2014/main" val="4257833294"/>
                    </a:ext>
                  </a:extLst>
                </a:gridCol>
                <a:gridCol w="723796">
                  <a:extLst>
                    <a:ext uri="{9D8B030D-6E8A-4147-A177-3AD203B41FA5}">
                      <a16:colId xmlns:a16="http://schemas.microsoft.com/office/drawing/2014/main" val="77421262"/>
                    </a:ext>
                  </a:extLst>
                </a:gridCol>
                <a:gridCol w="658979">
                  <a:extLst>
                    <a:ext uri="{9D8B030D-6E8A-4147-A177-3AD203B41FA5}">
                      <a16:colId xmlns:a16="http://schemas.microsoft.com/office/drawing/2014/main" val="1573300720"/>
                    </a:ext>
                  </a:extLst>
                </a:gridCol>
                <a:gridCol w="648176">
                  <a:extLst>
                    <a:ext uri="{9D8B030D-6E8A-4147-A177-3AD203B41FA5}">
                      <a16:colId xmlns:a16="http://schemas.microsoft.com/office/drawing/2014/main" val="4184035548"/>
                    </a:ext>
                  </a:extLst>
                </a:gridCol>
              </a:tblGrid>
              <a:tr h="1280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396144"/>
                  </a:ext>
                </a:extLst>
              </a:tr>
              <a:tr h="3922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833771"/>
                  </a:ext>
                </a:extLst>
              </a:tr>
              <a:tr h="1681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7.768.412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6.584.597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443227"/>
                  </a:ext>
                </a:extLst>
              </a:tr>
              <a:tr h="128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5.114.602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5.340.523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225.921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4.673.982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270498"/>
                  </a:ext>
                </a:extLst>
              </a:tr>
              <a:tr h="128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1.750.019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-15.866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1.202.863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130201"/>
                  </a:ext>
                </a:extLst>
              </a:tr>
              <a:tr h="128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120125"/>
                  </a:ext>
                </a:extLst>
              </a:tr>
              <a:tr h="128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74166"/>
                  </a:ext>
                </a:extLst>
              </a:tr>
              <a:tr h="128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048176"/>
                  </a:ext>
                </a:extLst>
              </a:tr>
              <a:tr h="128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706789"/>
                  </a:ext>
                </a:extLst>
              </a:tr>
              <a:tr h="128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168842"/>
                  </a:ext>
                </a:extLst>
              </a:tr>
              <a:tr h="128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118327"/>
                  </a:ext>
                </a:extLst>
              </a:tr>
              <a:tr h="128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74456"/>
                  </a:ext>
                </a:extLst>
              </a:tr>
              <a:tr h="128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710528"/>
                  </a:ext>
                </a:extLst>
              </a:tr>
              <a:tr h="128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273376"/>
                  </a:ext>
                </a:extLst>
              </a:tr>
              <a:tr h="128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472988"/>
                  </a:ext>
                </a:extLst>
              </a:tr>
              <a:tr h="128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926330"/>
                  </a:ext>
                </a:extLst>
              </a:tr>
              <a:tr h="128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411836"/>
                  </a:ext>
                </a:extLst>
              </a:tr>
              <a:tr h="128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104887"/>
                  </a:ext>
                </a:extLst>
              </a:tr>
              <a:tr h="128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458088"/>
                  </a:ext>
                </a:extLst>
              </a:tr>
              <a:tr h="128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970585"/>
                  </a:ext>
                </a:extLst>
              </a:tr>
              <a:tr h="128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145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94433" y="1118797"/>
            <a:ext cx="797579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4768" y="199689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947095"/>
              </p:ext>
            </p:extLst>
          </p:nvPr>
        </p:nvGraphicFramePr>
        <p:xfrm>
          <a:off x="594433" y="2331020"/>
          <a:ext cx="7988424" cy="2431368"/>
        </p:xfrm>
        <a:graphic>
          <a:graphicData uri="http://schemas.openxmlformats.org/drawingml/2006/table">
            <a:tbl>
              <a:tblPr/>
              <a:tblGrid>
                <a:gridCol w="267709">
                  <a:extLst>
                    <a:ext uri="{9D8B030D-6E8A-4147-A177-3AD203B41FA5}">
                      <a16:colId xmlns:a16="http://schemas.microsoft.com/office/drawing/2014/main" val="1160451513"/>
                    </a:ext>
                  </a:extLst>
                </a:gridCol>
                <a:gridCol w="267709">
                  <a:extLst>
                    <a:ext uri="{9D8B030D-6E8A-4147-A177-3AD203B41FA5}">
                      <a16:colId xmlns:a16="http://schemas.microsoft.com/office/drawing/2014/main" val="3766619844"/>
                    </a:ext>
                  </a:extLst>
                </a:gridCol>
                <a:gridCol w="267709">
                  <a:extLst>
                    <a:ext uri="{9D8B030D-6E8A-4147-A177-3AD203B41FA5}">
                      <a16:colId xmlns:a16="http://schemas.microsoft.com/office/drawing/2014/main" val="2798373924"/>
                    </a:ext>
                  </a:extLst>
                </a:gridCol>
                <a:gridCol w="3019752">
                  <a:extLst>
                    <a:ext uri="{9D8B030D-6E8A-4147-A177-3AD203B41FA5}">
                      <a16:colId xmlns:a16="http://schemas.microsoft.com/office/drawing/2014/main" val="1070656999"/>
                    </a:ext>
                  </a:extLst>
                </a:gridCol>
                <a:gridCol w="717459">
                  <a:extLst>
                    <a:ext uri="{9D8B030D-6E8A-4147-A177-3AD203B41FA5}">
                      <a16:colId xmlns:a16="http://schemas.microsoft.com/office/drawing/2014/main" val="2436089921"/>
                    </a:ext>
                  </a:extLst>
                </a:gridCol>
                <a:gridCol w="717459">
                  <a:extLst>
                    <a:ext uri="{9D8B030D-6E8A-4147-A177-3AD203B41FA5}">
                      <a16:colId xmlns:a16="http://schemas.microsoft.com/office/drawing/2014/main" val="3570878543"/>
                    </a:ext>
                  </a:extLst>
                </a:gridCol>
                <a:gridCol w="717459">
                  <a:extLst>
                    <a:ext uri="{9D8B030D-6E8A-4147-A177-3AD203B41FA5}">
                      <a16:colId xmlns:a16="http://schemas.microsoft.com/office/drawing/2014/main" val="843027847"/>
                    </a:ext>
                  </a:extLst>
                </a:gridCol>
                <a:gridCol w="717459">
                  <a:extLst>
                    <a:ext uri="{9D8B030D-6E8A-4147-A177-3AD203B41FA5}">
                      <a16:colId xmlns:a16="http://schemas.microsoft.com/office/drawing/2014/main" val="1774674208"/>
                    </a:ext>
                  </a:extLst>
                </a:gridCol>
                <a:gridCol w="653209">
                  <a:extLst>
                    <a:ext uri="{9D8B030D-6E8A-4147-A177-3AD203B41FA5}">
                      <a16:colId xmlns:a16="http://schemas.microsoft.com/office/drawing/2014/main" val="1009544325"/>
                    </a:ext>
                  </a:extLst>
                </a:gridCol>
                <a:gridCol w="642500">
                  <a:extLst>
                    <a:ext uri="{9D8B030D-6E8A-4147-A177-3AD203B41FA5}">
                      <a16:colId xmlns:a16="http://schemas.microsoft.com/office/drawing/2014/main" val="3429208852"/>
                    </a:ext>
                  </a:extLst>
                </a:gridCol>
              </a:tblGrid>
              <a:tr h="1254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078834"/>
                  </a:ext>
                </a:extLst>
              </a:tr>
              <a:tr h="3843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745839"/>
                  </a:ext>
                </a:extLst>
              </a:tr>
              <a:tr h="1647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26.536.318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1.432.808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24.697.877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908056"/>
                  </a:ext>
                </a:extLst>
              </a:tr>
              <a:tr h="125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11.011.730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11.810.452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798.722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10.426.793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318447"/>
                  </a:ext>
                </a:extLst>
              </a:tr>
              <a:tr h="125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1.791.121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2.067.842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1.708.135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238016"/>
                  </a:ext>
                </a:extLst>
              </a:tr>
              <a:tr h="125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11.935.191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11.860.382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61805"/>
                  </a:ext>
                </a:extLst>
              </a:tr>
              <a:tr h="125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11.935.191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11.860.382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026750"/>
                  </a:ext>
                </a:extLst>
              </a:tr>
              <a:tr h="125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9.059.940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550816"/>
                  </a:ext>
                </a:extLst>
              </a:tr>
              <a:tr h="125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1.767.568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062361"/>
                  </a:ext>
                </a:extLst>
              </a:tr>
              <a:tr h="125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931468"/>
                  </a:ext>
                </a:extLst>
              </a:tr>
              <a:tr h="125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860.185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498114"/>
                  </a:ext>
                </a:extLst>
              </a:tr>
              <a:tr h="125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61832"/>
                  </a:ext>
                </a:extLst>
              </a:tr>
              <a:tr h="125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50712"/>
                  </a:ext>
                </a:extLst>
              </a:tr>
              <a:tr h="125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128232"/>
                  </a:ext>
                </a:extLst>
              </a:tr>
              <a:tr h="125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776113"/>
                  </a:ext>
                </a:extLst>
              </a:tr>
              <a:tr h="125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106378"/>
                  </a:ext>
                </a:extLst>
              </a:tr>
              <a:tr h="125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645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1375" y="1136317"/>
            <a:ext cx="810125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374" y="1783902"/>
            <a:ext cx="811284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443842"/>
              </p:ext>
            </p:extLst>
          </p:nvPr>
        </p:nvGraphicFramePr>
        <p:xfrm>
          <a:off x="521374" y="2135226"/>
          <a:ext cx="8095913" cy="2185670"/>
        </p:xfrm>
        <a:graphic>
          <a:graphicData uri="http://schemas.openxmlformats.org/drawingml/2006/table">
            <a:tbl>
              <a:tblPr/>
              <a:tblGrid>
                <a:gridCol w="271311">
                  <a:extLst>
                    <a:ext uri="{9D8B030D-6E8A-4147-A177-3AD203B41FA5}">
                      <a16:colId xmlns:a16="http://schemas.microsoft.com/office/drawing/2014/main" val="1136453905"/>
                    </a:ext>
                  </a:extLst>
                </a:gridCol>
                <a:gridCol w="271311">
                  <a:extLst>
                    <a:ext uri="{9D8B030D-6E8A-4147-A177-3AD203B41FA5}">
                      <a16:colId xmlns:a16="http://schemas.microsoft.com/office/drawing/2014/main" val="1969343470"/>
                    </a:ext>
                  </a:extLst>
                </a:gridCol>
                <a:gridCol w="271311">
                  <a:extLst>
                    <a:ext uri="{9D8B030D-6E8A-4147-A177-3AD203B41FA5}">
                      <a16:colId xmlns:a16="http://schemas.microsoft.com/office/drawing/2014/main" val="1399982379"/>
                    </a:ext>
                  </a:extLst>
                </a:gridCol>
                <a:gridCol w="3060384">
                  <a:extLst>
                    <a:ext uri="{9D8B030D-6E8A-4147-A177-3AD203B41FA5}">
                      <a16:colId xmlns:a16="http://schemas.microsoft.com/office/drawing/2014/main" val="1472053426"/>
                    </a:ext>
                  </a:extLst>
                </a:gridCol>
                <a:gridCol w="727113">
                  <a:extLst>
                    <a:ext uri="{9D8B030D-6E8A-4147-A177-3AD203B41FA5}">
                      <a16:colId xmlns:a16="http://schemas.microsoft.com/office/drawing/2014/main" val="1920029028"/>
                    </a:ext>
                  </a:extLst>
                </a:gridCol>
                <a:gridCol w="727113">
                  <a:extLst>
                    <a:ext uri="{9D8B030D-6E8A-4147-A177-3AD203B41FA5}">
                      <a16:colId xmlns:a16="http://schemas.microsoft.com/office/drawing/2014/main" val="181220757"/>
                    </a:ext>
                  </a:extLst>
                </a:gridCol>
                <a:gridCol w="727113">
                  <a:extLst>
                    <a:ext uri="{9D8B030D-6E8A-4147-A177-3AD203B41FA5}">
                      <a16:colId xmlns:a16="http://schemas.microsoft.com/office/drawing/2014/main" val="3139200546"/>
                    </a:ext>
                  </a:extLst>
                </a:gridCol>
                <a:gridCol w="727113">
                  <a:extLst>
                    <a:ext uri="{9D8B030D-6E8A-4147-A177-3AD203B41FA5}">
                      <a16:colId xmlns:a16="http://schemas.microsoft.com/office/drawing/2014/main" val="1670986332"/>
                    </a:ext>
                  </a:extLst>
                </a:gridCol>
                <a:gridCol w="661998">
                  <a:extLst>
                    <a:ext uri="{9D8B030D-6E8A-4147-A177-3AD203B41FA5}">
                      <a16:colId xmlns:a16="http://schemas.microsoft.com/office/drawing/2014/main" val="4044842220"/>
                    </a:ext>
                  </a:extLst>
                </a:gridCol>
                <a:gridCol w="651146">
                  <a:extLst>
                    <a:ext uri="{9D8B030D-6E8A-4147-A177-3AD203B41FA5}">
                      <a16:colId xmlns:a16="http://schemas.microsoft.com/office/drawing/2014/main" val="2092984905"/>
                    </a:ext>
                  </a:extLst>
                </a:gridCol>
              </a:tblGrid>
              <a:tr h="1257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4658267"/>
                  </a:ext>
                </a:extLst>
              </a:tr>
              <a:tr h="3852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832317"/>
                  </a:ext>
                </a:extLst>
              </a:tr>
              <a:tr h="1651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13.743.335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-213.403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13.269.815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669216"/>
                  </a:ext>
                </a:extLst>
              </a:tr>
              <a:tr h="125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106.728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851423"/>
                  </a:ext>
                </a:extLst>
              </a:tr>
              <a:tr h="125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229.358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404554"/>
                  </a:ext>
                </a:extLst>
              </a:tr>
              <a:tr h="125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13.556.340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13.283.269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-273.071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13.042.571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547637"/>
                  </a:ext>
                </a:extLst>
              </a:tr>
              <a:tr h="125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4.391.563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-273.071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4.196.410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337508"/>
                  </a:ext>
                </a:extLst>
              </a:tr>
              <a:tr h="125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4.410.141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4.137.070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-273.071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4.046.290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147132"/>
                  </a:ext>
                </a:extLst>
              </a:tr>
              <a:tr h="125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150.120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154545"/>
                  </a:ext>
                </a:extLst>
              </a:tr>
              <a:tr h="125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422333"/>
                  </a:ext>
                </a:extLst>
              </a:tr>
              <a:tr h="125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 - Abeja Emprende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790140"/>
                  </a:ext>
                </a:extLst>
              </a:tr>
              <a:tr h="125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3.976.229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998419"/>
                  </a:ext>
                </a:extLst>
              </a:tr>
              <a:tr h="125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3.976.229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553614"/>
                  </a:ext>
                </a:extLst>
              </a:tr>
              <a:tr h="125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937178"/>
                  </a:ext>
                </a:extLst>
              </a:tr>
              <a:tr h="125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253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3444</TotalTime>
  <Words>1567</Words>
  <Application>Microsoft Office PowerPoint</Application>
  <PresentationFormat>Presentación en pantalla (4:3)</PresentationFormat>
  <Paragraphs>839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Calibri</vt:lpstr>
      <vt:lpstr>2_Tema de Office</vt:lpstr>
      <vt:lpstr>EJECUCIÓN ACUMULADA DE GASTOS PRESUPUESTARIOS AL MES DE NOVIEMBRE DE 2021 PARTIDA 27: MINISTERIO DE LA MUJER Y LA EQUIDAD DE GÉNERO</vt:lpstr>
      <vt:lpstr>EJECUCIÓN ACUMULADA DE GASTOS A NOVIEMBRE DE 2021  PARTIDA 27 MINISTERIO DE LA MUJER Y EQUIDAD DE GÉNERO</vt:lpstr>
      <vt:lpstr>Presentación de PowerPoint</vt:lpstr>
      <vt:lpstr>Presentación de PowerPoint</vt:lpstr>
      <vt:lpstr>EJECUCIÓN ACUMULADA DE GASTOS A NOVIEMBRE DE 2021  PARTIDA 27 MINISTERIO DE LA MUJER Y EQUIDAD DE GÉNERO</vt:lpstr>
      <vt:lpstr>EJECUCIÓN ACUMULADA DE GASTOS A NOVIEMBRE DE 2021  PARTIDA 27 RESUMEN POR CAPÍTULOS</vt:lpstr>
      <vt:lpstr>EJECUCIÓN ACUMULADA DE GASTOS A NOVIEMBRE DE 2021  PARTIDA 27. CAPÍTULO 01. PROGRAMA 01:  SUBSECRETARÍA DE LA MUJER Y LA EQUIDAD DE GÉNERO</vt:lpstr>
      <vt:lpstr>EJECUCIÓN ACUMULADA DE GASTOS A NOVIEMBRE DE 2021  PARTIDA 27. CAPÍTULO 02. PROGRAMA 01:  SERVICIO NACIONAL DE LA MUJER Y LA EQUIDAD DE GÉNERO</vt:lpstr>
      <vt:lpstr>EJECUCIÓN ACUMULADA DE GASTOS A NOVIEMBRE DE 2021  PARTIDA 27. CAPÍTULO 02. PROGRAMA 02:  MUJER Y TRABAJO </vt:lpstr>
      <vt:lpstr>EJECUCIÓN ACUMULADA DE GASTOS A NOVIEMBRE DE 2021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265</cp:revision>
  <cp:lastPrinted>2019-10-06T20:09:36Z</cp:lastPrinted>
  <dcterms:created xsi:type="dcterms:W3CDTF">2016-06-23T13:38:47Z</dcterms:created>
  <dcterms:modified xsi:type="dcterms:W3CDTF">2022-01-06T14:11:53Z</dcterms:modified>
</cp:coreProperties>
</file>