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484-4F2C-99F0-0C206958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484-4F2C-99F0-0C206958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484-4F2C-99F0-0C206958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484-4F2C-99F0-0C206958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484-4F2C-99F0-0C206958DFAD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484-4F2C-99F0-0C206958DFA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26'!$D$66:$D$70</c:f>
              <c:numCache>
                <c:formatCode>#,##0</c:formatCode>
                <c:ptCount val="5"/>
                <c:pt idx="0">
                  <c:v>28295538</c:v>
                </c:pt>
                <c:pt idx="1">
                  <c:v>350265</c:v>
                </c:pt>
                <c:pt idx="2">
                  <c:v>10639578</c:v>
                </c:pt>
                <c:pt idx="3">
                  <c:v>10393772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484-4F2C-99F0-0C206958DFA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007799872473566"/>
          <c:y val="0.13091479418731194"/>
          <c:w val="0.87732313121876715"/>
          <c:h val="0.61461558158888674"/>
        </c:manualLayout>
      </c:layout>
      <c:lineChart>
        <c:grouping val="standard"/>
        <c:varyColors val="0"/>
        <c:ser>
          <c:idx val="0"/>
          <c:order val="0"/>
          <c:tx>
            <c:strRef>
              <c:f>'[26.xlsx]Partida 26'!$C$32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26'!$D$33:$O$33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5903067499479462E-2"/>
                  <c:y val="6.7784135096100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5491127913902507E-3"/>
                  <c:y val="3.321879833864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5491127913902507E-3"/>
                  <c:y val="3.0525454436686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'[26.xlsx]Partida 26'!$D$31:$O$31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26'!$D$34:$N$34</c:f>
              <c:numCache>
                <c:formatCode>0.0%</c:formatCode>
                <c:ptCount val="11"/>
                <c:pt idx="0">
                  <c:v>2.6235690408051508E-2</c:v>
                </c:pt>
                <c:pt idx="1">
                  <c:v>5.6912892581924737E-2</c:v>
                </c:pt>
                <c:pt idx="2">
                  <c:v>0.12184754748535986</c:v>
                </c:pt>
                <c:pt idx="3">
                  <c:v>0.24872585187725849</c:v>
                </c:pt>
                <c:pt idx="4">
                  <c:v>0.31910181797222142</c:v>
                </c:pt>
                <c:pt idx="5">
                  <c:v>0.37475341917083194</c:v>
                </c:pt>
                <c:pt idx="6">
                  <c:v>0.44304186812195123</c:v>
                </c:pt>
                <c:pt idx="7">
                  <c:v>0.50068575541453997</c:v>
                </c:pt>
                <c:pt idx="8">
                  <c:v>0.56706483492533655</c:v>
                </c:pt>
                <c:pt idx="9">
                  <c:v>0.6366879002069612</c:v>
                </c:pt>
                <c:pt idx="10">
                  <c:v>0.75633950410879669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293000"/>
        <c:axId val="511293784"/>
      </c:lineChart>
      <c:catAx>
        <c:axId val="51129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1293784"/>
        <c:crosses val="autoZero"/>
        <c:auto val="1"/>
        <c:lblAlgn val="ctr"/>
        <c:lblOffset val="100"/>
        <c:tickLblSkip val="1"/>
        <c:noMultiLvlLbl val="0"/>
      </c:catAx>
      <c:valAx>
        <c:axId val="5112937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12930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26'!$D$37:$O$37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26'!$D$38:$N$38</c:f>
              <c:numCache>
                <c:formatCode>0.0%</c:formatCode>
                <c:ptCount val="11"/>
                <c:pt idx="0">
                  <c:v>2.6235690408051508E-2</c:v>
                </c:pt>
                <c:pt idx="1">
                  <c:v>3.0677202173873229E-2</c:v>
                </c:pt>
                <c:pt idx="2">
                  <c:v>6.7158074472833743E-2</c:v>
                </c:pt>
                <c:pt idx="3">
                  <c:v>0.12687830439189862</c:v>
                </c:pt>
                <c:pt idx="4">
                  <c:v>7.0375966094962938E-2</c:v>
                </c:pt>
                <c:pt idx="5">
                  <c:v>5.6025503134112496E-2</c:v>
                </c:pt>
                <c:pt idx="6">
                  <c:v>6.8288448951119282E-2</c:v>
                </c:pt>
                <c:pt idx="7">
                  <c:v>5.7643887292588715E-2</c:v>
                </c:pt>
                <c:pt idx="8">
                  <c:v>6.6485936655105632E-2</c:v>
                </c:pt>
                <c:pt idx="9">
                  <c:v>6.9503136411799352E-2</c:v>
                </c:pt>
                <c:pt idx="10">
                  <c:v>0.11965160390183555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4973624"/>
        <c:axId val="464974800"/>
      </c:barChart>
      <c:catAx>
        <c:axId val="464973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4974800"/>
        <c:crosses val="autoZero"/>
        <c:auto val="0"/>
        <c:lblAlgn val="ctr"/>
        <c:lblOffset val="100"/>
        <c:noMultiLvlLbl val="0"/>
      </c:catAx>
      <c:valAx>
        <c:axId val="4649748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49736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1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diciembre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9705" y="636608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62929" y="1367514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512" y="234888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430127"/>
              </p:ext>
            </p:extLst>
          </p:nvPr>
        </p:nvGraphicFramePr>
        <p:xfrm>
          <a:off x="562925" y="2647589"/>
          <a:ext cx="7941571" cy="3573193"/>
        </p:xfrm>
        <a:graphic>
          <a:graphicData uri="http://schemas.openxmlformats.org/drawingml/2006/table">
            <a:tbl>
              <a:tblPr/>
              <a:tblGrid>
                <a:gridCol w="666425"/>
                <a:gridCol w="323413"/>
                <a:gridCol w="323413"/>
                <a:gridCol w="2695103"/>
                <a:gridCol w="692560"/>
                <a:gridCol w="692560"/>
                <a:gridCol w="875500"/>
                <a:gridCol w="875500"/>
                <a:gridCol w="797097"/>
              </a:tblGrid>
              <a:tr h="2224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91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9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2.591.649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2.699.316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885.988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077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66077" y="1559486"/>
            <a:ext cx="79415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PROGRAMA:  INSTITUTO NACIONAL DEL DEPORTE FET COVID-19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075" y="226982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570568"/>
              </p:ext>
            </p:extLst>
          </p:nvPr>
        </p:nvGraphicFramePr>
        <p:xfrm>
          <a:off x="566075" y="2678048"/>
          <a:ext cx="7941570" cy="2767177"/>
        </p:xfrm>
        <a:graphic>
          <a:graphicData uri="http://schemas.openxmlformats.org/drawingml/2006/table">
            <a:tbl>
              <a:tblPr/>
              <a:tblGrid>
                <a:gridCol w="666425"/>
                <a:gridCol w="323413"/>
                <a:gridCol w="323413"/>
                <a:gridCol w="2695104"/>
                <a:gridCol w="692559"/>
                <a:gridCol w="692559"/>
                <a:gridCol w="875500"/>
                <a:gridCol w="875500"/>
                <a:gridCol w="797097"/>
              </a:tblGrid>
              <a:tr h="2945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87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6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4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4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4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4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89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7.287.984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6.180.129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09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7746" y="14338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7746" y="1791369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335813"/>
              </p:ext>
            </p:extLst>
          </p:nvPr>
        </p:nvGraphicFramePr>
        <p:xfrm>
          <a:off x="534896" y="2270459"/>
          <a:ext cx="7932256" cy="401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58" y="133227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027822"/>
              </p:ext>
            </p:extLst>
          </p:nvPr>
        </p:nvGraphicFramePr>
        <p:xfrm>
          <a:off x="488558" y="2348880"/>
          <a:ext cx="819824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4076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6032132"/>
              </p:ext>
            </p:extLst>
          </p:nvPr>
        </p:nvGraphicFramePr>
        <p:xfrm>
          <a:off x="476002" y="2348880"/>
          <a:ext cx="821079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6314" y="1502276"/>
            <a:ext cx="777686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629422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5697" y="2185561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982766"/>
              </p:ext>
            </p:extLst>
          </p:nvPr>
        </p:nvGraphicFramePr>
        <p:xfrm>
          <a:off x="635698" y="2551110"/>
          <a:ext cx="7747478" cy="3542187"/>
        </p:xfrm>
        <a:graphic>
          <a:graphicData uri="http://schemas.openxmlformats.org/drawingml/2006/table">
            <a:tbl>
              <a:tblPr/>
              <a:tblGrid>
                <a:gridCol w="807956"/>
                <a:gridCol w="2988754"/>
                <a:gridCol w="801109"/>
                <a:gridCol w="753180"/>
                <a:gridCol w="807956"/>
                <a:gridCol w="807956"/>
                <a:gridCol w="780567"/>
              </a:tblGrid>
              <a:tr h="24784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783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152.994.754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159.401.900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6.407.146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120.561.954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28.295.538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28.297.886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26.399.699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4.478.954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3.601.079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69.331.805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56.695.132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476.601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25.381.773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-5.144.098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10.949.485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6.373.034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6.360.848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1622" y="1510030"/>
            <a:ext cx="78028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60446" y="608314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3895" y="2192734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59633"/>
              </p:ext>
            </p:extLst>
          </p:nvPr>
        </p:nvGraphicFramePr>
        <p:xfrm>
          <a:off x="601621" y="2560095"/>
          <a:ext cx="7802826" cy="2987847"/>
        </p:xfrm>
        <a:graphic>
          <a:graphicData uri="http://schemas.openxmlformats.org/drawingml/2006/table">
            <a:tbl>
              <a:tblPr/>
              <a:tblGrid>
                <a:gridCol w="749178"/>
                <a:gridCol w="331110"/>
                <a:gridCol w="2689014"/>
                <a:gridCol w="742490"/>
                <a:gridCol w="829448"/>
                <a:gridCol w="829448"/>
                <a:gridCol w="816069"/>
                <a:gridCol w="816069"/>
              </a:tblGrid>
              <a:tr h="38628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257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7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6.985.073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0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146.145.209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143.772.941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107.788.154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140.673.652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6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 FET-Covid 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6.658.577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6833" y="6213390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79695" y="1386790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5609" y="204936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101868"/>
              </p:ext>
            </p:extLst>
          </p:nvPr>
        </p:nvGraphicFramePr>
        <p:xfrm>
          <a:off x="596832" y="2385733"/>
          <a:ext cx="7843110" cy="3563546"/>
        </p:xfrm>
        <a:graphic>
          <a:graphicData uri="http://schemas.openxmlformats.org/drawingml/2006/table">
            <a:tbl>
              <a:tblPr/>
              <a:tblGrid>
                <a:gridCol w="794750"/>
                <a:gridCol w="333391"/>
                <a:gridCol w="333391"/>
                <a:gridCol w="2454970"/>
                <a:gridCol w="788016"/>
                <a:gridCol w="713929"/>
                <a:gridCol w="781281"/>
                <a:gridCol w="821691"/>
                <a:gridCol w="821691"/>
              </a:tblGrid>
              <a:tr h="2026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86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3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6.985.073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4.878.691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4.476.023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602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4033" y="129177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875336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199377"/>
              </p:ext>
            </p:extLst>
          </p:nvPr>
        </p:nvGraphicFramePr>
        <p:xfrm>
          <a:off x="444032" y="2105129"/>
          <a:ext cx="8210802" cy="4446094"/>
        </p:xfrm>
        <a:graphic>
          <a:graphicData uri="http://schemas.openxmlformats.org/drawingml/2006/table">
            <a:tbl>
              <a:tblPr/>
              <a:tblGrid>
                <a:gridCol w="768061"/>
                <a:gridCol w="283725"/>
                <a:gridCol w="283725"/>
                <a:gridCol w="3232734"/>
                <a:gridCol w="765195"/>
                <a:gridCol w="641961"/>
                <a:gridCol w="768061"/>
                <a:gridCol w="768061"/>
                <a:gridCol w="699279"/>
              </a:tblGrid>
              <a:tr h="1335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9" marR="8599" marT="85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9" marR="8599" marT="85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12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143.045.920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140.673.652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-2.372.268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105.004.173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23.395.750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23.419.195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21.923.676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3.049.733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2.537.242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321.764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321.764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321.762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50.531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271.232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271.231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66.049.052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65.797.806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-251.246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53.587.553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52.643.085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53.395.639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752.554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43.421.032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6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20.721.872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16.185.472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290.321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1.887.086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1.716.672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185.452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557.515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544.089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7.577.967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4.375.421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-3.202.546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2.824.107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857.686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779.205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120.599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120.500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393.159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485.842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92.683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203.464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8.550.722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8.447.539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-103.183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6.951.647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4.875.847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4.625.847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3.297.251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6.453.565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10.359.365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3.905.800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10.339.349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164.706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164.143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13.405.967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12.402.167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-1.003.800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10.166.521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6.084.691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5.719.891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-364.800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4.656.269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0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186.363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186363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186.363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7.134.913 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6495913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-639.000 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5.323.889</a:t>
                      </a:r>
                    </a:p>
                  </a:txBody>
                  <a:tcPr marL="8599" marR="8599" marT="85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599" marR="8599" marT="85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2" y="631514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2" y="144273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1174" y="2074089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07344"/>
              </p:ext>
            </p:extLst>
          </p:nvPr>
        </p:nvGraphicFramePr>
        <p:xfrm>
          <a:off x="405023" y="2316748"/>
          <a:ext cx="8210797" cy="3920554"/>
        </p:xfrm>
        <a:graphic>
          <a:graphicData uri="http://schemas.openxmlformats.org/drawingml/2006/table">
            <a:tbl>
              <a:tblPr/>
              <a:tblGrid>
                <a:gridCol w="768060"/>
                <a:gridCol w="283724"/>
                <a:gridCol w="283724"/>
                <a:gridCol w="3232734"/>
                <a:gridCol w="765195"/>
                <a:gridCol w="641961"/>
                <a:gridCol w="768060"/>
                <a:gridCol w="768060"/>
                <a:gridCol w="699279"/>
              </a:tblGrid>
              <a:tr h="2090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59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-200.940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350.265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149325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-200.940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153949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153949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137.963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390.785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33.160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8.643.886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-8.643.886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10.471.037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30.525.871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24.025.871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10.471.037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9.567.245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9.567.245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10.639.578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9.567.245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6.202.122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6.202.122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3879</TotalTime>
  <Words>1652</Words>
  <Application>Microsoft Office PowerPoint</Application>
  <PresentationFormat>Presentación en pantalla (4:3)</PresentationFormat>
  <Paragraphs>962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NOVIEMBRE DE 2021 PARTIDA 26: MINISTERIO DEL DEPORTE</vt:lpstr>
      <vt:lpstr>EJECUCIÓN ACUMULADA DE GASTOS A NOVIEMBRE DE 2021  PARTIDA 26 MINISTERIO DEL DEPORTE</vt:lpstr>
      <vt:lpstr>EJECUCIÓN ACUMULADA DE GASTOS A NOVIEMBRE DE 2021  PARTIDA 26 MINISTERIO DEL DEPORTE</vt:lpstr>
      <vt:lpstr>EJECUCIÓN ACUMULADA DE GASTOS A NOVIEMBRE DE 2021  PARTIDA 26 MINISTERIO DEL DEPORTE</vt:lpstr>
      <vt:lpstr>EJECUCIÓN ACUMULADA DE GASTOS A NOVIEMBRE DE 2021 PARTIDA 26 MINISTERIO DEL DEPORTE</vt:lpstr>
      <vt:lpstr>EJECUCIÓN ACUMULADA DE GASTOS A NOVIEMBRE DE 2021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319</cp:revision>
  <cp:lastPrinted>2019-06-03T14:10:49Z</cp:lastPrinted>
  <dcterms:created xsi:type="dcterms:W3CDTF">2016-06-23T13:38:47Z</dcterms:created>
  <dcterms:modified xsi:type="dcterms:W3CDTF">2022-01-09T01:27:21Z</dcterms:modified>
</cp:coreProperties>
</file>