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8" r:id="rId4"/>
    <p:sldId id="305" r:id="rId5"/>
    <p:sldId id="306" r:id="rId6"/>
    <p:sldId id="264" r:id="rId7"/>
    <p:sldId id="308" r:id="rId8"/>
    <p:sldId id="302" r:id="rId9"/>
    <p:sldId id="309" r:id="rId10"/>
    <p:sldId id="303" r:id="rId11"/>
    <p:sldId id="310" r:id="rId12"/>
    <p:sldId id="299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7B5-4F41-B1B7-D9EAD0C7F27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7B5-4F41-B1B7-D9EAD0C7F27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7B5-4F41-B1B7-D9EAD0C7F27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7B5-4F41-B1B7-D9EAD0C7F2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25'!$C$57:$C$60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25'!$D$57:$D$60</c:f>
              <c:numCache>
                <c:formatCode>#,##0</c:formatCode>
                <c:ptCount val="4"/>
                <c:pt idx="0">
                  <c:v>36512849</c:v>
                </c:pt>
                <c:pt idx="1">
                  <c:v>6266418</c:v>
                </c:pt>
                <c:pt idx="2">
                  <c:v>647340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7B5-4F41-B1B7-D9EAD0C7F2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100"/>
              <a:t>% de Ejecución Acumulada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258898428656869"/>
          <c:y val="0.13862224668724918"/>
          <c:w val="0.87732313121876715"/>
          <c:h val="0.61578696279986278"/>
        </c:manualLayout>
      </c:layout>
      <c:lineChart>
        <c:grouping val="standard"/>
        <c:varyColors val="0"/>
        <c:ser>
          <c:idx val="0"/>
          <c:order val="0"/>
          <c:tx>
            <c:strRef>
              <c:f>'[25.xlsx]Partida 25'!$C$31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25'!$D$31:$O$31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0.10777707453217089</c:v>
                </c:pt>
                <c:pt idx="2">
                  <c:v>0.19898350215564234</c:v>
                </c:pt>
                <c:pt idx="3">
                  <c:v>0.26648467363945477</c:v>
                </c:pt>
                <c:pt idx="4">
                  <c:v>0.24247706466890712</c:v>
                </c:pt>
                <c:pt idx="5">
                  <c:v>0.47613008732696305</c:v>
                </c:pt>
                <c:pt idx="6">
                  <c:v>0.5116913489043915</c:v>
                </c:pt>
                <c:pt idx="7">
                  <c:v>0.56660274795050858</c:v>
                </c:pt>
                <c:pt idx="8">
                  <c:v>0.67460958852506581</c:v>
                </c:pt>
                <c:pt idx="9">
                  <c:v>0.78218339949468119</c:v>
                </c:pt>
                <c:pt idx="10">
                  <c:v>0.86965021411443399</c:v>
                </c:pt>
                <c:pt idx="11">
                  <c:v>0.99145128569402918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DB1-4049-8D79-96A1FF94CCC4}"/>
            </c:ext>
          </c:extLst>
        </c:ser>
        <c:ser>
          <c:idx val="1"/>
          <c:order val="1"/>
          <c:tx>
            <c:strRef>
              <c:f>'[25.xlsx]Partida 25'!$C$32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25'!$D$32:$O$32</c:f>
              <c:numCache>
                <c:formatCode>0.0%</c:formatCode>
                <c:ptCount val="12"/>
                <c:pt idx="0">
                  <c:v>4.9990601038669626E-2</c:v>
                </c:pt>
                <c:pt idx="1">
                  <c:v>0.11999447678509106</c:v>
                </c:pt>
                <c:pt idx="2">
                  <c:v>0.20324800229138301</c:v>
                </c:pt>
                <c:pt idx="3">
                  <c:v>0.27105588264735025</c:v>
                </c:pt>
                <c:pt idx="4">
                  <c:v>0.34807716664696398</c:v>
                </c:pt>
                <c:pt idx="5">
                  <c:v>0.43636729415205017</c:v>
                </c:pt>
                <c:pt idx="6">
                  <c:v>0.50083265109069897</c:v>
                </c:pt>
                <c:pt idx="7">
                  <c:v>0.57145686835128362</c:v>
                </c:pt>
                <c:pt idx="8">
                  <c:v>0.66545965425717968</c:v>
                </c:pt>
                <c:pt idx="9">
                  <c:v>0.74669243299070387</c:v>
                </c:pt>
                <c:pt idx="10">
                  <c:v>0.83680553061033014</c:v>
                </c:pt>
                <c:pt idx="11">
                  <c:v>0.98497931292190677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DB1-4049-8D79-96A1FF94CCC4}"/>
            </c:ext>
          </c:extLst>
        </c:ser>
        <c:ser>
          <c:idx val="2"/>
          <c:order val="2"/>
          <c:tx>
            <c:strRef>
              <c:f>'[25.xlsx]Partida 25'!$C$33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450450450450449E-2"/>
                  <c:y val="-2.0263424518743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966966966966967E-2"/>
                  <c:y val="-2.0263424518743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408408408408409E-2"/>
                  <c:y val="-8.10536980749754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4474474474474514E-2"/>
                  <c:y val="-7.42983649343415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006006006006015E-2"/>
                  <c:y val="-2.4316109422492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DB1-4049-8D79-96A1FF94CCC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006006006006006E-2"/>
                  <c:y val="-8.10536980749746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9C9-4FE1-8CC1-219B06FF6C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6036036036036126E-2"/>
                  <c:y val="-4.4579533941236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E38-4FEC-AD12-EC964ED692D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0840840840840838E-2"/>
                  <c:y val="-3.6474164133738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E38-4FEC-AD12-EC964ED692D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7657657657657659E-2"/>
                  <c:y val="-1.6210739614994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E38-4FEC-AD12-EC964ED692D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7.2072072072072155E-2"/>
                  <c:y val="-1.621073961499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978-4461-A49C-12A882CFD90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6.966966966966967E-2"/>
                  <c:y val="-1.6210739614994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56E-4031-A898-9FCC263C77C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'[25.xlsx]Partida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25'!$D$33:$N$33</c:f>
              <c:numCache>
                <c:formatCode>0.0%</c:formatCode>
                <c:ptCount val="11"/>
                <c:pt idx="0">
                  <c:v>6.3848132222956183E-2</c:v>
                </c:pt>
                <c:pt idx="1">
                  <c:v>0.13565779982251658</c:v>
                </c:pt>
                <c:pt idx="2">
                  <c:v>0.23028067173319614</c:v>
                </c:pt>
                <c:pt idx="3">
                  <c:v>0.29889960150086942</c:v>
                </c:pt>
                <c:pt idx="4">
                  <c:v>0.36029716708988652</c:v>
                </c:pt>
                <c:pt idx="5">
                  <c:v>0.45905571943948531</c:v>
                </c:pt>
                <c:pt idx="6">
                  <c:v>0.51887533738505032</c:v>
                </c:pt>
                <c:pt idx="7">
                  <c:v>0.58716016777573543</c:v>
                </c:pt>
                <c:pt idx="8">
                  <c:v>0.6919855442450592</c:v>
                </c:pt>
                <c:pt idx="9">
                  <c:v>0.76129530606758</c:v>
                </c:pt>
                <c:pt idx="10">
                  <c:v>0.86057060438036881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DDB1-4049-8D79-96A1FF94CC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1647336"/>
        <c:axId val="521654392"/>
      </c:lineChart>
      <c:catAx>
        <c:axId val="521647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21654392"/>
        <c:crosses val="autoZero"/>
        <c:auto val="1"/>
        <c:lblAlgn val="ctr"/>
        <c:lblOffset val="100"/>
        <c:tickLblSkip val="1"/>
        <c:noMultiLvlLbl val="0"/>
      </c:catAx>
      <c:valAx>
        <c:axId val="52165439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21647336"/>
        <c:crosses val="autoZero"/>
        <c:crossBetween val="between"/>
      </c:valAx>
      <c:spPr>
        <a:ln>
          <a:solidFill>
            <a:srgbClr val="4F81BD">
              <a:alpha val="50000"/>
            </a:srgbClr>
          </a:solidFill>
        </a:ln>
      </c:spPr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100"/>
              <a:t>% de Ejecución Mensual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'[25.xlsx]Partida 25'!$C$35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  <a:ln>
              <a:solidFill>
                <a:srgbClr val="9BBB5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25'!$D$35:$O$35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5.4080495431206098E-2</c:v>
                </c:pt>
                <c:pt idx="2">
                  <c:v>9.1615947666138217E-2</c:v>
                </c:pt>
                <c:pt idx="3">
                  <c:v>6.8362260798616376E-2</c:v>
                </c:pt>
                <c:pt idx="4">
                  <c:v>5.1200474101165148E-2</c:v>
                </c:pt>
                <c:pt idx="5">
                  <c:v>0.23365302265805596</c:v>
                </c:pt>
                <c:pt idx="6">
                  <c:v>4.8591402796027729E-2</c:v>
                </c:pt>
                <c:pt idx="7">
                  <c:v>5.5024224094885582E-2</c:v>
                </c:pt>
                <c:pt idx="8">
                  <c:v>0.10800684057455731</c:v>
                </c:pt>
                <c:pt idx="9">
                  <c:v>0.10757381096961534</c:v>
                </c:pt>
                <c:pt idx="10">
                  <c:v>8.7466814619752795E-2</c:v>
                </c:pt>
                <c:pt idx="11">
                  <c:v>0.1153228921979661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D0-4A12-BA41-2E7FCA0FAA5B}"/>
            </c:ext>
          </c:extLst>
        </c:ser>
        <c:ser>
          <c:idx val="1"/>
          <c:order val="1"/>
          <c:tx>
            <c:strRef>
              <c:f>'[25.xlsx]Partida 25'!$C$36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  <a:ln>
              <a:solidFill>
                <a:srgbClr val="4F81B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25'!$D$36:$O$36</c:f>
              <c:numCache>
                <c:formatCode>0.0%</c:formatCode>
                <c:ptCount val="12"/>
                <c:pt idx="0">
                  <c:v>4.9990601038669626E-2</c:v>
                </c:pt>
                <c:pt idx="1">
                  <c:v>7.0657576245443193E-2</c:v>
                </c:pt>
                <c:pt idx="2">
                  <c:v>8.3339101526710591E-2</c:v>
                </c:pt>
                <c:pt idx="3">
                  <c:v>6.3688735684575434E-2</c:v>
                </c:pt>
                <c:pt idx="4">
                  <c:v>6.744858436359831E-2</c:v>
                </c:pt>
                <c:pt idx="5">
                  <c:v>8.8290127505086205E-2</c:v>
                </c:pt>
                <c:pt idx="6">
                  <c:v>6.4869298467868181E-2</c:v>
                </c:pt>
                <c:pt idx="7">
                  <c:v>7.0624217260584682E-2</c:v>
                </c:pt>
                <c:pt idx="8">
                  <c:v>0.11780805758023258</c:v>
                </c:pt>
                <c:pt idx="9">
                  <c:v>8.064190539980319E-2</c:v>
                </c:pt>
                <c:pt idx="10">
                  <c:v>9.011309761962627E-2</c:v>
                </c:pt>
                <c:pt idx="11">
                  <c:v>0.22091987010996827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AD0-4A12-BA41-2E7FCA0FAA5B}"/>
            </c:ext>
          </c:extLst>
        </c:ser>
        <c:ser>
          <c:idx val="2"/>
          <c:order val="2"/>
          <c:tx>
            <c:strRef>
              <c:f>'[25.xlsx]Partida 25'!$C$37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  <a:ln>
              <a:solidFill>
                <a:srgbClr val="C0504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'[25.xlsx]Partida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'[25.xlsx]Partida 25'!$D$37:$N$37</c:f>
              <c:numCache>
                <c:formatCode>0.0%</c:formatCode>
                <c:ptCount val="11"/>
                <c:pt idx="0">
                  <c:v>6.3848132222956183E-2</c:v>
                </c:pt>
                <c:pt idx="1">
                  <c:v>7.1809667599560395E-2</c:v>
                </c:pt>
                <c:pt idx="2">
                  <c:v>0.1018822539613161</c:v>
                </c:pt>
                <c:pt idx="3">
                  <c:v>6.8618929767673267E-2</c:v>
                </c:pt>
                <c:pt idx="4">
                  <c:v>6.1397565589017093E-2</c:v>
                </c:pt>
                <c:pt idx="5">
                  <c:v>9.9497274329159585E-2</c:v>
                </c:pt>
                <c:pt idx="6">
                  <c:v>6.5439026847269183E-2</c:v>
                </c:pt>
                <c:pt idx="7">
                  <c:v>6.8284830390685156E-2</c:v>
                </c:pt>
                <c:pt idx="8">
                  <c:v>0.10482537646932373</c:v>
                </c:pt>
                <c:pt idx="9">
                  <c:v>7.0298818058162862E-2</c:v>
                </c:pt>
                <c:pt idx="10">
                  <c:v>0.12796042182682577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AD0-4A12-BA41-2E7FCA0FA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523130432"/>
        <c:axId val="523128080"/>
      </c:barChart>
      <c:catAx>
        <c:axId val="523130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23128080"/>
        <c:crosses val="autoZero"/>
        <c:auto val="0"/>
        <c:lblAlgn val="ctr"/>
        <c:lblOffset val="100"/>
        <c:noMultiLvlLbl val="0"/>
      </c:catAx>
      <c:valAx>
        <c:axId val="52312808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2313043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39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Cuadro de texto 2"/>
          <p:cNvSpPr txBox="1">
            <a:spLocks noChangeArrowheads="1"/>
          </p:cNvSpPr>
          <p:nvPr userDrawn="1"/>
        </p:nvSpPr>
        <p:spPr bwMode="auto">
          <a:xfrm>
            <a:off x="742950" y="404664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80876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6529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NOVIEMBRE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diciembre </a:t>
            </a:r>
            <a:r>
              <a:rPr lang="es-CL" sz="1200" dirty="0" smtClean="0"/>
              <a:t>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504" y="6335049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2610" y="1342314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903" y="195986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741546"/>
              </p:ext>
            </p:extLst>
          </p:nvPr>
        </p:nvGraphicFramePr>
        <p:xfrm>
          <a:off x="582611" y="2183568"/>
          <a:ext cx="7860247" cy="4130178"/>
        </p:xfrm>
        <a:graphic>
          <a:graphicData uri="http://schemas.openxmlformats.org/drawingml/2006/table">
            <a:tbl>
              <a:tblPr/>
              <a:tblGrid>
                <a:gridCol w="357122"/>
                <a:gridCol w="357122"/>
                <a:gridCol w="357122"/>
                <a:gridCol w="3028392"/>
                <a:gridCol w="799952"/>
                <a:gridCol w="771382"/>
                <a:gridCol w="589251"/>
                <a:gridCol w="728528"/>
                <a:gridCol w="871376"/>
              </a:tblGrid>
              <a:tr h="1980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6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99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15.060.609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15.970.633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14.068.895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11.075.647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11.615.363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539.716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10.338.396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1.654.584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1.383.007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2.125.842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1.730.140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2.125.842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2.082.332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1.730.140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6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Procesos de Evaluación de Impacto Ambiental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1.409.201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1.382.201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Sistema SEIA Electrónico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716.641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700.131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489.935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6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8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8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442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8235" y="6209629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1456827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8235" y="2121281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816896"/>
              </p:ext>
            </p:extLst>
          </p:nvPr>
        </p:nvGraphicFramePr>
        <p:xfrm>
          <a:off x="590872" y="2422306"/>
          <a:ext cx="7869561" cy="3787322"/>
        </p:xfrm>
        <a:graphic>
          <a:graphicData uri="http://schemas.openxmlformats.org/drawingml/2006/table">
            <a:tbl>
              <a:tblPr/>
              <a:tblGrid>
                <a:gridCol w="369463"/>
                <a:gridCol w="369463"/>
                <a:gridCol w="369463"/>
                <a:gridCol w="2541905"/>
                <a:gridCol w="857154"/>
                <a:gridCol w="786956"/>
                <a:gridCol w="831292"/>
                <a:gridCol w="842375"/>
                <a:gridCol w="901490"/>
              </a:tblGrid>
              <a:tr h="2061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312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05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11.837.977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13.682.140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1.844.163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12.343.124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8.872.875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10.054.306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9.123.359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1.586.035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1.334.340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875.312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1.167.876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875.312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Fiscalización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643.936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Alta Complejidad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275.564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216.813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216.813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2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9194" y="139602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9793" y="1705893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xmlns="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613510"/>
              </p:ext>
            </p:extLst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AB6191F5-74D7-40CE-9B21-B539E13229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2881342"/>
              </p:ext>
            </p:extLst>
          </p:nvPr>
        </p:nvGraphicFramePr>
        <p:xfrm>
          <a:off x="421821" y="2268339"/>
          <a:ext cx="8038611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971599" y="1473587"/>
            <a:ext cx="748883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2596155"/>
              </p:ext>
            </p:extLst>
          </p:nvPr>
        </p:nvGraphicFramePr>
        <p:xfrm>
          <a:off x="971600" y="2132856"/>
          <a:ext cx="7488832" cy="4223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479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79716" y="1268760"/>
            <a:ext cx="798071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3277592"/>
              </p:ext>
            </p:extLst>
          </p:nvPr>
        </p:nvGraphicFramePr>
        <p:xfrm>
          <a:off x="479717" y="1862137"/>
          <a:ext cx="7980716" cy="4303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59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3283" y="1368480"/>
            <a:ext cx="741682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13283" y="6309320"/>
            <a:ext cx="6572044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13283" y="2064134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888163"/>
              </p:ext>
            </p:extLst>
          </p:nvPr>
        </p:nvGraphicFramePr>
        <p:xfrm>
          <a:off x="713284" y="2396369"/>
          <a:ext cx="7416824" cy="3846027"/>
        </p:xfrm>
        <a:graphic>
          <a:graphicData uri="http://schemas.openxmlformats.org/drawingml/2006/table">
            <a:tbl>
              <a:tblPr/>
              <a:tblGrid>
                <a:gridCol w="387706"/>
                <a:gridCol w="2884535"/>
                <a:gridCol w="852954"/>
                <a:gridCol w="872340"/>
                <a:gridCol w="728888"/>
                <a:gridCol w="883971"/>
                <a:gridCol w="806430"/>
              </a:tblGrid>
              <a:tr h="3402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73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62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60.866.526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67.889.945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7.023.419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58.424.091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9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36.512.849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39.694.457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3.181.608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35.233.776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9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6.266.418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6.483.197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5.433.169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9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9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13.048.430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13.001.987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8.954.694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9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9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9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647.340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9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89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3.437.767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3.434.767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3.432.911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89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52880FB2-7839-47EF-BE13-732654BC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68FF750B-B5A9-47F9-9557-734126935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621" y="1461489"/>
            <a:ext cx="820051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A73469C5-B268-4785-B6D8-BA98857CA98E}"/>
              </a:ext>
            </a:extLst>
          </p:cNvPr>
          <p:cNvSpPr txBox="1">
            <a:spLocks/>
          </p:cNvSpPr>
          <p:nvPr/>
        </p:nvSpPr>
        <p:spPr>
          <a:xfrm>
            <a:off x="424621" y="2530691"/>
            <a:ext cx="7498704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Programas Partida 25 Ministerio Medio Ambiente. en miles de pesos de 2021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A7C9EA1-DA68-4ECE-B4BE-D79D84290E29}"/>
              </a:ext>
            </a:extLst>
          </p:cNvPr>
          <p:cNvSpPr txBox="1">
            <a:spLocks/>
          </p:cNvSpPr>
          <p:nvPr/>
        </p:nvSpPr>
        <p:spPr>
          <a:xfrm>
            <a:off x="424621" y="5991225"/>
            <a:ext cx="78488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900" b="1" dirty="0">
                <a:solidFill>
                  <a:prstClr val="black"/>
                </a:solidFill>
              </a:rPr>
              <a:t>Fuente</a:t>
            </a:r>
            <a:r>
              <a:rPr lang="es-CL" sz="90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134991"/>
              </p:ext>
            </p:extLst>
          </p:nvPr>
        </p:nvGraphicFramePr>
        <p:xfrm>
          <a:off x="424621" y="2903034"/>
          <a:ext cx="8200514" cy="2304256"/>
        </p:xfrm>
        <a:graphic>
          <a:graphicData uri="http://schemas.openxmlformats.org/drawingml/2006/table">
            <a:tbl>
              <a:tblPr/>
              <a:tblGrid>
                <a:gridCol w="418394"/>
                <a:gridCol w="418394"/>
                <a:gridCol w="2660983"/>
                <a:gridCol w="920466"/>
                <a:gridCol w="903730"/>
                <a:gridCol w="870259"/>
                <a:gridCol w="987408"/>
                <a:gridCol w="1020880"/>
              </a:tblGrid>
              <a:tr h="26732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44732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00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440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33.967.940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37.438.572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3.470.632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31.520.933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12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Evaluación Ambiental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15.060.609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15.970.633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910.024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14.068.895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7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11.837.977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13.682.140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1.844.163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12.343.124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51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0924" y="6603982"/>
            <a:ext cx="7617760" cy="296468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60924" y="1312811"/>
            <a:ext cx="818223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5919" y="187084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05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2F1D480C-4E1A-4104-B7A1-AB92466C81DA}"/>
              </a:ext>
            </a:extLst>
          </p:cNvPr>
          <p:cNvSpPr txBox="1"/>
          <p:nvPr/>
        </p:nvSpPr>
        <p:spPr>
          <a:xfrm>
            <a:off x="6261587" y="1905315"/>
            <a:ext cx="21328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000" b="1" dirty="0"/>
              <a:t>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045568"/>
              </p:ext>
            </p:extLst>
          </p:nvPr>
        </p:nvGraphicFramePr>
        <p:xfrm>
          <a:off x="460925" y="2118561"/>
          <a:ext cx="8182238" cy="4440115"/>
        </p:xfrm>
        <a:graphic>
          <a:graphicData uri="http://schemas.openxmlformats.org/drawingml/2006/table">
            <a:tbl>
              <a:tblPr/>
              <a:tblGrid>
                <a:gridCol w="298186"/>
                <a:gridCol w="298186"/>
                <a:gridCol w="298186"/>
                <a:gridCol w="3363545"/>
                <a:gridCol w="799140"/>
                <a:gridCol w="799140"/>
                <a:gridCol w="799140"/>
                <a:gridCol w="799140"/>
                <a:gridCol w="727575"/>
              </a:tblGrid>
              <a:tr h="1564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92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53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33.967.940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37.438.572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3.470.632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31.520.933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16.564.327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17.526.188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961.861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15.417.782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2.997.652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2.983.578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-14.074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2.619.922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9.754.712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9.751.779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-2.933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6.349.242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24.630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24.630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9.499.014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9.496.081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-2.933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6.095.050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Protección Ambiental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544.987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543.855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-1.132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465.491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Ambiental Municipal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120.127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120.127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96.283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Modelo de Pronóstico de Calidad del Aire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90.670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91.335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91.335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Calefacción Sustentable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4.875.271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4.875.271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3.165.038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223.840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223.840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205.978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Recuperación Ambiental y Social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1.049.085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1.049.085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511.148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 Descontaminación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1.745.915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1.742.982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-2.933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919.012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2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 25, Conferencia de las Partes N° 25 de la Convención Marco de las Naciones Unidas sobre Cambio Climático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61.817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63.733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Medioambientales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564.997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564.997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439.966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y Humedales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222.772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222.772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137.066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230.514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230.514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229.562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Infraestructura Mundial de Información en Biodiversidad (GBIF)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32.013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32.013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2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Intergubernamental sobre Biodiversidad y Servicios de los Ecosistemas (IPBES)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9.442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3321E63-CB79-42D7-9C32-4A55698D8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3E0DB092-FE24-472B-987E-5DC1D73CC7BD}"/>
              </a:ext>
            </a:extLst>
          </p:cNvPr>
          <p:cNvSpPr txBox="1">
            <a:spLocks/>
          </p:cNvSpPr>
          <p:nvPr/>
        </p:nvSpPr>
        <p:spPr>
          <a:xfrm>
            <a:off x="403745" y="1281152"/>
            <a:ext cx="825443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2588BB26-BBAD-4212-B749-11DBCAC13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405" y="6604060"/>
            <a:ext cx="7617760" cy="296468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B112B0A7-6238-4CA4-AB72-711825C8F687}"/>
              </a:ext>
            </a:extLst>
          </p:cNvPr>
          <p:cNvSpPr txBox="1">
            <a:spLocks/>
          </p:cNvSpPr>
          <p:nvPr/>
        </p:nvSpPr>
        <p:spPr>
          <a:xfrm>
            <a:off x="412563" y="19110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05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E39F8613-7524-4FCA-861D-7FBE0C683BA5}"/>
              </a:ext>
            </a:extLst>
          </p:cNvPr>
          <p:cNvSpPr txBox="1"/>
          <p:nvPr/>
        </p:nvSpPr>
        <p:spPr>
          <a:xfrm>
            <a:off x="6228184" y="1872245"/>
            <a:ext cx="213289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050" b="1" dirty="0"/>
              <a:t>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035129"/>
              </p:ext>
            </p:extLst>
          </p:nvPr>
        </p:nvGraphicFramePr>
        <p:xfrm>
          <a:off x="434406" y="2152267"/>
          <a:ext cx="8223772" cy="4439090"/>
        </p:xfrm>
        <a:graphic>
          <a:graphicData uri="http://schemas.openxmlformats.org/drawingml/2006/table">
            <a:tbl>
              <a:tblPr/>
              <a:tblGrid>
                <a:gridCol w="299700"/>
                <a:gridCol w="299700"/>
                <a:gridCol w="299700"/>
                <a:gridCol w="3380620"/>
                <a:gridCol w="803196"/>
                <a:gridCol w="803196"/>
                <a:gridCol w="803196"/>
                <a:gridCol w="803196"/>
                <a:gridCol w="731268"/>
              </a:tblGrid>
              <a:tr h="1486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22" marR="8622" marT="8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73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7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 (OCDE)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10.491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Estocolmo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17.576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17.576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- ONUMA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RAMSAR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13.587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13.587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13.545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Montreal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8.555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8.513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Investigación del Cambio Global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Viena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Kioto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18.515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Rotterdam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78.982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78.982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78.945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135.600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135.599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135.600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135.599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264.693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223.992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2.737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261.760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221.255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(Programa 05) - Residuos Sólidos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4.388.489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2.386.562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2.385.562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2.384.234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2.386.562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2.385.562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2.384.234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48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085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504" y="6335049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25504" y="1419772"/>
            <a:ext cx="786024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AMBIENTAL FET COVID-19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4314" y="2423956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15057"/>
              </p:ext>
            </p:extLst>
          </p:nvPr>
        </p:nvGraphicFramePr>
        <p:xfrm>
          <a:off x="525505" y="2725411"/>
          <a:ext cx="7860248" cy="3367884"/>
        </p:xfrm>
        <a:graphic>
          <a:graphicData uri="http://schemas.openxmlformats.org/drawingml/2006/table">
            <a:tbl>
              <a:tblPr/>
              <a:tblGrid>
                <a:gridCol w="357122"/>
                <a:gridCol w="357122"/>
                <a:gridCol w="357122"/>
                <a:gridCol w="3028392"/>
                <a:gridCol w="799952"/>
                <a:gridCol w="771382"/>
                <a:gridCol w="589251"/>
                <a:gridCol w="728528"/>
                <a:gridCol w="871377"/>
              </a:tblGrid>
              <a:tr h="27994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00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21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L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716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5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62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2702</TotalTime>
  <Words>1644</Words>
  <Application>Microsoft Office PowerPoint</Application>
  <PresentationFormat>Presentación en pantalla (4:3)</PresentationFormat>
  <Paragraphs>958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ACUMULADA DE GASTOS PRESUPUESTARIOS NOVIEMBRE DE 2021 PARTIDA 25: MINISTERIO DE MEDIO AMBIENTE</vt:lpstr>
      <vt:lpstr>EJECUCIÓN PRESUPUESTARIA DE GASTOS ACUMULADA A NOVIEMBRE DE 2021 PARTIDA 25 MINISTERIO DEL MEDIO AMBIENTE</vt:lpstr>
      <vt:lpstr>EJECUCIÓN PRESUPUESTARIA DE GASTOS ACUMULADA A NOVIEMBRE DE 2021 PARTIDA 25 MINISTERIO DEL MEDIO AMBIENTE</vt:lpstr>
      <vt:lpstr>COMPORTAMIENTO DE LA EJECUCIÓN ACUMULADA DE GASTOS A NOVIEMBRE DE 2021 PARTIDA 25 MINISTERIO DE MEDIO AMBIENTE</vt:lpstr>
      <vt:lpstr>EJECUCIÓN ACUMULADA DE GASTOS A NOVIEMBRE DE 2021 PARTIDA 25 MINISTERIO DEL MEDIO AMBIENTE</vt:lpstr>
      <vt:lpstr>EJECUCIÓN PRESUPUESTARIA DE GASTOS ACUMULADA A NOVIEMBRE DE 2021 PARTIDA 25 MINISTERIO DEL MEDIO AMBIENTE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281</cp:revision>
  <cp:lastPrinted>2019-06-06T21:54:24Z</cp:lastPrinted>
  <dcterms:created xsi:type="dcterms:W3CDTF">2016-06-23T13:38:47Z</dcterms:created>
  <dcterms:modified xsi:type="dcterms:W3CDTF">2022-01-09T01:07:15Z</dcterms:modified>
</cp:coreProperties>
</file>