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6"/>
  </p:notesMasterIdLst>
  <p:handoutMasterIdLst>
    <p:handoutMasterId r:id="rId27"/>
  </p:handoutMasterIdLst>
  <p:sldIdLst>
    <p:sldId id="256" r:id="rId2"/>
    <p:sldId id="309" r:id="rId3"/>
    <p:sldId id="307" r:id="rId4"/>
    <p:sldId id="301" r:id="rId5"/>
    <p:sldId id="264" r:id="rId6"/>
    <p:sldId id="263" r:id="rId7"/>
    <p:sldId id="316" r:id="rId8"/>
    <p:sldId id="265" r:id="rId9"/>
    <p:sldId id="317" r:id="rId10"/>
    <p:sldId id="267" r:id="rId11"/>
    <p:sldId id="311" r:id="rId12"/>
    <p:sldId id="269" r:id="rId13"/>
    <p:sldId id="314" r:id="rId14"/>
    <p:sldId id="275" r:id="rId15"/>
    <p:sldId id="276" r:id="rId16"/>
    <p:sldId id="300" r:id="rId17"/>
    <p:sldId id="277" r:id="rId18"/>
    <p:sldId id="278" r:id="rId19"/>
    <p:sldId id="306" r:id="rId20"/>
    <p:sldId id="272" r:id="rId21"/>
    <p:sldId id="305" r:id="rId22"/>
    <p:sldId id="308" r:id="rId23"/>
    <p:sldId id="315" r:id="rId24"/>
    <p:sldId id="318" r:id="rId25"/>
  </p:sldIdLst>
  <p:sldSz cx="9144000" cy="6858000" type="screen4x3"/>
  <p:notesSz cx="7102475" cy="93884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2" autoAdjust="0"/>
    <p:restoredTop sz="94033" autoAdjust="0"/>
  </p:normalViewPr>
  <p:slideViewPr>
    <p:cSldViewPr>
      <p:cViewPr varScale="1">
        <p:scale>
          <a:sx n="68" d="100"/>
          <a:sy n="68" d="100"/>
        </p:scale>
        <p:origin x="153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57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700" b="0" i="0" baseline="0" dirty="0">
                <a:effectLst/>
              </a:rPr>
              <a:t>Distribución Presupuesto Inicial por Subtítulos de Gasto</a:t>
            </a:r>
            <a:endParaRPr lang="es-CL" sz="500" dirty="0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'Partida 21'!$D$68</c:f>
              <c:strCache>
                <c:ptCount val="1"/>
                <c:pt idx="0">
                  <c:v>Presupuesto Inicial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594-490F-B142-3B98EC6C414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594-490F-B142-3B98EC6C414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594-490F-B142-3B98EC6C414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594-490F-B142-3B98EC6C414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D594-490F-B142-3B98EC6C4146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'Partida 21'!$C$69:$C$73</c:f>
              <c:strCache>
                <c:ptCount val="5"/>
                <c:pt idx="0">
                  <c:v>GASTOS EN PERSONAL                                                              </c:v>
                </c:pt>
                <c:pt idx="1">
                  <c:v>BIENES Y SERVICIOS DE CONSUMO                                                   </c:v>
                </c:pt>
                <c:pt idx="2">
                  <c:v>TRANSFERENCIAS CORRIENTES                                                       </c:v>
                </c:pt>
                <c:pt idx="3">
                  <c:v>TRANSFERENCIAS DE CAPITAL                                                       </c:v>
                </c:pt>
                <c:pt idx="4">
                  <c:v>OTROS</c:v>
                </c:pt>
              </c:strCache>
            </c:strRef>
          </c:cat>
          <c:val>
            <c:numRef>
              <c:f>'Partida 21'!$D$69:$D$73</c:f>
              <c:numCache>
                <c:formatCode>#,##0</c:formatCode>
                <c:ptCount val="5"/>
                <c:pt idx="0">
                  <c:v>79679012</c:v>
                </c:pt>
                <c:pt idx="1">
                  <c:v>14534111</c:v>
                </c:pt>
                <c:pt idx="2">
                  <c:v>537891693</c:v>
                </c:pt>
                <c:pt idx="3">
                  <c:v>118826427</c:v>
                </c:pt>
                <c:pt idx="4">
                  <c:v>8152601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594-490F-B142-3B98EC6C414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6657630267778117E-2"/>
          <c:y val="0.78769208901884336"/>
          <c:w val="0.96122163145174166"/>
          <c:h val="0.195785412605588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solidFill>
        <a:sysClr val="window" lastClr="FFFFFF">
          <a:lumMod val="85000"/>
        </a:sys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700" b="0" i="0" baseline="0" dirty="0">
                <a:effectLst/>
              </a:rPr>
              <a:t>Distribución Presupuesto Inicial por Capítulo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700" b="0" i="0" baseline="0" dirty="0">
                <a:effectLst/>
              </a:rPr>
              <a:t>(en Millones de $)</a:t>
            </a:r>
            <a:endParaRPr lang="es-CL" sz="500" dirty="0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'Partida 21'!$M$67</c:f>
              <c:strCache>
                <c:ptCount val="1"/>
                <c:pt idx="0">
                  <c:v>Presupuesto Inicial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21'!$L$68:$L$76</c:f>
              <c:strCache>
                <c:ptCount val="9"/>
                <c:pt idx="0">
                  <c:v>Sub.de Ser.Sociales</c:v>
                </c:pt>
                <c:pt idx="1">
                  <c:v>FOSIS</c:v>
                </c:pt>
                <c:pt idx="2">
                  <c:v>INJUV</c:v>
                </c:pt>
                <c:pt idx="3">
                  <c:v>CONADI</c:v>
                </c:pt>
                <c:pt idx="4">
                  <c:v>SENADIS</c:v>
                </c:pt>
                <c:pt idx="5">
                  <c:v>SENAMA</c:v>
                </c:pt>
                <c:pt idx="6">
                  <c:v>Sub. de Eva. Social</c:v>
                </c:pt>
                <c:pt idx="7">
                  <c:v>Sub.de la Niñez</c:v>
                </c:pt>
                <c:pt idx="8">
                  <c:v>Sis.Prot.Integral a la Infancia</c:v>
                </c:pt>
              </c:strCache>
            </c:strRef>
          </c:cat>
          <c:val>
            <c:numRef>
              <c:f>'Partida 21'!$M$68:$M$76</c:f>
              <c:numCache>
                <c:formatCode>#,##0</c:formatCode>
                <c:ptCount val="9"/>
                <c:pt idx="0">
                  <c:v>421754917000</c:v>
                </c:pt>
                <c:pt idx="1">
                  <c:v>84660469000</c:v>
                </c:pt>
                <c:pt idx="2">
                  <c:v>7708934000</c:v>
                </c:pt>
                <c:pt idx="3">
                  <c:v>114569365000</c:v>
                </c:pt>
                <c:pt idx="4">
                  <c:v>29220013000</c:v>
                </c:pt>
                <c:pt idx="5">
                  <c:v>41903386000</c:v>
                </c:pt>
                <c:pt idx="6">
                  <c:v>21688801000</c:v>
                </c:pt>
                <c:pt idx="7">
                  <c:v>6001950000</c:v>
                </c:pt>
                <c:pt idx="8">
                  <c:v>49726961000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70-463F-86EC-00445B0FFA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19708416"/>
        <c:axId val="219718400"/>
      </c:barChart>
      <c:catAx>
        <c:axId val="2197084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9718400"/>
        <c:crosses val="autoZero"/>
        <c:auto val="1"/>
        <c:lblAlgn val="ctr"/>
        <c:lblOffset val="100"/>
        <c:noMultiLvlLbl val="0"/>
      </c:catAx>
      <c:valAx>
        <c:axId val="219718400"/>
        <c:scaling>
          <c:orientation val="minMax"/>
          <c:max val="300000000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9708416"/>
        <c:crosses val="autoZero"/>
        <c:crossBetween val="between"/>
        <c:dispUnits>
          <c:builtInUnit val="million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>
          <a:lumMod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000" b="1" i="0" baseline="0">
                <a:effectLst/>
              </a:rPr>
              <a:t>% Ejecución Mensual 2019- 2020 - 2021</a:t>
            </a:r>
            <a:endParaRPr lang="es-CL" sz="400">
              <a:effectLst/>
            </a:endParaRPr>
          </a:p>
        </c:rich>
      </c:tx>
      <c:layout>
        <c:manualLayout>
          <c:xMode val="edge"/>
          <c:yMode val="edge"/>
          <c:x val="0.34818027029226561"/>
          <c:y val="3.952632923591743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7.5113204596087529E-2"/>
          <c:y val="0.12512129654885573"/>
          <c:w val="0.90268140074872072"/>
          <c:h val="0.63007209673884024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'Partida 21'!$C$33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21'!$D$32:$O$32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21'!$D$33:$O$33</c:f>
              <c:numCache>
                <c:formatCode>0.0%</c:formatCode>
                <c:ptCount val="12"/>
                <c:pt idx="0">
                  <c:v>0.14173455713243191</c:v>
                </c:pt>
                <c:pt idx="1">
                  <c:v>2.6790190808916901E-2</c:v>
                </c:pt>
                <c:pt idx="2">
                  <c:v>0.1088173099335632</c:v>
                </c:pt>
                <c:pt idx="3">
                  <c:v>0.12295192533533698</c:v>
                </c:pt>
                <c:pt idx="4">
                  <c:v>5.1229723898354604E-2</c:v>
                </c:pt>
                <c:pt idx="5">
                  <c:v>5.7806136080718773E-2</c:v>
                </c:pt>
                <c:pt idx="6">
                  <c:v>6.4378703033053875E-2</c:v>
                </c:pt>
                <c:pt idx="7">
                  <c:v>9.0163887995490771E-2</c:v>
                </c:pt>
                <c:pt idx="8">
                  <c:v>5.4288838558250188E-2</c:v>
                </c:pt>
                <c:pt idx="9">
                  <c:v>5.0409095929547953E-2</c:v>
                </c:pt>
                <c:pt idx="10">
                  <c:v>0.12840258790968745</c:v>
                </c:pt>
                <c:pt idx="11">
                  <c:v>0.11082638126043161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6A-42C5-A2EB-8D7A0A381040}"/>
            </c:ext>
          </c:extLst>
        </c:ser>
        <c:ser>
          <c:idx val="0"/>
          <c:order val="1"/>
          <c:tx>
            <c:strRef>
              <c:f>'Partida 21'!$C$34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21'!$D$32:$O$32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21'!$D$34:$O$34</c:f>
              <c:numCache>
                <c:formatCode>0.0%</c:formatCode>
                <c:ptCount val="12"/>
                <c:pt idx="0">
                  <c:v>5.1202352557555356E-2</c:v>
                </c:pt>
                <c:pt idx="1">
                  <c:v>9.8407249973095551E-2</c:v>
                </c:pt>
                <c:pt idx="2">
                  <c:v>0.10623642392751623</c:v>
                </c:pt>
                <c:pt idx="3">
                  <c:v>0.12139726043365417</c:v>
                </c:pt>
                <c:pt idx="4">
                  <c:v>3.1267957022966655E-2</c:v>
                </c:pt>
                <c:pt idx="5">
                  <c:v>7.3227634467798591E-2</c:v>
                </c:pt>
                <c:pt idx="6">
                  <c:v>2.9048515434754077E-2</c:v>
                </c:pt>
                <c:pt idx="7">
                  <c:v>4.4743820421543429E-2</c:v>
                </c:pt>
                <c:pt idx="8">
                  <c:v>4.4102459743099967E-2</c:v>
                </c:pt>
                <c:pt idx="9">
                  <c:v>8.3325599623644234E-2</c:v>
                </c:pt>
                <c:pt idx="10">
                  <c:v>0.14437076722136294</c:v>
                </c:pt>
                <c:pt idx="11">
                  <c:v>0.17345231782341503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6A-42C5-A2EB-8D7A0A381040}"/>
            </c:ext>
          </c:extLst>
        </c:ser>
        <c:ser>
          <c:idx val="1"/>
          <c:order val="2"/>
          <c:tx>
            <c:strRef>
              <c:f>'Partida 21'!$C$35</c:f>
              <c:strCache>
                <c:ptCount val="1"/>
                <c:pt idx="0">
                  <c:v>% Ejecución Ppto. Vigente 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0373444827621289E-3"/>
                  <c:y val="-3.657978439817469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F6A-42C5-A2EB-8D7A0A381040}"/>
                </c:ext>
              </c:extLst>
            </c:dLbl>
            <c:dLbl>
              <c:idx val="1"/>
              <c:layout>
                <c:manualLayout>
                  <c:x val="8.0746889655242578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7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F6A-42C5-A2EB-8D7A0A381040}"/>
                </c:ext>
              </c:extLst>
            </c:dLbl>
            <c:dLbl>
              <c:idx val="2"/>
              <c:layout>
                <c:manualLayout>
                  <c:x val="6.056016724143156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F6A-42C5-A2EB-8D7A0A381040}"/>
                </c:ext>
              </c:extLst>
            </c:dLbl>
            <c:dLbl>
              <c:idx val="3"/>
              <c:layout>
                <c:manualLayout>
                  <c:x val="1.2112033448286385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F6A-42C5-A2EB-8D7A0A381040}"/>
                </c:ext>
              </c:extLst>
            </c:dLbl>
            <c:dLbl>
              <c:idx val="4"/>
              <c:layout>
                <c:manualLayout>
                  <c:x val="8.0746889655242578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F6A-42C5-A2EB-8D7A0A381040}"/>
                </c:ext>
              </c:extLst>
            </c:dLbl>
            <c:dLbl>
              <c:idx val="5"/>
              <c:layout>
                <c:manualLayout>
                  <c:x val="4.0373444827621289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F6A-42C5-A2EB-8D7A0A381040}"/>
                </c:ext>
              </c:extLst>
            </c:dLbl>
            <c:dLbl>
              <c:idx val="6"/>
              <c:layout>
                <c:manualLayout>
                  <c:x val="6.0560167241431925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F6A-42C5-A2EB-8D7A0A381040}"/>
                </c:ext>
              </c:extLst>
            </c:dLbl>
            <c:dLbl>
              <c:idx val="9"/>
              <c:layout>
                <c:manualLayout>
                  <c:x val="6.0560167241431925E-3"/>
                  <c:y val="-1.3412432671097312E-1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F6A-42C5-A2EB-8D7A0A381040}"/>
                </c:ext>
              </c:extLst>
            </c:dLbl>
            <c:dLbl>
              <c:idx val="10"/>
              <c:layout>
                <c:manualLayout>
                  <c:x val="1.2112033448286237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F6A-42C5-A2EB-8D7A0A3810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21'!$D$32:$O$32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21'!$D$35:$N$35</c:f>
              <c:numCache>
                <c:formatCode>0.0%</c:formatCode>
                <c:ptCount val="11"/>
                <c:pt idx="0">
                  <c:v>0.10561795463532485</c:v>
                </c:pt>
                <c:pt idx="1">
                  <c:v>6.8710200565739871E-2</c:v>
                </c:pt>
                <c:pt idx="2">
                  <c:v>7.2714618679196416E-2</c:v>
                </c:pt>
                <c:pt idx="3">
                  <c:v>8.4394239322953896E-2</c:v>
                </c:pt>
                <c:pt idx="4">
                  <c:v>9.4509912645405106E-2</c:v>
                </c:pt>
                <c:pt idx="5">
                  <c:v>8.6211588221456512E-2</c:v>
                </c:pt>
                <c:pt idx="6">
                  <c:v>7.6370940851611085E-2</c:v>
                </c:pt>
                <c:pt idx="7">
                  <c:v>7.9419532008582538E-2</c:v>
                </c:pt>
                <c:pt idx="8">
                  <c:v>7.7621993791049726E-2</c:v>
                </c:pt>
                <c:pt idx="9">
                  <c:v>5.8009501334077646E-2</c:v>
                </c:pt>
                <c:pt idx="10">
                  <c:v>0.10804085850267461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6F6A-42C5-A2EB-8D7A0A38104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7912960"/>
        <c:axId val="219484160"/>
      </c:barChart>
      <c:catAx>
        <c:axId val="147912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6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9484160"/>
        <c:crosses val="autoZero"/>
        <c:auto val="1"/>
        <c:lblAlgn val="ctr"/>
        <c:lblOffset val="100"/>
        <c:noMultiLvlLbl val="0"/>
      </c:catAx>
      <c:valAx>
        <c:axId val="219484160"/>
        <c:scaling>
          <c:orientation val="minMax"/>
          <c:max val="0.2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47912960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000" b="1" i="0" baseline="0">
                <a:effectLst/>
              </a:rPr>
              <a:t>% Ejecución Acumulada  2019 - 2020 - 2021</a:t>
            </a:r>
            <a:endParaRPr lang="es-CL" sz="1000">
              <a:effectLst/>
            </a:endParaRPr>
          </a:p>
        </c:rich>
      </c:tx>
      <c:layout>
        <c:manualLayout>
          <c:xMode val="edge"/>
          <c:yMode val="edge"/>
          <c:x val="0.30808112324492981"/>
          <c:y val="4.4880778805199459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2"/>
          <c:order val="0"/>
          <c:tx>
            <c:strRef>
              <c:f>'Partida 21'!$C$26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'Partida 21'!$D$25:$O$25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21'!$D$26:$O$26</c:f>
              <c:numCache>
                <c:formatCode>0.0%</c:formatCode>
                <c:ptCount val="12"/>
                <c:pt idx="0">
                  <c:v>0.14173455713243191</c:v>
                </c:pt>
                <c:pt idx="1">
                  <c:v>0.16809918043233985</c:v>
                </c:pt>
                <c:pt idx="2">
                  <c:v>0.26653305862701659</c:v>
                </c:pt>
                <c:pt idx="3">
                  <c:v>0.37754740694656347</c:v>
                </c:pt>
                <c:pt idx="4">
                  <c:v>0.42877713084491809</c:v>
                </c:pt>
                <c:pt idx="5">
                  <c:v>0.48655661597238709</c:v>
                </c:pt>
                <c:pt idx="6">
                  <c:v>0.55035810061647039</c:v>
                </c:pt>
                <c:pt idx="7">
                  <c:v>0.63897870235337106</c:v>
                </c:pt>
                <c:pt idx="8">
                  <c:v>0.69173509617061735</c:v>
                </c:pt>
                <c:pt idx="9">
                  <c:v>0.74214419210016525</c:v>
                </c:pt>
                <c:pt idx="10">
                  <c:v>0.87022861357971271</c:v>
                </c:pt>
                <c:pt idx="11">
                  <c:v>0.97861926818656408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9E4-4961-A8DF-A86E42D31022}"/>
            </c:ext>
          </c:extLst>
        </c:ser>
        <c:ser>
          <c:idx val="0"/>
          <c:order val="1"/>
          <c:tx>
            <c:strRef>
              <c:f>'Partida 21'!$C$27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'Partida 21'!$D$25:$O$25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21'!$D$27:$O$27</c:f>
              <c:numCache>
                <c:formatCode>0.0%</c:formatCode>
                <c:ptCount val="12"/>
                <c:pt idx="0">
                  <c:v>5.1202352557555356E-2</c:v>
                </c:pt>
                <c:pt idx="1">
                  <c:v>0.14956426516803251</c:v>
                </c:pt>
                <c:pt idx="2">
                  <c:v>0.25351168392428625</c:v>
                </c:pt>
                <c:pt idx="3">
                  <c:v>0.3686002240432758</c:v>
                </c:pt>
                <c:pt idx="4">
                  <c:v>0.4081326282775149</c:v>
                </c:pt>
                <c:pt idx="5">
                  <c:v>0.4808975900235119</c:v>
                </c:pt>
                <c:pt idx="6">
                  <c:v>0.39544549731199929</c:v>
                </c:pt>
                <c:pt idx="7">
                  <c:v>0.43836495415073456</c:v>
                </c:pt>
                <c:pt idx="8">
                  <c:v>0.48246498159720663</c:v>
                </c:pt>
                <c:pt idx="9">
                  <c:v>0.59711683943279947</c:v>
                </c:pt>
                <c:pt idx="10">
                  <c:v>0.7420726133695188</c:v>
                </c:pt>
                <c:pt idx="11">
                  <c:v>0.98071207509815472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9E4-4961-A8DF-A86E42D31022}"/>
            </c:ext>
          </c:extLst>
        </c:ser>
        <c:ser>
          <c:idx val="1"/>
          <c:order val="2"/>
          <c:tx>
            <c:strRef>
              <c:f>'Partida 21'!$C$28</c:f>
              <c:strCache>
                <c:ptCount val="1"/>
                <c:pt idx="0">
                  <c:v>% Ejecución Ppto. Vigente 2021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5"/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2-89E4-4961-A8DF-A86E42D31022}"/>
              </c:ext>
            </c:extLst>
          </c:dPt>
          <c:dLbls>
            <c:dLbl>
              <c:idx val="0"/>
              <c:layout>
                <c:manualLayout>
                  <c:x val="-2.7722317569285532E-2"/>
                  <c:y val="6.5705914747812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9E4-4961-A8DF-A86E42D31022}"/>
                </c:ext>
              </c:extLst>
            </c:dLbl>
            <c:dLbl>
              <c:idx val="1"/>
              <c:layout>
                <c:manualLayout>
                  <c:x val="-3.1944126620900112E-2"/>
                  <c:y val="3.97452204349018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9E4-4961-A8DF-A86E42D31022}"/>
                </c:ext>
              </c:extLst>
            </c:dLbl>
            <c:dLbl>
              <c:idx val="2"/>
              <c:layout>
                <c:manualLayout>
                  <c:x val="-4.2035024154589373E-2"/>
                  <c:y val="4.38957286345317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9E4-4961-A8DF-A86E42D31022}"/>
                </c:ext>
              </c:extLst>
            </c:dLbl>
            <c:dLbl>
              <c:idx val="3"/>
              <c:layout>
                <c:manualLayout>
                  <c:x val="-3.3058415967454867E-2"/>
                  <c:y val="4.38957286345317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9E4-4961-A8DF-A86E42D31022}"/>
                </c:ext>
              </c:extLst>
            </c:dLbl>
            <c:dLbl>
              <c:idx val="4"/>
              <c:layout>
                <c:manualLayout>
                  <c:x val="-3.4309051614543604E-2"/>
                  <c:y val="2.5605841703476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9E4-4961-A8DF-A86E42D31022}"/>
                </c:ext>
              </c:extLst>
            </c:dLbl>
            <c:dLbl>
              <c:idx val="5"/>
              <c:layout>
                <c:manualLayout>
                  <c:x val="-4.1354087210780571E-2"/>
                  <c:y val="4.0237751248320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9E4-4961-A8DF-A86E42D31022}"/>
                </c:ext>
              </c:extLst>
            </c:dLbl>
            <c:dLbl>
              <c:idx val="6"/>
              <c:layout>
                <c:manualLayout>
                  <c:x val="-2.9121164846593939E-2"/>
                  <c:y val="4.0237751248320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9E4-4961-A8DF-A86E42D31022}"/>
                </c:ext>
              </c:extLst>
            </c:dLbl>
            <c:dLbl>
              <c:idx val="7"/>
              <c:layout>
                <c:manualLayout>
                  <c:x val="-3.7441497659906474E-2"/>
                  <c:y val="4.0237751248320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9E4-4961-A8DF-A86E42D31022}"/>
                </c:ext>
              </c:extLst>
            </c:dLbl>
            <c:dLbl>
              <c:idx val="8"/>
              <c:layout>
                <c:manualLayout>
                  <c:x val="-3.1185031185031187E-2"/>
                  <c:y val="4.06654107060935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9E4-4961-A8DF-A86E42D31022}"/>
                </c:ext>
              </c:extLst>
            </c:dLbl>
            <c:dLbl>
              <c:idx val="9"/>
              <c:layout>
                <c:manualLayout>
                  <c:x val="-3.1185005085176711E-2"/>
                  <c:y val="1.88342630932548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9E4-4961-A8DF-A86E42D31022}"/>
                </c:ext>
              </c:extLst>
            </c:dLbl>
            <c:dLbl>
              <c:idx val="10"/>
              <c:layout>
                <c:manualLayout>
                  <c:x val="-1.4931985761505213E-2"/>
                  <c:y val="-2.19478643172658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9E4-4961-A8DF-A86E42D31022}"/>
                </c:ext>
              </c:extLst>
            </c:dLbl>
            <c:dLbl>
              <c:idx val="11"/>
              <c:layout>
                <c:manualLayout>
                  <c:x val="-1.6640605136028625E-2"/>
                  <c:y val="2.19478643172658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9E4-4961-A8DF-A86E42D310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'Partida 21'!$D$25:$O$25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21'!$D$28:$N$28</c:f>
              <c:numCache>
                <c:formatCode>0.0%</c:formatCode>
                <c:ptCount val="11"/>
                <c:pt idx="0">
                  <c:v>0.10561795463532485</c:v>
                </c:pt>
                <c:pt idx="1">
                  <c:v>0.17416044379263856</c:v>
                </c:pt>
                <c:pt idx="2">
                  <c:v>0.23340493284582653</c:v>
                </c:pt>
                <c:pt idx="3">
                  <c:v>0.3177991721687804</c:v>
                </c:pt>
                <c:pt idx="4">
                  <c:v>0.39931810205801449</c:v>
                </c:pt>
                <c:pt idx="5">
                  <c:v>0.48511592718250446</c:v>
                </c:pt>
                <c:pt idx="6">
                  <c:v>0.55865822565990597</c:v>
                </c:pt>
                <c:pt idx="7">
                  <c:v>0.62825044379820083</c:v>
                </c:pt>
                <c:pt idx="8">
                  <c:v>0.70483263391507189</c:v>
                </c:pt>
                <c:pt idx="9">
                  <c:v>0.71839284340586174</c:v>
                </c:pt>
                <c:pt idx="10">
                  <c:v>0.82599233415801077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89E4-4961-A8DF-A86E42D310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9611904"/>
        <c:axId val="219613440"/>
      </c:lineChart>
      <c:catAx>
        <c:axId val="219611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04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9613440"/>
        <c:crosses val="autoZero"/>
        <c:auto val="1"/>
        <c:lblAlgn val="ctr"/>
        <c:lblOffset val="100"/>
        <c:noMultiLvlLbl val="0"/>
      </c:catAx>
      <c:valAx>
        <c:axId val="21961344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961190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06-01-2022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06-01-2022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4" tIns="46566" rIns="93134" bIns="46566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3134" tIns="46566" rIns="93134" bIns="46566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09307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189239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59995C-6C5E-4774-930D-FE8EA32FE7EF}" type="datetime1">
              <a:rPr lang="es-CL" smtClean="0"/>
              <a:t>06-01-2022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27874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A67D08-3D11-4B0F-A15F-9F52EB68D63D}" type="datetime1">
              <a:rPr lang="es-CL" smtClean="0"/>
              <a:t>06-01-2022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550873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78813F-3287-4428-A15C-12A23CF4CFA4}" type="datetime1">
              <a:rPr lang="es-CL" smtClean="0"/>
              <a:t>06-01-2022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086879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CB32A8-ACCF-408E-AE69-3B995A8F0BFF}" type="datetime1">
              <a:rPr lang="es-CL" smtClean="0"/>
              <a:t>06-01-2022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59F7929-BB19-4B7A-93AD-59617BD832C1}"/>
              </a:ext>
            </a:extLst>
          </p:cNvPr>
          <p:cNvSpPr/>
          <p:nvPr userDrawn="1"/>
        </p:nvSpPr>
        <p:spPr>
          <a:xfrm>
            <a:off x="457200" y="6356350"/>
            <a:ext cx="54006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</p:spTree>
    <p:extLst>
      <p:ext uri="{BB962C8B-B14F-4D97-AF65-F5344CB8AC3E}">
        <p14:creationId xmlns:p14="http://schemas.microsoft.com/office/powerpoint/2010/main" val="1849122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E02360-A21A-4CCD-BCB0-8531ABD610AB}" type="datetime1">
              <a:rPr lang="es-CL" smtClean="0"/>
              <a:t>06-01-2022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45D05C1-9B5A-41AE-9625-6C99FDFEE4DC}"/>
              </a:ext>
            </a:extLst>
          </p:cNvPr>
          <p:cNvSpPr/>
          <p:nvPr userDrawn="1"/>
        </p:nvSpPr>
        <p:spPr>
          <a:xfrm>
            <a:off x="457200" y="6356350"/>
            <a:ext cx="54006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</p:spTree>
    <p:extLst>
      <p:ext uri="{BB962C8B-B14F-4D97-AF65-F5344CB8AC3E}">
        <p14:creationId xmlns:p14="http://schemas.microsoft.com/office/powerpoint/2010/main" val="3177903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C7CA73-43A2-4A16-A5CB-3D4B44330E0D}" type="datetime1">
              <a:rPr lang="es-CL" smtClean="0"/>
              <a:t>06-01-2022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52493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BAF36A-EDE5-4FA8-84EC-3AA788C97240}" type="datetime1">
              <a:rPr lang="es-CL" smtClean="0"/>
              <a:t>06-01-2022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82979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2D39C1-1D08-4F24-AE34-397A80400841}" type="datetime1">
              <a:rPr lang="es-CL" smtClean="0"/>
              <a:t>06-01-2022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71791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A55497-5A8F-46E9-977B-DA4B0E8E00C9}" type="datetime1">
              <a:rPr lang="es-CL" smtClean="0"/>
              <a:t>06-01-2022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21873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9ED8E3-6EAB-4093-9165-930AB8B37E7F}" type="datetime1">
              <a:rPr lang="es-CL" smtClean="0"/>
              <a:t>06-01-2022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66446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0437570-0FE3-4267-B1AE-9E8F529BA4FA}" type="datetime1">
              <a:rPr lang="es-CL" smtClean="0"/>
              <a:t>06-01-2022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089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8" name="Cuadro de texto 2">
            <a:extLst>
              <a:ext uri="{FF2B5EF4-FFF2-40B4-BE49-F238E27FC236}">
                <a16:creationId xmlns:a16="http://schemas.microsoft.com/office/drawing/2014/main" id="{198816D9-42A7-40B6-9CA6-36A6069430C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60000" y="270000"/>
            <a:ext cx="1562100" cy="914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2600" b="0" i="0" u="sng" strike="noStrike" cap="none" normalizeH="0" baseline="0" dirty="0">
                <a:ln>
                  <a:noFill/>
                </a:ln>
                <a:solidFill>
                  <a:srgbClr val="2F5496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OPS</a:t>
            </a:r>
            <a:endParaRPr kumimoji="0" lang="es-CL" altLang="es-C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800" b="1" i="0" u="none" strike="noStrike" cap="none" normalizeH="0" baseline="0" dirty="0">
                <a:ln>
                  <a:noFill/>
                </a:ln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Oficina de Información, Análisis y Asesoría Presupuestaria </a:t>
            </a:r>
            <a:endParaRPr kumimoji="0" lang="es-CL" altLang="es-C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800" b="1" i="0" u="none" strike="noStrike" cap="none" normalizeH="0" baseline="0" dirty="0">
                <a:ln>
                  <a:noFill/>
                </a:ln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Senado de Chile</a:t>
            </a:r>
            <a:endParaRPr kumimoji="0" lang="es-CL" alt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Imagen 12">
            <a:extLst>
              <a:ext uri="{FF2B5EF4-FFF2-40B4-BE49-F238E27FC236}">
                <a16:creationId xmlns:a16="http://schemas.microsoft.com/office/drawing/2014/main" id="{B50E18FA-936D-4472-BDFD-0C603CCDB95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00" y="358259"/>
            <a:ext cx="1095375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0754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97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49" r:id="rId13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1844824"/>
            <a:ext cx="7992888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>
                <a:solidFill>
                  <a:prstClr val="black"/>
                </a:solidFill>
              </a:rPr>
              <a:t>EJECUCIÓN ACUMULADA DE GASTOS PRESUPUESTARIOS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AL MES DE NOVIEMBRE DE 2021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PARTIDA 21: 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latin typeface="+mn-lt"/>
              </a:rPr>
              <a:t>MINISTERIO DE DESARROLLO SOCIAL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Valparaíso, diciembre 2021</a:t>
            </a:r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565171" y="1124745"/>
            <a:ext cx="8011999" cy="562870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21. CAPÍTULO 01. PROGRAMA 05:  INGRESO ÉTICO FAMILIAR Y SISTEMA CHILE SOLIDARIO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501024" y="1687614"/>
            <a:ext cx="3825736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C621F824-C89E-4122-AD39-1339A525B12B}"/>
              </a:ext>
            </a:extLst>
          </p:cNvPr>
          <p:cNvSpPr txBox="1">
            <a:spLocks/>
          </p:cNvSpPr>
          <p:nvPr/>
        </p:nvSpPr>
        <p:spPr>
          <a:xfrm>
            <a:off x="533624" y="1725129"/>
            <a:ext cx="8017443" cy="2781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          </a:t>
            </a:r>
            <a:r>
              <a:rPr lang="es-CL" sz="1200" b="1" i="1" dirty="0">
                <a:ea typeface="Verdana" pitchFamily="34" charset="0"/>
                <a:cs typeface="Verdana" pitchFamily="34" charset="0"/>
              </a:rPr>
              <a:t>… 1 de 2</a:t>
            </a:r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                                                                                                                           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7844922"/>
              </p:ext>
            </p:extLst>
          </p:nvPr>
        </p:nvGraphicFramePr>
        <p:xfrm>
          <a:off x="565171" y="2029455"/>
          <a:ext cx="8038230" cy="3353966"/>
        </p:xfrm>
        <a:graphic>
          <a:graphicData uri="http://schemas.openxmlformats.org/drawingml/2006/table">
            <a:tbl>
              <a:tblPr/>
              <a:tblGrid>
                <a:gridCol w="269378">
                  <a:extLst>
                    <a:ext uri="{9D8B030D-6E8A-4147-A177-3AD203B41FA5}">
                      <a16:colId xmlns:a16="http://schemas.microsoft.com/office/drawing/2014/main" val="2020783672"/>
                    </a:ext>
                  </a:extLst>
                </a:gridCol>
                <a:gridCol w="269378">
                  <a:extLst>
                    <a:ext uri="{9D8B030D-6E8A-4147-A177-3AD203B41FA5}">
                      <a16:colId xmlns:a16="http://schemas.microsoft.com/office/drawing/2014/main" val="2957746102"/>
                    </a:ext>
                  </a:extLst>
                </a:gridCol>
                <a:gridCol w="269378">
                  <a:extLst>
                    <a:ext uri="{9D8B030D-6E8A-4147-A177-3AD203B41FA5}">
                      <a16:colId xmlns:a16="http://schemas.microsoft.com/office/drawing/2014/main" val="3162507505"/>
                    </a:ext>
                  </a:extLst>
                </a:gridCol>
                <a:gridCol w="3038580">
                  <a:extLst>
                    <a:ext uri="{9D8B030D-6E8A-4147-A177-3AD203B41FA5}">
                      <a16:colId xmlns:a16="http://schemas.microsoft.com/office/drawing/2014/main" val="280175433"/>
                    </a:ext>
                  </a:extLst>
                </a:gridCol>
                <a:gridCol w="721932">
                  <a:extLst>
                    <a:ext uri="{9D8B030D-6E8A-4147-A177-3AD203B41FA5}">
                      <a16:colId xmlns:a16="http://schemas.microsoft.com/office/drawing/2014/main" val="3589826111"/>
                    </a:ext>
                  </a:extLst>
                </a:gridCol>
                <a:gridCol w="721932">
                  <a:extLst>
                    <a:ext uri="{9D8B030D-6E8A-4147-A177-3AD203B41FA5}">
                      <a16:colId xmlns:a16="http://schemas.microsoft.com/office/drawing/2014/main" val="3687254417"/>
                    </a:ext>
                  </a:extLst>
                </a:gridCol>
                <a:gridCol w="721932">
                  <a:extLst>
                    <a:ext uri="{9D8B030D-6E8A-4147-A177-3AD203B41FA5}">
                      <a16:colId xmlns:a16="http://schemas.microsoft.com/office/drawing/2014/main" val="237870709"/>
                    </a:ext>
                  </a:extLst>
                </a:gridCol>
                <a:gridCol w="721932">
                  <a:extLst>
                    <a:ext uri="{9D8B030D-6E8A-4147-A177-3AD203B41FA5}">
                      <a16:colId xmlns:a16="http://schemas.microsoft.com/office/drawing/2014/main" val="676238066"/>
                    </a:ext>
                  </a:extLst>
                </a:gridCol>
                <a:gridCol w="657281">
                  <a:extLst>
                    <a:ext uri="{9D8B030D-6E8A-4147-A177-3AD203B41FA5}">
                      <a16:colId xmlns:a16="http://schemas.microsoft.com/office/drawing/2014/main" val="3431263824"/>
                    </a:ext>
                  </a:extLst>
                </a:gridCol>
                <a:gridCol w="646507">
                  <a:extLst>
                    <a:ext uri="{9D8B030D-6E8A-4147-A177-3AD203B41FA5}">
                      <a16:colId xmlns:a16="http://schemas.microsoft.com/office/drawing/2014/main" val="3366412749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659273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281733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222.887.968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252.044.725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29.156.757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223.424.764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874889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222.886.968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223.811.472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924.504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195.301.033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8711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714.487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714.487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714.487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85602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PRODEMU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714.487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714.487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714.487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00992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74.649.823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84.252.582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9.602.759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81.615.995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58027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Habilidades para la Vida - JUNAEB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1.072.683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1.072.683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1.072.684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65259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Ayudas Técnicas - SENADIS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1.767.223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1.767.223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1.237.056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8198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Alimentación - JUNAEB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4.212.824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4.212.824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2.106.412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23682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Solidaridad e Inversión Social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16.383.729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16.383.729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16.383.730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24098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INTEGRA - Subsecretaría de Educación Parvularia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2.044.317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2.044.317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2.044.316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75426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Proempleo - Subsecretaría del Trabajo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3.787.784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3.787.784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3.787.774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29663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Educación Media - JUNAEB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474.863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474.863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474.864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7500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Empleo a la Mujer, Ley N° 20.595 - SENCE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44.906.400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54.509.159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9.602.759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54.509.159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98415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147.522.658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138.844.403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-8.678.255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112.970.551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6893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Bonificación Ley N° 20.595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87.000.816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79.386.000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-7.614.816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71.906.193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27841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Habitabilidad Chile Solidario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14.574.436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14.574.436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7.318.310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08631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Identificación Chile Solidario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56.154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56.154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56.154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7989178"/>
                  </a:ext>
                </a:extLst>
              </a:tr>
              <a:tr h="1347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Bonos Art. 2° Transitorio, Ley N° 19.949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20.457.158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20.457.158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20.457.157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37144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Apoyo Integral al Adulto Mayor Chile Solidario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9.091.148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9.091.148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4.054.563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11698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Apoyo a Personas en Situación de Calle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5.030.457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3.307.716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-1.722.741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2.588.560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18790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Apoyo a Familias para el Autoconsumo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2.695.406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3.574.103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878.697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992.412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07033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Eje (Ley N° 20.595)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1.843.620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1.639.902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-203.718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1.091.011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8745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9900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545361" y="1169064"/>
            <a:ext cx="8035626" cy="560315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21. CAPÍTULO 01. PROGRAMA 05:  INGRESO ÉTICO FAMILIAR Y SISTEMA CHILE SOLIDARIO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501024" y="1687614"/>
            <a:ext cx="3825736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E00666DB-95DF-41BB-8914-FE8A7392E315}"/>
              </a:ext>
            </a:extLst>
          </p:cNvPr>
          <p:cNvSpPr txBox="1">
            <a:spLocks/>
          </p:cNvSpPr>
          <p:nvPr/>
        </p:nvSpPr>
        <p:spPr>
          <a:xfrm>
            <a:off x="500054" y="1797080"/>
            <a:ext cx="8080932" cy="2781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          </a:t>
            </a:r>
            <a:r>
              <a:rPr lang="es-CL" sz="1200" b="1" i="1" dirty="0">
                <a:ea typeface="Verdana" pitchFamily="34" charset="0"/>
                <a:cs typeface="Verdana" pitchFamily="34" charset="0"/>
              </a:rPr>
              <a:t>… 2 de 2</a:t>
            </a:r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                                                                                                                           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4090929"/>
              </p:ext>
            </p:extLst>
          </p:nvPr>
        </p:nvGraphicFramePr>
        <p:xfrm>
          <a:off x="545361" y="2140728"/>
          <a:ext cx="8023312" cy="1788532"/>
        </p:xfrm>
        <a:graphic>
          <a:graphicData uri="http://schemas.openxmlformats.org/drawingml/2006/table">
            <a:tbl>
              <a:tblPr/>
              <a:tblGrid>
                <a:gridCol w="268878">
                  <a:extLst>
                    <a:ext uri="{9D8B030D-6E8A-4147-A177-3AD203B41FA5}">
                      <a16:colId xmlns:a16="http://schemas.microsoft.com/office/drawing/2014/main" val="3332419133"/>
                    </a:ext>
                  </a:extLst>
                </a:gridCol>
                <a:gridCol w="268878">
                  <a:extLst>
                    <a:ext uri="{9D8B030D-6E8A-4147-A177-3AD203B41FA5}">
                      <a16:colId xmlns:a16="http://schemas.microsoft.com/office/drawing/2014/main" val="3323339390"/>
                    </a:ext>
                  </a:extLst>
                </a:gridCol>
                <a:gridCol w="268878">
                  <a:extLst>
                    <a:ext uri="{9D8B030D-6E8A-4147-A177-3AD203B41FA5}">
                      <a16:colId xmlns:a16="http://schemas.microsoft.com/office/drawing/2014/main" val="2640576516"/>
                    </a:ext>
                  </a:extLst>
                </a:gridCol>
                <a:gridCol w="3032941">
                  <a:extLst>
                    <a:ext uri="{9D8B030D-6E8A-4147-A177-3AD203B41FA5}">
                      <a16:colId xmlns:a16="http://schemas.microsoft.com/office/drawing/2014/main" val="2573249713"/>
                    </a:ext>
                  </a:extLst>
                </a:gridCol>
                <a:gridCol w="720592">
                  <a:extLst>
                    <a:ext uri="{9D8B030D-6E8A-4147-A177-3AD203B41FA5}">
                      <a16:colId xmlns:a16="http://schemas.microsoft.com/office/drawing/2014/main" val="3736657889"/>
                    </a:ext>
                  </a:extLst>
                </a:gridCol>
                <a:gridCol w="720592">
                  <a:extLst>
                    <a:ext uri="{9D8B030D-6E8A-4147-A177-3AD203B41FA5}">
                      <a16:colId xmlns:a16="http://schemas.microsoft.com/office/drawing/2014/main" val="1883725311"/>
                    </a:ext>
                  </a:extLst>
                </a:gridCol>
                <a:gridCol w="720592">
                  <a:extLst>
                    <a:ext uri="{9D8B030D-6E8A-4147-A177-3AD203B41FA5}">
                      <a16:colId xmlns:a16="http://schemas.microsoft.com/office/drawing/2014/main" val="2987134077"/>
                    </a:ext>
                  </a:extLst>
                </a:gridCol>
                <a:gridCol w="720592">
                  <a:extLst>
                    <a:ext uri="{9D8B030D-6E8A-4147-A177-3AD203B41FA5}">
                      <a16:colId xmlns:a16="http://schemas.microsoft.com/office/drawing/2014/main" val="331099208"/>
                    </a:ext>
                  </a:extLst>
                </a:gridCol>
                <a:gridCol w="656062">
                  <a:extLst>
                    <a:ext uri="{9D8B030D-6E8A-4147-A177-3AD203B41FA5}">
                      <a16:colId xmlns:a16="http://schemas.microsoft.com/office/drawing/2014/main" val="4127153489"/>
                    </a:ext>
                  </a:extLst>
                </a:gridCol>
                <a:gridCol w="645307">
                  <a:extLst>
                    <a:ext uri="{9D8B030D-6E8A-4147-A177-3AD203B41FA5}">
                      <a16:colId xmlns:a16="http://schemas.microsoft.com/office/drawing/2014/main" val="3893066240"/>
                    </a:ext>
                  </a:extLst>
                </a:gridCol>
              </a:tblGrid>
              <a:tr h="12832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2832341"/>
                  </a:ext>
                </a:extLst>
              </a:tr>
              <a:tr h="33685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7165410"/>
                  </a:ext>
                </a:extLst>
              </a:tr>
              <a:tr h="2566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Apoyo a Niños(as) y Adolescentes con un Adulto Significativo Privado de Libertad (Ley N° 20.595)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5.827.283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5.811.606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-15.677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3.998.743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8252762"/>
                  </a:ext>
                </a:extLst>
              </a:tr>
              <a:tr h="1684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Centros para Niños(as) con Cuidadores Principales Temporeras(os)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438.731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438.731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981736"/>
                  </a:ext>
                </a:extLst>
              </a:tr>
              <a:tr h="2566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Generación de Microemprendimiento Indígena Urbano Chile Solidario - CONADI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507.449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507.449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507.448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5614526"/>
                  </a:ext>
                </a:extLst>
              </a:tr>
              <a:tr h="12832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4.199.428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4.199.428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4.199.428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3308645"/>
                  </a:ext>
                </a:extLst>
              </a:tr>
              <a:tr h="12832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4.199.428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4.199.428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4.199.428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8293977"/>
                  </a:ext>
                </a:extLst>
              </a:tr>
              <a:tr h="12832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24.032.825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24.031.825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23.924.303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2392430,3%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551060"/>
                  </a:ext>
                </a:extLst>
              </a:tr>
              <a:tr h="12832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24.032.825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24.031.825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23.924.303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2392430,3%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1156658"/>
                  </a:ext>
                </a:extLst>
              </a:tr>
              <a:tr h="12832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46627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3011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01717" y="1148980"/>
            <a:ext cx="8074651" cy="560315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21. CAPÍTULO 02. PROGRAMA 01:  FONDO DE SOLIDARIDAD E INVERSIÓN SOCIAL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 dirty="0"/>
          </a:p>
        </p:txBody>
      </p:sp>
      <p:sp>
        <p:nvSpPr>
          <p:cNvPr id="12" name="1 Título">
            <a:extLst>
              <a:ext uri="{FF2B5EF4-FFF2-40B4-BE49-F238E27FC236}">
                <a16:creationId xmlns:a16="http://schemas.microsoft.com/office/drawing/2014/main" id="{8B584F60-3A47-4FEF-9E9F-524A91DCB05C}"/>
              </a:ext>
            </a:extLst>
          </p:cNvPr>
          <p:cNvSpPr txBox="1">
            <a:spLocks/>
          </p:cNvSpPr>
          <p:nvPr/>
        </p:nvSpPr>
        <p:spPr>
          <a:xfrm>
            <a:off x="452062" y="1764963"/>
            <a:ext cx="8118403" cy="3139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4040132"/>
              </p:ext>
            </p:extLst>
          </p:nvPr>
        </p:nvGraphicFramePr>
        <p:xfrm>
          <a:off x="501717" y="2078919"/>
          <a:ext cx="8068749" cy="3568979"/>
        </p:xfrm>
        <a:graphic>
          <a:graphicData uri="http://schemas.openxmlformats.org/drawingml/2006/table">
            <a:tbl>
              <a:tblPr/>
              <a:tblGrid>
                <a:gridCol w="270401">
                  <a:extLst>
                    <a:ext uri="{9D8B030D-6E8A-4147-A177-3AD203B41FA5}">
                      <a16:colId xmlns:a16="http://schemas.microsoft.com/office/drawing/2014/main" val="1803937382"/>
                    </a:ext>
                  </a:extLst>
                </a:gridCol>
                <a:gridCol w="270401">
                  <a:extLst>
                    <a:ext uri="{9D8B030D-6E8A-4147-A177-3AD203B41FA5}">
                      <a16:colId xmlns:a16="http://schemas.microsoft.com/office/drawing/2014/main" val="1811972384"/>
                    </a:ext>
                  </a:extLst>
                </a:gridCol>
                <a:gridCol w="270401">
                  <a:extLst>
                    <a:ext uri="{9D8B030D-6E8A-4147-A177-3AD203B41FA5}">
                      <a16:colId xmlns:a16="http://schemas.microsoft.com/office/drawing/2014/main" val="3754809674"/>
                    </a:ext>
                  </a:extLst>
                </a:gridCol>
                <a:gridCol w="3050116">
                  <a:extLst>
                    <a:ext uri="{9D8B030D-6E8A-4147-A177-3AD203B41FA5}">
                      <a16:colId xmlns:a16="http://schemas.microsoft.com/office/drawing/2014/main" val="4237015217"/>
                    </a:ext>
                  </a:extLst>
                </a:gridCol>
                <a:gridCol w="724673">
                  <a:extLst>
                    <a:ext uri="{9D8B030D-6E8A-4147-A177-3AD203B41FA5}">
                      <a16:colId xmlns:a16="http://schemas.microsoft.com/office/drawing/2014/main" val="3588874068"/>
                    </a:ext>
                  </a:extLst>
                </a:gridCol>
                <a:gridCol w="724673">
                  <a:extLst>
                    <a:ext uri="{9D8B030D-6E8A-4147-A177-3AD203B41FA5}">
                      <a16:colId xmlns:a16="http://schemas.microsoft.com/office/drawing/2014/main" val="2616442308"/>
                    </a:ext>
                  </a:extLst>
                </a:gridCol>
                <a:gridCol w="724673">
                  <a:extLst>
                    <a:ext uri="{9D8B030D-6E8A-4147-A177-3AD203B41FA5}">
                      <a16:colId xmlns:a16="http://schemas.microsoft.com/office/drawing/2014/main" val="1398801992"/>
                    </a:ext>
                  </a:extLst>
                </a:gridCol>
                <a:gridCol w="724673">
                  <a:extLst>
                    <a:ext uri="{9D8B030D-6E8A-4147-A177-3AD203B41FA5}">
                      <a16:colId xmlns:a16="http://schemas.microsoft.com/office/drawing/2014/main" val="1022909982"/>
                    </a:ext>
                  </a:extLst>
                </a:gridCol>
                <a:gridCol w="659777">
                  <a:extLst>
                    <a:ext uri="{9D8B030D-6E8A-4147-A177-3AD203B41FA5}">
                      <a16:colId xmlns:a16="http://schemas.microsoft.com/office/drawing/2014/main" val="1388342209"/>
                    </a:ext>
                  </a:extLst>
                </a:gridCol>
                <a:gridCol w="648961">
                  <a:extLst>
                    <a:ext uri="{9D8B030D-6E8A-4147-A177-3AD203B41FA5}">
                      <a16:colId xmlns:a16="http://schemas.microsoft.com/office/drawing/2014/main" val="694025462"/>
                    </a:ext>
                  </a:extLst>
                </a:gridCol>
              </a:tblGrid>
              <a:tr h="12577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468634"/>
                  </a:ext>
                </a:extLst>
              </a:tr>
              <a:tr h="38519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4686992"/>
                  </a:ext>
                </a:extLst>
              </a:tr>
              <a:tr h="165085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84.660.469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85.657.694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997.225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81.271.849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9265472"/>
                  </a:ext>
                </a:extLst>
              </a:tr>
              <a:tr h="1257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18.032.187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18.519.252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487.065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16.750.226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6027146"/>
                  </a:ext>
                </a:extLst>
              </a:tr>
              <a:tr h="1257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2.350.306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2.323.093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-27.213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1.954.937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7336404"/>
                  </a:ext>
                </a:extLst>
              </a:tr>
              <a:tr h="1257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25.603.107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24.984.609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-618.498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23.736.022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901680"/>
                  </a:ext>
                </a:extLst>
              </a:tr>
              <a:tr h="1257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847.756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847.756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706.212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594579"/>
                  </a:ext>
                </a:extLst>
              </a:tr>
              <a:tr h="1257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Innova FOSIS - Compromiso País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847.756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847.756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706.212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4654483"/>
                  </a:ext>
                </a:extLst>
              </a:tr>
              <a:tr h="1257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24.755.351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24.136.853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-618.498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23.029.810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3088381"/>
                  </a:ext>
                </a:extLst>
              </a:tr>
              <a:tr h="1257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Acompañamiento Familiar Integral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23.251.990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23.086.078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-165.912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22.173.334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6777773"/>
                  </a:ext>
                </a:extLst>
              </a:tr>
              <a:tr h="1257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Eje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1.503.361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1.050.775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-452.586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856.476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9422974"/>
                  </a:ext>
                </a:extLst>
              </a:tr>
              <a:tr h="1257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249.788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3294439"/>
                  </a:ext>
                </a:extLst>
              </a:tr>
              <a:tr h="1257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249.788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9878136"/>
                  </a:ext>
                </a:extLst>
              </a:tr>
              <a:tr h="1257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756.855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756.855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619.398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4737445"/>
                  </a:ext>
                </a:extLst>
              </a:tr>
              <a:tr h="1257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756.855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756.855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619.398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9189554"/>
                  </a:ext>
                </a:extLst>
              </a:tr>
              <a:tr h="1257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37.918.004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38.145.667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227.663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37.033.889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3200326"/>
                  </a:ext>
                </a:extLst>
              </a:tr>
              <a:tr h="1257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37.023.547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37.251.210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227.663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36.211.086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4850373"/>
                  </a:ext>
                </a:extLst>
              </a:tr>
              <a:tr h="1257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Emprendimiento y Microfinanzas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31.015.869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31.015.869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30.305.101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323124"/>
                  </a:ext>
                </a:extLst>
              </a:tr>
              <a:tr h="1257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Desarrollo Social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5.054.957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5.282.620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227.663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4.996.141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3601436"/>
                  </a:ext>
                </a:extLst>
              </a:tr>
              <a:tr h="1257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Empleabilidad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511.250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511.250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507.857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5178004"/>
                  </a:ext>
                </a:extLst>
              </a:tr>
              <a:tr h="1257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Educación Financiera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441.471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441.471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401.987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8724013"/>
                  </a:ext>
                </a:extLst>
              </a:tr>
              <a:tr h="1257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894.457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894.457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822.803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5647072"/>
                  </a:ext>
                </a:extLst>
              </a:tr>
              <a:tr h="1257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Acción Local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894.457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894.457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822.803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130428"/>
                  </a:ext>
                </a:extLst>
              </a:tr>
              <a:tr h="1257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928.187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928.177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927.589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9275890,0%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6796657"/>
                  </a:ext>
                </a:extLst>
              </a:tr>
              <a:tr h="1257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928.187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928.177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927.589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9275890,0%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6513667"/>
                  </a:ext>
                </a:extLst>
              </a:tr>
              <a:tr h="1257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68737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7542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547185" y="1196752"/>
            <a:ext cx="7985258" cy="560675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21. CAPÍTULO 02. PROGRAMA 02:  APOYO A ORGANIZACIONES SOCIALES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 dirty="0"/>
          </a:p>
        </p:txBody>
      </p:sp>
      <p:sp>
        <p:nvSpPr>
          <p:cNvPr id="12" name="1 Título">
            <a:extLst>
              <a:ext uri="{FF2B5EF4-FFF2-40B4-BE49-F238E27FC236}">
                <a16:creationId xmlns:a16="http://schemas.microsoft.com/office/drawing/2014/main" id="{449DF461-F268-4197-8E33-32B510BAB298}"/>
              </a:ext>
            </a:extLst>
          </p:cNvPr>
          <p:cNvSpPr txBox="1">
            <a:spLocks/>
          </p:cNvSpPr>
          <p:nvPr/>
        </p:nvSpPr>
        <p:spPr>
          <a:xfrm>
            <a:off x="563278" y="1849753"/>
            <a:ext cx="8017443" cy="2781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2086911"/>
              </p:ext>
            </p:extLst>
          </p:nvPr>
        </p:nvGraphicFramePr>
        <p:xfrm>
          <a:off x="547185" y="2127926"/>
          <a:ext cx="7985255" cy="1286718"/>
        </p:xfrm>
        <a:graphic>
          <a:graphicData uri="http://schemas.openxmlformats.org/drawingml/2006/table">
            <a:tbl>
              <a:tblPr/>
              <a:tblGrid>
                <a:gridCol w="267603">
                  <a:extLst>
                    <a:ext uri="{9D8B030D-6E8A-4147-A177-3AD203B41FA5}">
                      <a16:colId xmlns:a16="http://schemas.microsoft.com/office/drawing/2014/main" val="1199463011"/>
                    </a:ext>
                  </a:extLst>
                </a:gridCol>
                <a:gridCol w="267603">
                  <a:extLst>
                    <a:ext uri="{9D8B030D-6E8A-4147-A177-3AD203B41FA5}">
                      <a16:colId xmlns:a16="http://schemas.microsoft.com/office/drawing/2014/main" val="1272412184"/>
                    </a:ext>
                  </a:extLst>
                </a:gridCol>
                <a:gridCol w="267603">
                  <a:extLst>
                    <a:ext uri="{9D8B030D-6E8A-4147-A177-3AD203B41FA5}">
                      <a16:colId xmlns:a16="http://schemas.microsoft.com/office/drawing/2014/main" val="2117494634"/>
                    </a:ext>
                  </a:extLst>
                </a:gridCol>
                <a:gridCol w="3018555">
                  <a:extLst>
                    <a:ext uri="{9D8B030D-6E8A-4147-A177-3AD203B41FA5}">
                      <a16:colId xmlns:a16="http://schemas.microsoft.com/office/drawing/2014/main" val="1792613844"/>
                    </a:ext>
                  </a:extLst>
                </a:gridCol>
                <a:gridCol w="717174">
                  <a:extLst>
                    <a:ext uri="{9D8B030D-6E8A-4147-A177-3AD203B41FA5}">
                      <a16:colId xmlns:a16="http://schemas.microsoft.com/office/drawing/2014/main" val="970215903"/>
                    </a:ext>
                  </a:extLst>
                </a:gridCol>
                <a:gridCol w="717174">
                  <a:extLst>
                    <a:ext uri="{9D8B030D-6E8A-4147-A177-3AD203B41FA5}">
                      <a16:colId xmlns:a16="http://schemas.microsoft.com/office/drawing/2014/main" val="1695912056"/>
                    </a:ext>
                  </a:extLst>
                </a:gridCol>
                <a:gridCol w="717174">
                  <a:extLst>
                    <a:ext uri="{9D8B030D-6E8A-4147-A177-3AD203B41FA5}">
                      <a16:colId xmlns:a16="http://schemas.microsoft.com/office/drawing/2014/main" val="224672417"/>
                    </a:ext>
                  </a:extLst>
                </a:gridCol>
                <a:gridCol w="717174">
                  <a:extLst>
                    <a:ext uri="{9D8B030D-6E8A-4147-A177-3AD203B41FA5}">
                      <a16:colId xmlns:a16="http://schemas.microsoft.com/office/drawing/2014/main" val="404898160"/>
                    </a:ext>
                  </a:extLst>
                </a:gridCol>
                <a:gridCol w="652950">
                  <a:extLst>
                    <a:ext uri="{9D8B030D-6E8A-4147-A177-3AD203B41FA5}">
                      <a16:colId xmlns:a16="http://schemas.microsoft.com/office/drawing/2014/main" val="1696277552"/>
                    </a:ext>
                  </a:extLst>
                </a:gridCol>
                <a:gridCol w="642245">
                  <a:extLst>
                    <a:ext uri="{9D8B030D-6E8A-4147-A177-3AD203B41FA5}">
                      <a16:colId xmlns:a16="http://schemas.microsoft.com/office/drawing/2014/main" val="3106765299"/>
                    </a:ext>
                  </a:extLst>
                </a:gridCol>
              </a:tblGrid>
              <a:tr h="12402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0633979"/>
                  </a:ext>
                </a:extLst>
              </a:tr>
              <a:tr h="37981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6012804"/>
                  </a:ext>
                </a:extLst>
              </a:tr>
              <a:tr h="162778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2.444.321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2.444.321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2.393.911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1056647"/>
                  </a:ext>
                </a:extLst>
              </a:tr>
              <a:tr h="1240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199.281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199.281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162.940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908850"/>
                  </a:ext>
                </a:extLst>
              </a:tr>
              <a:tr h="1240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19.040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19.040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4518353"/>
                  </a:ext>
                </a:extLst>
              </a:tr>
              <a:tr h="1240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2.226.000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2.226.000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2.226.000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8268381"/>
                  </a:ext>
                </a:extLst>
              </a:tr>
              <a:tr h="1240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2.226.000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2.226.000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2.226.000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1435226"/>
                  </a:ext>
                </a:extLst>
              </a:tr>
              <a:tr h="1240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Apoyo a Organizaciones Productivas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2.226.000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2.226.000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2.226.000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98621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1328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71113" y="1124744"/>
            <a:ext cx="7986762" cy="560675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21. CAPÍTULO 05. PROGRAMA 01:  INSTITUTO NACIONAL DE LA JUVENTUD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 dirty="0"/>
          </a:p>
        </p:txBody>
      </p:sp>
      <p:sp>
        <p:nvSpPr>
          <p:cNvPr id="11" name="1 Título">
            <a:extLst>
              <a:ext uri="{FF2B5EF4-FFF2-40B4-BE49-F238E27FC236}">
                <a16:creationId xmlns:a16="http://schemas.microsoft.com/office/drawing/2014/main" id="{64C02CEF-6D0C-46E5-A8A2-8BD23EE56E20}"/>
              </a:ext>
            </a:extLst>
          </p:cNvPr>
          <p:cNvSpPr txBox="1">
            <a:spLocks/>
          </p:cNvSpPr>
          <p:nvPr/>
        </p:nvSpPr>
        <p:spPr>
          <a:xfrm>
            <a:off x="580658" y="1759859"/>
            <a:ext cx="8069112" cy="2289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2923411"/>
              </p:ext>
            </p:extLst>
          </p:nvPr>
        </p:nvGraphicFramePr>
        <p:xfrm>
          <a:off x="571113" y="2063280"/>
          <a:ext cx="7986761" cy="3071714"/>
        </p:xfrm>
        <a:graphic>
          <a:graphicData uri="http://schemas.openxmlformats.org/drawingml/2006/table">
            <a:tbl>
              <a:tblPr/>
              <a:tblGrid>
                <a:gridCol w="265782">
                  <a:extLst>
                    <a:ext uri="{9D8B030D-6E8A-4147-A177-3AD203B41FA5}">
                      <a16:colId xmlns:a16="http://schemas.microsoft.com/office/drawing/2014/main" val="2442160609"/>
                    </a:ext>
                  </a:extLst>
                </a:gridCol>
                <a:gridCol w="265782">
                  <a:extLst>
                    <a:ext uri="{9D8B030D-6E8A-4147-A177-3AD203B41FA5}">
                      <a16:colId xmlns:a16="http://schemas.microsoft.com/office/drawing/2014/main" val="1533868633"/>
                    </a:ext>
                  </a:extLst>
                </a:gridCol>
                <a:gridCol w="265782">
                  <a:extLst>
                    <a:ext uri="{9D8B030D-6E8A-4147-A177-3AD203B41FA5}">
                      <a16:colId xmlns:a16="http://schemas.microsoft.com/office/drawing/2014/main" val="3676422368"/>
                    </a:ext>
                  </a:extLst>
                </a:gridCol>
                <a:gridCol w="3053840">
                  <a:extLst>
                    <a:ext uri="{9D8B030D-6E8A-4147-A177-3AD203B41FA5}">
                      <a16:colId xmlns:a16="http://schemas.microsoft.com/office/drawing/2014/main" val="1963128625"/>
                    </a:ext>
                  </a:extLst>
                </a:gridCol>
                <a:gridCol w="712297">
                  <a:extLst>
                    <a:ext uri="{9D8B030D-6E8A-4147-A177-3AD203B41FA5}">
                      <a16:colId xmlns:a16="http://schemas.microsoft.com/office/drawing/2014/main" val="3441808417"/>
                    </a:ext>
                  </a:extLst>
                </a:gridCol>
                <a:gridCol w="712297">
                  <a:extLst>
                    <a:ext uri="{9D8B030D-6E8A-4147-A177-3AD203B41FA5}">
                      <a16:colId xmlns:a16="http://schemas.microsoft.com/office/drawing/2014/main" val="1000630932"/>
                    </a:ext>
                  </a:extLst>
                </a:gridCol>
                <a:gridCol w="712297">
                  <a:extLst>
                    <a:ext uri="{9D8B030D-6E8A-4147-A177-3AD203B41FA5}">
                      <a16:colId xmlns:a16="http://schemas.microsoft.com/office/drawing/2014/main" val="3796918410"/>
                    </a:ext>
                  </a:extLst>
                </a:gridCol>
                <a:gridCol w="712297">
                  <a:extLst>
                    <a:ext uri="{9D8B030D-6E8A-4147-A177-3AD203B41FA5}">
                      <a16:colId xmlns:a16="http://schemas.microsoft.com/office/drawing/2014/main" val="4023140803"/>
                    </a:ext>
                  </a:extLst>
                </a:gridCol>
                <a:gridCol w="648509">
                  <a:extLst>
                    <a:ext uri="{9D8B030D-6E8A-4147-A177-3AD203B41FA5}">
                      <a16:colId xmlns:a16="http://schemas.microsoft.com/office/drawing/2014/main" val="2922907969"/>
                    </a:ext>
                  </a:extLst>
                </a:gridCol>
                <a:gridCol w="637878">
                  <a:extLst>
                    <a:ext uri="{9D8B030D-6E8A-4147-A177-3AD203B41FA5}">
                      <a16:colId xmlns:a16="http://schemas.microsoft.com/office/drawing/2014/main" val="2206196478"/>
                    </a:ext>
                  </a:extLst>
                </a:gridCol>
              </a:tblGrid>
              <a:tr h="12601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876" marR="7876" marT="78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876" marR="7876" marT="78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7967275"/>
                  </a:ext>
                </a:extLst>
              </a:tr>
              <a:tr h="38593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933074"/>
                  </a:ext>
                </a:extLst>
              </a:tr>
              <a:tr h="165400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7.708.934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8.017.010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308.076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7.139.175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92,6%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89,1%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918503"/>
                  </a:ext>
                </a:extLst>
              </a:tr>
              <a:tr h="1260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4.496.762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4.479.624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-17.138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3.807.497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84,7%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9963782"/>
                  </a:ext>
                </a:extLst>
              </a:tr>
              <a:tr h="1260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724.277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814.466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90.189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736.638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101,7%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90,4%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8590460"/>
                  </a:ext>
                </a:extLst>
              </a:tr>
              <a:tr h="1260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10.591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10.591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10.590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0620954"/>
                  </a:ext>
                </a:extLst>
              </a:tr>
              <a:tr h="1260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10.591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10.591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10.590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3269186"/>
                  </a:ext>
                </a:extLst>
              </a:tr>
              <a:tr h="1260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2.470.074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2.375.074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-95.000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2.285.199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92,5%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96,2%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3481420"/>
                  </a:ext>
                </a:extLst>
              </a:tr>
              <a:tr h="1260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2.470.074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2.375.074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-95.000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2.285.199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92,5%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96,2%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0568085"/>
                  </a:ext>
                </a:extLst>
              </a:tr>
              <a:tr h="1260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Desarrollo Juvenil Físico y Mental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597.073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597.073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573.264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9864772"/>
                  </a:ext>
                </a:extLst>
              </a:tr>
              <a:tr h="1260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Desarrollo Juvenil Vocacional y Laboral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408.729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408.729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400.768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98,1%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98,1%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7531971"/>
                  </a:ext>
                </a:extLst>
              </a:tr>
              <a:tr h="1260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Desarrollo Juvenil Cívico y Social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1.233.116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1.230.127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-2.989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1.182.719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95,9%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96,1%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6950728"/>
                  </a:ext>
                </a:extLst>
              </a:tr>
              <a:tr h="1260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614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Observatorio de Juventud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231.156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139.145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-92.011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128.448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55,6%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92,3%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1786655"/>
                  </a:ext>
                </a:extLst>
              </a:tr>
              <a:tr h="1260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37.801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37.801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000180"/>
                  </a:ext>
                </a:extLst>
              </a:tr>
              <a:tr h="1260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37.801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37.801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5304854"/>
                  </a:ext>
                </a:extLst>
              </a:tr>
              <a:tr h="1260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15.821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33.842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18.021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33.639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212,6%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99,4%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4854314"/>
                  </a:ext>
                </a:extLst>
              </a:tr>
              <a:tr h="1260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15.032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15.032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15.031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1556979"/>
                  </a:ext>
                </a:extLst>
              </a:tr>
              <a:tr h="1260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1.455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1.455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92,1%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92,1%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5051667"/>
                  </a:ext>
                </a:extLst>
              </a:tr>
              <a:tr h="1260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2.989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2.989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2.937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98,3%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5232554"/>
                  </a:ext>
                </a:extLst>
              </a:tr>
              <a:tr h="1260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14.366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14.366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14.331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6171142"/>
                  </a:ext>
                </a:extLst>
              </a:tr>
              <a:tr h="1260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2.000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265.612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263.612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265.612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13280,6%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922217"/>
                  </a:ext>
                </a:extLst>
              </a:tr>
              <a:tr h="1260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2.000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265.612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263.612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265.612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13280,6%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31233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4479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09327" y="1139239"/>
            <a:ext cx="8094996" cy="560315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21. CAPÍTULO 06. PROGRAMA 01:  CORPORACIÓN NACIONAL DE DESARROLLO INDÍGENA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11897" y="1759676"/>
            <a:ext cx="8094996" cy="25622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					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… 1 de 2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7003528"/>
              </p:ext>
            </p:extLst>
          </p:nvPr>
        </p:nvGraphicFramePr>
        <p:xfrm>
          <a:off x="509327" y="2013179"/>
          <a:ext cx="8094994" cy="4351458"/>
        </p:xfrm>
        <a:graphic>
          <a:graphicData uri="http://schemas.openxmlformats.org/drawingml/2006/table">
            <a:tbl>
              <a:tblPr/>
              <a:tblGrid>
                <a:gridCol w="266634">
                  <a:extLst>
                    <a:ext uri="{9D8B030D-6E8A-4147-A177-3AD203B41FA5}">
                      <a16:colId xmlns:a16="http://schemas.microsoft.com/office/drawing/2014/main" val="2977655701"/>
                    </a:ext>
                  </a:extLst>
                </a:gridCol>
                <a:gridCol w="266634">
                  <a:extLst>
                    <a:ext uri="{9D8B030D-6E8A-4147-A177-3AD203B41FA5}">
                      <a16:colId xmlns:a16="http://schemas.microsoft.com/office/drawing/2014/main" val="1802432918"/>
                    </a:ext>
                  </a:extLst>
                </a:gridCol>
                <a:gridCol w="266634">
                  <a:extLst>
                    <a:ext uri="{9D8B030D-6E8A-4147-A177-3AD203B41FA5}">
                      <a16:colId xmlns:a16="http://schemas.microsoft.com/office/drawing/2014/main" val="16702208"/>
                    </a:ext>
                  </a:extLst>
                </a:gridCol>
                <a:gridCol w="3146277">
                  <a:extLst>
                    <a:ext uri="{9D8B030D-6E8A-4147-A177-3AD203B41FA5}">
                      <a16:colId xmlns:a16="http://schemas.microsoft.com/office/drawing/2014/main" val="274871011"/>
                    </a:ext>
                  </a:extLst>
                </a:gridCol>
                <a:gridCol w="714577">
                  <a:extLst>
                    <a:ext uri="{9D8B030D-6E8A-4147-A177-3AD203B41FA5}">
                      <a16:colId xmlns:a16="http://schemas.microsoft.com/office/drawing/2014/main" val="2050491935"/>
                    </a:ext>
                  </a:extLst>
                </a:gridCol>
                <a:gridCol w="714577">
                  <a:extLst>
                    <a:ext uri="{9D8B030D-6E8A-4147-A177-3AD203B41FA5}">
                      <a16:colId xmlns:a16="http://schemas.microsoft.com/office/drawing/2014/main" val="1731262981"/>
                    </a:ext>
                  </a:extLst>
                </a:gridCol>
                <a:gridCol w="714577">
                  <a:extLst>
                    <a:ext uri="{9D8B030D-6E8A-4147-A177-3AD203B41FA5}">
                      <a16:colId xmlns:a16="http://schemas.microsoft.com/office/drawing/2014/main" val="3090559480"/>
                    </a:ext>
                  </a:extLst>
                </a:gridCol>
                <a:gridCol w="714577">
                  <a:extLst>
                    <a:ext uri="{9D8B030D-6E8A-4147-A177-3AD203B41FA5}">
                      <a16:colId xmlns:a16="http://schemas.microsoft.com/office/drawing/2014/main" val="3854780966"/>
                    </a:ext>
                  </a:extLst>
                </a:gridCol>
                <a:gridCol w="650586">
                  <a:extLst>
                    <a:ext uri="{9D8B030D-6E8A-4147-A177-3AD203B41FA5}">
                      <a16:colId xmlns:a16="http://schemas.microsoft.com/office/drawing/2014/main" val="1648087036"/>
                    </a:ext>
                  </a:extLst>
                </a:gridCol>
                <a:gridCol w="639921">
                  <a:extLst>
                    <a:ext uri="{9D8B030D-6E8A-4147-A177-3AD203B41FA5}">
                      <a16:colId xmlns:a16="http://schemas.microsoft.com/office/drawing/2014/main" val="3225527320"/>
                    </a:ext>
                  </a:extLst>
                </a:gridCol>
              </a:tblGrid>
              <a:tr h="11820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388" marR="7388" marT="7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388" marR="7388" marT="7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275180"/>
                  </a:ext>
                </a:extLst>
              </a:tr>
              <a:tr h="36200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7112556"/>
                  </a:ext>
                </a:extLst>
              </a:tr>
              <a:tr h="155145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114.569.365 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147.209.033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32.639.668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118.287.251 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103,2%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80,4%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0294105"/>
                  </a:ext>
                </a:extLst>
              </a:tr>
              <a:tr h="1182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11.246.469 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11.471.909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225.440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10.511.044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93,5%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91,6%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2574675"/>
                  </a:ext>
                </a:extLst>
              </a:tr>
              <a:tr h="1182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1.396.888 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1.460.262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63.374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1.304.765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93,4%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89,4%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0894294"/>
                  </a:ext>
                </a:extLst>
              </a:tr>
              <a:tr h="1182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16.939.494 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16.711.209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-228.285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13.835.887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81,7%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82,8%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3802100"/>
                  </a:ext>
                </a:extLst>
              </a:tr>
              <a:tr h="1182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9.849.931 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9.756.646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-93.285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7.359.026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74,7%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75,4%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0754397"/>
                  </a:ext>
                </a:extLst>
              </a:tr>
              <a:tr h="1182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576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Desarrollo Indígena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6.330.995 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6.250.995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-80.000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4.831.499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76,3%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77,3%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315114"/>
                  </a:ext>
                </a:extLst>
              </a:tr>
              <a:tr h="1182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579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Cultura y Educación Indígena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2.063.179 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2.063.179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1.620.020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78,5%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78,5%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6350837"/>
                  </a:ext>
                </a:extLst>
              </a:tr>
              <a:tr h="1182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589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Protección del Medio Ambiente y Recursos Naturales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61.213 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61.213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31.643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51,7%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51,7%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6863619"/>
                  </a:ext>
                </a:extLst>
              </a:tr>
              <a:tr h="1182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599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Consulta a los Pueblos Indígenas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989.852 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976.567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-13.285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474.256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47,9%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48,6%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52664"/>
                  </a:ext>
                </a:extLst>
              </a:tr>
              <a:tr h="1182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Turismo y Pueblos Indígenas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404.692 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404.692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401.608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99,2%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99,2%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383637"/>
                  </a:ext>
                </a:extLst>
              </a:tr>
              <a:tr h="1182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5.261.686 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5.126.686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-135.000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5.126.686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97,4%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6551605"/>
                  </a:ext>
                </a:extLst>
              </a:tr>
              <a:tr h="1182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Desarrollo Agropecuario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4.301.046 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4.301.046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4.301.046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0247280"/>
                  </a:ext>
                </a:extLst>
              </a:tr>
              <a:tr h="1182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Bienes Nacionales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551.554 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416.554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-135.000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416.554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75,5%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8072580"/>
                  </a:ext>
                </a:extLst>
              </a:tr>
              <a:tr h="1182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Corporación de Fomento de la Producción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409.086 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409.086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409.086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116302"/>
                  </a:ext>
                </a:extLst>
              </a:tr>
              <a:tr h="1182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1.827.877 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1.827.877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1.350.175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73,9%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73,9%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6263804"/>
                  </a:ext>
                </a:extLst>
              </a:tr>
              <a:tr h="1182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887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Apoyo al Turismo y Pueblos Indígenas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796.419 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796.419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362.315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45,5%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45,5%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3737553"/>
                  </a:ext>
                </a:extLst>
              </a:tr>
              <a:tr h="1182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888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Apoyo a la Protección Ambiental Indígena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202.283 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202.283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202.283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6321755"/>
                  </a:ext>
                </a:extLst>
              </a:tr>
              <a:tr h="1551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889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Instrumentos Cofinanciados de Apoyo al Fondo de Desarrollo Indígena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448.079 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448.079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404.481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90,3%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90,3%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4106783"/>
                  </a:ext>
                </a:extLst>
              </a:tr>
              <a:tr h="1182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999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Apoyo al Fondo de Cultura y Educación  Indígena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381.096 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381.096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381.096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0747941"/>
                  </a:ext>
                </a:extLst>
              </a:tr>
              <a:tr h="1182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314.873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314.873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314.873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233744"/>
                  </a:ext>
                </a:extLst>
              </a:tr>
              <a:tr h="1182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314.873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314.873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314.873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0579131"/>
                  </a:ext>
                </a:extLst>
              </a:tr>
              <a:tr h="1182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51.393 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51.393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41.014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79,8%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79,8%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749697"/>
                  </a:ext>
                </a:extLst>
              </a:tr>
              <a:tr h="1182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51.393 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51.393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41.014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79,8%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79,8%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9343726"/>
                  </a:ext>
                </a:extLst>
              </a:tr>
              <a:tr h="1182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80.908.423 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80.908.423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56.068.444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69,3%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69,3%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6791965"/>
                  </a:ext>
                </a:extLst>
              </a:tr>
              <a:tr h="1182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71.317.927 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71.317.927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46.477.948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65,2%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65,2%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1045369"/>
                  </a:ext>
                </a:extLst>
              </a:tr>
              <a:tr h="1182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Tierras y Aguas Indígenas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63.128.404 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62.393.404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-735.000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39.069.803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61,9%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62,6%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1921213"/>
                  </a:ext>
                </a:extLst>
              </a:tr>
              <a:tr h="1182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Asociados de Administración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947.314 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947.314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829.543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87,6%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87,6%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8113418"/>
                  </a:ext>
                </a:extLst>
              </a:tr>
              <a:tr h="1329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Chile Indígena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7.242.209 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7.977.209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735.000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6.578.602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90,8%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82,5%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500299"/>
                  </a:ext>
                </a:extLst>
              </a:tr>
              <a:tr h="1182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3.884.906 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3.884.906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3.884.906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0839294"/>
                  </a:ext>
                </a:extLst>
              </a:tr>
              <a:tr h="1182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Desarrollo Agropecuario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3.884.906 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3.884.906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3.884.906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1643432"/>
                  </a:ext>
                </a:extLst>
              </a:tr>
              <a:tr h="1182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5.705.590 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5.705.590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5.705.590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0175188"/>
                  </a:ext>
                </a:extLst>
              </a:tr>
              <a:tr h="1182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999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Apoyo al Fondo de Tierras y Aguas Indígenas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5.705.590 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5.705.590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5.705.590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7884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05493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05184" y="1210655"/>
            <a:ext cx="8027255" cy="560315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21. CAPÍTULO 06. PROGRAMA 01:  CORPORACIÓN NACIONAL DE DESARROLLO INDÍGENA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5184" y="1838097"/>
            <a:ext cx="8027255" cy="28911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					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… 2 de 2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6273098"/>
              </p:ext>
            </p:extLst>
          </p:nvPr>
        </p:nvGraphicFramePr>
        <p:xfrm>
          <a:off x="505184" y="2157149"/>
          <a:ext cx="8027255" cy="923616"/>
        </p:xfrm>
        <a:graphic>
          <a:graphicData uri="http://schemas.openxmlformats.org/drawingml/2006/table">
            <a:tbl>
              <a:tblPr/>
              <a:tblGrid>
                <a:gridCol w="264403">
                  <a:extLst>
                    <a:ext uri="{9D8B030D-6E8A-4147-A177-3AD203B41FA5}">
                      <a16:colId xmlns:a16="http://schemas.microsoft.com/office/drawing/2014/main" val="2935801396"/>
                    </a:ext>
                  </a:extLst>
                </a:gridCol>
                <a:gridCol w="264403">
                  <a:extLst>
                    <a:ext uri="{9D8B030D-6E8A-4147-A177-3AD203B41FA5}">
                      <a16:colId xmlns:a16="http://schemas.microsoft.com/office/drawing/2014/main" val="2123047418"/>
                    </a:ext>
                  </a:extLst>
                </a:gridCol>
                <a:gridCol w="264403">
                  <a:extLst>
                    <a:ext uri="{9D8B030D-6E8A-4147-A177-3AD203B41FA5}">
                      <a16:colId xmlns:a16="http://schemas.microsoft.com/office/drawing/2014/main" val="3633538578"/>
                    </a:ext>
                  </a:extLst>
                </a:gridCol>
                <a:gridCol w="3119947">
                  <a:extLst>
                    <a:ext uri="{9D8B030D-6E8A-4147-A177-3AD203B41FA5}">
                      <a16:colId xmlns:a16="http://schemas.microsoft.com/office/drawing/2014/main" val="72717871"/>
                    </a:ext>
                  </a:extLst>
                </a:gridCol>
                <a:gridCol w="708598">
                  <a:extLst>
                    <a:ext uri="{9D8B030D-6E8A-4147-A177-3AD203B41FA5}">
                      <a16:colId xmlns:a16="http://schemas.microsoft.com/office/drawing/2014/main" val="2670215862"/>
                    </a:ext>
                  </a:extLst>
                </a:gridCol>
                <a:gridCol w="708598">
                  <a:extLst>
                    <a:ext uri="{9D8B030D-6E8A-4147-A177-3AD203B41FA5}">
                      <a16:colId xmlns:a16="http://schemas.microsoft.com/office/drawing/2014/main" val="2253356131"/>
                    </a:ext>
                  </a:extLst>
                </a:gridCol>
                <a:gridCol w="708598">
                  <a:extLst>
                    <a:ext uri="{9D8B030D-6E8A-4147-A177-3AD203B41FA5}">
                      <a16:colId xmlns:a16="http://schemas.microsoft.com/office/drawing/2014/main" val="3582203355"/>
                    </a:ext>
                  </a:extLst>
                </a:gridCol>
                <a:gridCol w="708598">
                  <a:extLst>
                    <a:ext uri="{9D8B030D-6E8A-4147-A177-3AD203B41FA5}">
                      <a16:colId xmlns:a16="http://schemas.microsoft.com/office/drawing/2014/main" val="474639172"/>
                    </a:ext>
                  </a:extLst>
                </a:gridCol>
                <a:gridCol w="645141">
                  <a:extLst>
                    <a:ext uri="{9D8B030D-6E8A-4147-A177-3AD203B41FA5}">
                      <a16:colId xmlns:a16="http://schemas.microsoft.com/office/drawing/2014/main" val="1558253326"/>
                    </a:ext>
                  </a:extLst>
                </a:gridCol>
                <a:gridCol w="634566">
                  <a:extLst>
                    <a:ext uri="{9D8B030D-6E8A-4147-A177-3AD203B41FA5}">
                      <a16:colId xmlns:a16="http://schemas.microsoft.com/office/drawing/2014/main" val="2918478155"/>
                    </a:ext>
                  </a:extLst>
                </a:gridCol>
              </a:tblGrid>
              <a:tr h="11125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793" marR="7793" marT="7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793" marR="7793" marT="7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9029884"/>
                  </a:ext>
                </a:extLst>
              </a:tr>
              <a:tr h="34677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327471"/>
                  </a:ext>
                </a:extLst>
              </a:tr>
              <a:tr h="1155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4.026.698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36.290.964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32.264.266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36.211.224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899,3%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9547557"/>
                  </a:ext>
                </a:extLst>
              </a:tr>
              <a:tr h="1155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Externa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3.558.696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3.558.696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3.558.696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610149"/>
                  </a:ext>
                </a:extLst>
              </a:tr>
              <a:tr h="1155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466.002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466.002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387.447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83,1%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83,1%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5262062"/>
                  </a:ext>
                </a:extLst>
              </a:tr>
              <a:tr h="1155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2.000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32.266.266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32.264.266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32.265.081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1613254,1%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1065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60268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22862" y="1115877"/>
            <a:ext cx="8016180" cy="560315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21. CAPÍTULO 07. PROGRAMA 01:  SERVICIO NACIONAL DE LA DISCAPACIDAD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/>
          </a:p>
        </p:txBody>
      </p:sp>
      <p:sp>
        <p:nvSpPr>
          <p:cNvPr id="11" name="1 Título">
            <a:extLst>
              <a:ext uri="{FF2B5EF4-FFF2-40B4-BE49-F238E27FC236}">
                <a16:creationId xmlns:a16="http://schemas.microsoft.com/office/drawing/2014/main" id="{83A875F0-0FC5-438B-A42A-35C1BDA76397}"/>
              </a:ext>
            </a:extLst>
          </p:cNvPr>
          <p:cNvSpPr txBox="1">
            <a:spLocks/>
          </p:cNvSpPr>
          <p:nvPr/>
        </p:nvSpPr>
        <p:spPr>
          <a:xfrm>
            <a:off x="490666" y="1724827"/>
            <a:ext cx="8080569" cy="31394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2666591"/>
              </p:ext>
            </p:extLst>
          </p:nvPr>
        </p:nvGraphicFramePr>
        <p:xfrm>
          <a:off x="522862" y="2048718"/>
          <a:ext cx="8019253" cy="4276351"/>
        </p:xfrm>
        <a:graphic>
          <a:graphicData uri="http://schemas.openxmlformats.org/drawingml/2006/table">
            <a:tbl>
              <a:tblPr/>
              <a:tblGrid>
                <a:gridCol w="268742">
                  <a:extLst>
                    <a:ext uri="{9D8B030D-6E8A-4147-A177-3AD203B41FA5}">
                      <a16:colId xmlns:a16="http://schemas.microsoft.com/office/drawing/2014/main" val="1210948048"/>
                    </a:ext>
                  </a:extLst>
                </a:gridCol>
                <a:gridCol w="268742">
                  <a:extLst>
                    <a:ext uri="{9D8B030D-6E8A-4147-A177-3AD203B41FA5}">
                      <a16:colId xmlns:a16="http://schemas.microsoft.com/office/drawing/2014/main" val="3121834975"/>
                    </a:ext>
                  </a:extLst>
                </a:gridCol>
                <a:gridCol w="268742">
                  <a:extLst>
                    <a:ext uri="{9D8B030D-6E8A-4147-A177-3AD203B41FA5}">
                      <a16:colId xmlns:a16="http://schemas.microsoft.com/office/drawing/2014/main" val="2326711204"/>
                    </a:ext>
                  </a:extLst>
                </a:gridCol>
                <a:gridCol w="3031405">
                  <a:extLst>
                    <a:ext uri="{9D8B030D-6E8A-4147-A177-3AD203B41FA5}">
                      <a16:colId xmlns:a16="http://schemas.microsoft.com/office/drawing/2014/main" val="3480536776"/>
                    </a:ext>
                  </a:extLst>
                </a:gridCol>
                <a:gridCol w="720228">
                  <a:extLst>
                    <a:ext uri="{9D8B030D-6E8A-4147-A177-3AD203B41FA5}">
                      <a16:colId xmlns:a16="http://schemas.microsoft.com/office/drawing/2014/main" val="197589442"/>
                    </a:ext>
                  </a:extLst>
                </a:gridCol>
                <a:gridCol w="720228">
                  <a:extLst>
                    <a:ext uri="{9D8B030D-6E8A-4147-A177-3AD203B41FA5}">
                      <a16:colId xmlns:a16="http://schemas.microsoft.com/office/drawing/2014/main" val="231941733"/>
                    </a:ext>
                  </a:extLst>
                </a:gridCol>
                <a:gridCol w="720228">
                  <a:extLst>
                    <a:ext uri="{9D8B030D-6E8A-4147-A177-3AD203B41FA5}">
                      <a16:colId xmlns:a16="http://schemas.microsoft.com/office/drawing/2014/main" val="1160275307"/>
                    </a:ext>
                  </a:extLst>
                </a:gridCol>
                <a:gridCol w="720228">
                  <a:extLst>
                    <a:ext uri="{9D8B030D-6E8A-4147-A177-3AD203B41FA5}">
                      <a16:colId xmlns:a16="http://schemas.microsoft.com/office/drawing/2014/main" val="1338610993"/>
                    </a:ext>
                  </a:extLst>
                </a:gridCol>
                <a:gridCol w="655730">
                  <a:extLst>
                    <a:ext uri="{9D8B030D-6E8A-4147-A177-3AD203B41FA5}">
                      <a16:colId xmlns:a16="http://schemas.microsoft.com/office/drawing/2014/main" val="3493384983"/>
                    </a:ext>
                  </a:extLst>
                </a:gridCol>
                <a:gridCol w="644980">
                  <a:extLst>
                    <a:ext uri="{9D8B030D-6E8A-4147-A177-3AD203B41FA5}">
                      <a16:colId xmlns:a16="http://schemas.microsoft.com/office/drawing/2014/main" val="111990244"/>
                    </a:ext>
                  </a:extLst>
                </a:gridCol>
              </a:tblGrid>
              <a:tr h="22602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718" marR="7718" marT="77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8" marR="7718" marT="77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8" marR="7718" marT="771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718" marR="7718" marT="77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8" marR="7718" marT="77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8" marR="7718" marT="771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1696962"/>
                  </a:ext>
                </a:extLst>
              </a:tr>
              <a:tr h="37165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1360018"/>
                  </a:ext>
                </a:extLst>
              </a:tr>
              <a:tr h="159282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29.220.013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33.877.178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4.657.165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28.626.861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84,5%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4978241"/>
                  </a:ext>
                </a:extLst>
              </a:tr>
              <a:tr h="1213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5.478.156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5.485.405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7.249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5.012.978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91,5%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91,4%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519471"/>
                  </a:ext>
                </a:extLst>
              </a:tr>
              <a:tr h="1213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1.064.120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986.283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-77.837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628.225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63,7%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732290"/>
                  </a:ext>
                </a:extLst>
              </a:tr>
              <a:tr h="1213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15.525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60.090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44.565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51.371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330,9%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85,5%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1362807"/>
                  </a:ext>
                </a:extLst>
              </a:tr>
              <a:tr h="1213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15.514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60.079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44.565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51.371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331,1%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85,5%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4624407"/>
                  </a:ext>
                </a:extLst>
              </a:tr>
              <a:tr h="1213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6817917"/>
                  </a:ext>
                </a:extLst>
              </a:tr>
              <a:tr h="1213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22.601.907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22.849.907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248.000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18.464.199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81,7%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80,8%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845741"/>
                  </a:ext>
                </a:extLst>
              </a:tr>
              <a:tr h="1213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22.593.685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22.841.685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248.000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18.455.977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81,7%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80,8%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953358"/>
                  </a:ext>
                </a:extLst>
              </a:tr>
              <a:tr h="1213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581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Ley N° 20.422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9.246.004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9.494.004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248.000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6.147.430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66,5%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64,8%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8044505"/>
                  </a:ext>
                </a:extLst>
              </a:tr>
              <a:tr h="1213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582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Corporación de Ayuda al Niño Limitado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981.369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981.369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981.369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02438"/>
                  </a:ext>
                </a:extLst>
              </a:tr>
              <a:tr h="1213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583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Atención Temprana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904.448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904.448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873.533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96,6%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96,6%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8761898"/>
                  </a:ext>
                </a:extLst>
              </a:tr>
              <a:tr h="1213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587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Acceso a la Justicia de las Personas con Discapacidad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363.199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363.199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363.199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3162007"/>
                  </a:ext>
                </a:extLst>
              </a:tr>
              <a:tr h="1213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588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Participación Inclusiva Territorial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471.994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471.994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235.997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6608434"/>
                  </a:ext>
                </a:extLst>
              </a:tr>
              <a:tr h="1213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590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Desarrollo de Organizaciones Inclusivas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59.089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59.089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55.396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93,8%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93,8%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8518346"/>
                  </a:ext>
                </a:extLst>
              </a:tr>
              <a:tr h="1213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591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Tránsito a la Vida Independiente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2.075.379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2.075.379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1.993.635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96,1%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96,1%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9612527"/>
                  </a:ext>
                </a:extLst>
              </a:tr>
              <a:tr h="1213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592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Adultos con Discapacidad en Residencias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8.392.791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8.392.791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7.706.006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91,8%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91,8%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496154"/>
                  </a:ext>
                </a:extLst>
              </a:tr>
              <a:tr h="2427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593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Apoyo al Cumplimiento a la Ley de Inserción Laboral de Personas en situación de discapacidad                                                                                      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99.412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99.412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99.412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5020635"/>
                  </a:ext>
                </a:extLst>
              </a:tr>
              <a:tr h="1213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8.222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8.222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8.222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346048"/>
                  </a:ext>
                </a:extLst>
              </a:tr>
              <a:tr h="1213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CEDDIS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8.222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8.222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8.222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4374238"/>
                  </a:ext>
                </a:extLst>
              </a:tr>
              <a:tr h="1213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240.431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240.431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240.431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2083939"/>
                  </a:ext>
                </a:extLst>
              </a:tr>
              <a:tr h="1213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240.431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240.431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240.431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8205557"/>
                  </a:ext>
                </a:extLst>
              </a:tr>
              <a:tr h="1213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20.718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20.718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20.718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455933"/>
                  </a:ext>
                </a:extLst>
              </a:tr>
              <a:tr h="1213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20.718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20.718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20.718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026348"/>
                  </a:ext>
                </a:extLst>
              </a:tr>
              <a:tr h="1213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59.305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59.305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33.920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57,2%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57,2%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334662"/>
                  </a:ext>
                </a:extLst>
              </a:tr>
              <a:tr h="1213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581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581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580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275330"/>
                  </a:ext>
                </a:extLst>
              </a:tr>
              <a:tr h="1213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59.305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58.724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-581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33.340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56,2%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56,8%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2740"/>
                  </a:ext>
                </a:extLst>
              </a:tr>
              <a:tr h="1213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4.175.019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4.174.019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4.175.019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417501,9%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2008805"/>
                  </a:ext>
                </a:extLst>
              </a:tr>
              <a:tr h="1213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4.175.019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4.174.019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4.175.019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417501,9%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0969100"/>
                  </a:ext>
                </a:extLst>
              </a:tr>
              <a:tr h="1213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86003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05493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601749" y="1158546"/>
            <a:ext cx="7967222" cy="560315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21. CAPÍTULO 08. PROGRAMA 01:  SERVICIO NACIONAL DEL ADULTO MAYOR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18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603154" y="1802540"/>
            <a:ext cx="7965817" cy="2249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…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1 de 2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1528824"/>
              </p:ext>
            </p:extLst>
          </p:nvPr>
        </p:nvGraphicFramePr>
        <p:xfrm>
          <a:off x="601750" y="2111200"/>
          <a:ext cx="7967221" cy="3974012"/>
        </p:xfrm>
        <a:graphic>
          <a:graphicData uri="http://schemas.openxmlformats.org/drawingml/2006/table">
            <a:tbl>
              <a:tblPr/>
              <a:tblGrid>
                <a:gridCol w="266998">
                  <a:extLst>
                    <a:ext uri="{9D8B030D-6E8A-4147-A177-3AD203B41FA5}">
                      <a16:colId xmlns:a16="http://schemas.microsoft.com/office/drawing/2014/main" val="1213839598"/>
                    </a:ext>
                  </a:extLst>
                </a:gridCol>
                <a:gridCol w="266998">
                  <a:extLst>
                    <a:ext uri="{9D8B030D-6E8A-4147-A177-3AD203B41FA5}">
                      <a16:colId xmlns:a16="http://schemas.microsoft.com/office/drawing/2014/main" val="686758437"/>
                    </a:ext>
                  </a:extLst>
                </a:gridCol>
                <a:gridCol w="266998">
                  <a:extLst>
                    <a:ext uri="{9D8B030D-6E8A-4147-A177-3AD203B41FA5}">
                      <a16:colId xmlns:a16="http://schemas.microsoft.com/office/drawing/2014/main" val="3047050534"/>
                    </a:ext>
                  </a:extLst>
                </a:gridCol>
                <a:gridCol w="3011737">
                  <a:extLst>
                    <a:ext uri="{9D8B030D-6E8A-4147-A177-3AD203B41FA5}">
                      <a16:colId xmlns:a16="http://schemas.microsoft.com/office/drawing/2014/main" val="2739067399"/>
                    </a:ext>
                  </a:extLst>
                </a:gridCol>
                <a:gridCol w="715555">
                  <a:extLst>
                    <a:ext uri="{9D8B030D-6E8A-4147-A177-3AD203B41FA5}">
                      <a16:colId xmlns:a16="http://schemas.microsoft.com/office/drawing/2014/main" val="171838858"/>
                    </a:ext>
                  </a:extLst>
                </a:gridCol>
                <a:gridCol w="715555">
                  <a:extLst>
                    <a:ext uri="{9D8B030D-6E8A-4147-A177-3AD203B41FA5}">
                      <a16:colId xmlns:a16="http://schemas.microsoft.com/office/drawing/2014/main" val="1640716622"/>
                    </a:ext>
                  </a:extLst>
                </a:gridCol>
                <a:gridCol w="715555">
                  <a:extLst>
                    <a:ext uri="{9D8B030D-6E8A-4147-A177-3AD203B41FA5}">
                      <a16:colId xmlns:a16="http://schemas.microsoft.com/office/drawing/2014/main" val="2648359238"/>
                    </a:ext>
                  </a:extLst>
                </a:gridCol>
                <a:gridCol w="715555">
                  <a:extLst>
                    <a:ext uri="{9D8B030D-6E8A-4147-A177-3AD203B41FA5}">
                      <a16:colId xmlns:a16="http://schemas.microsoft.com/office/drawing/2014/main" val="3008917143"/>
                    </a:ext>
                  </a:extLst>
                </a:gridCol>
                <a:gridCol w="651475">
                  <a:extLst>
                    <a:ext uri="{9D8B030D-6E8A-4147-A177-3AD203B41FA5}">
                      <a16:colId xmlns:a16="http://schemas.microsoft.com/office/drawing/2014/main" val="316906815"/>
                    </a:ext>
                  </a:extLst>
                </a:gridCol>
                <a:gridCol w="640795">
                  <a:extLst>
                    <a:ext uri="{9D8B030D-6E8A-4147-A177-3AD203B41FA5}">
                      <a16:colId xmlns:a16="http://schemas.microsoft.com/office/drawing/2014/main" val="134574875"/>
                    </a:ext>
                  </a:extLst>
                </a:gridCol>
              </a:tblGrid>
              <a:tr h="12641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6910348"/>
                  </a:ext>
                </a:extLst>
              </a:tr>
              <a:tr h="38712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3164272"/>
                  </a:ext>
                </a:extLst>
              </a:tr>
              <a:tr h="165913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41.903.386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57.379.226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15.475.840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49.769.961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3713615"/>
                  </a:ext>
                </a:extLst>
              </a:tr>
              <a:tr h="1264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6.370.402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6.489.584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119.182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5.904.651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16098"/>
                  </a:ext>
                </a:extLst>
              </a:tr>
              <a:tr h="1264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983.504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971.798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-11.706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863.777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1209228"/>
                  </a:ext>
                </a:extLst>
              </a:tr>
              <a:tr h="1264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33.602.465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38.908.562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5.306.097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32.273.937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045890"/>
                  </a:ext>
                </a:extLst>
              </a:tr>
              <a:tr h="1264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1.681.523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1.681.523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1.681.524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713755"/>
                  </a:ext>
                </a:extLst>
              </a:tr>
              <a:tr h="1264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Consejo Nacional de Protección a la Ancianidad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1.681.523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1.681.523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1.681.524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62343"/>
                  </a:ext>
                </a:extLst>
              </a:tr>
              <a:tr h="1264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31.911.842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37.217.939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5.306.097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30.583.373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4628285"/>
                  </a:ext>
                </a:extLst>
              </a:tr>
              <a:tr h="1264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Nacional del Adulto Mayor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5.108.996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8.440.856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3.331.860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5.228.481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4668444"/>
                  </a:ext>
                </a:extLst>
              </a:tr>
              <a:tr h="1264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Escuelas de Formación para Dirigentes Mayores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95.755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95.755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53.564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5768004"/>
                  </a:ext>
                </a:extLst>
              </a:tr>
              <a:tr h="1264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Establecimientos de Larga Estadía para Adultos Mayores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9.714.525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9.551.933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-162.592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8.847.620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370295"/>
                  </a:ext>
                </a:extLst>
              </a:tr>
              <a:tr h="1264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Buen Trato al Adulto Mayor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104.752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95.277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-9.475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70.449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7792469"/>
                  </a:ext>
                </a:extLst>
              </a:tr>
              <a:tr h="1264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Condominios de Viviendas Tuteladas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992.326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857.587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-134.739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671.030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7871403"/>
                  </a:ext>
                </a:extLst>
              </a:tr>
              <a:tr h="1264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Envejecimiento Activo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204.247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2.538.139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2.333.892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1.732.638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5518462"/>
                  </a:ext>
                </a:extLst>
              </a:tr>
              <a:tr h="1264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Fondo Subsidio ELEAM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8.135.740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8.097.291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-38.449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6.932.201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5194871"/>
                  </a:ext>
                </a:extLst>
              </a:tr>
              <a:tr h="1264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Cuidados Domiciliarios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1.479.960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1.479.960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1.470.436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373176"/>
                  </a:ext>
                </a:extLst>
              </a:tr>
              <a:tr h="1264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Centros Diurnos del Adulto Mayor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5.490.506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5.490.506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5.134.593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43926"/>
                  </a:ext>
                </a:extLst>
              </a:tr>
              <a:tr h="1264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Voluntariado País de Mayores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98.804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98.804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53.531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1182835"/>
                  </a:ext>
                </a:extLst>
              </a:tr>
              <a:tr h="1264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Comunas Amigables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486.231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471.831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-14.400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388.830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6427181"/>
                  </a:ext>
                </a:extLst>
              </a:tr>
              <a:tr h="1264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9.100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9687730"/>
                  </a:ext>
                </a:extLst>
              </a:tr>
              <a:tr h="1264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Organización Iberoamericana de Seguridad Social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9.100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6576614"/>
                  </a:ext>
                </a:extLst>
              </a:tr>
              <a:tr h="1264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6.052.423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6.052.423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6.052.423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7432010"/>
                  </a:ext>
                </a:extLst>
              </a:tr>
              <a:tr h="1264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Excedentes de Caja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5.902.000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5.902.000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5.902.000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013268"/>
                  </a:ext>
                </a:extLst>
              </a:tr>
              <a:tr h="1264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150.423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150.423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150.423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8972874"/>
                  </a:ext>
                </a:extLst>
              </a:tr>
              <a:tr h="1264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215.247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215.247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215.246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1658717"/>
                  </a:ext>
                </a:extLst>
              </a:tr>
              <a:tr h="1264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215.247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215.247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215.246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4885042"/>
                  </a:ext>
                </a:extLst>
              </a:tr>
              <a:tr h="1343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81.066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81.066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67.251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392536"/>
                  </a:ext>
                </a:extLst>
              </a:tr>
              <a:tr h="1264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81.066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81.066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67.251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603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72475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54734" y="1140133"/>
            <a:ext cx="7886701" cy="560315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21. CAPÍTULO 08. PROGRAMA 01:  SERVICIO NACIONAL DEL ADULTO MAYOR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54734" y="1795184"/>
            <a:ext cx="7886701" cy="1936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…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2 de 2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9274618"/>
              </p:ext>
            </p:extLst>
          </p:nvPr>
        </p:nvGraphicFramePr>
        <p:xfrm>
          <a:off x="554733" y="2083576"/>
          <a:ext cx="7886701" cy="1141775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072990879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408473478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816371350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06453730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48389778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04623008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01078414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261042740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121179591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392256134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9402311"/>
                  </a:ext>
                </a:extLst>
              </a:tr>
              <a:tr h="3805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4374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864.949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864.949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616.499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83122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864.949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864.949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616.499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5436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3.795.575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3.794.575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3.776.177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377617,7%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1187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3.795.575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3.794.575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3.776.177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377617,7%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68057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78227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7066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15102" y="1105725"/>
            <a:ext cx="8149223" cy="560315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 MINISTERIO DE DESARROLLO SOCIAL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340768"/>
            <a:ext cx="8229600" cy="52565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s-CL" sz="1600" dirty="0"/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110001EA-2C44-4899-8247-871C66D304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6597024"/>
              </p:ext>
            </p:extLst>
          </p:nvPr>
        </p:nvGraphicFramePr>
        <p:xfrm>
          <a:off x="542134" y="1974711"/>
          <a:ext cx="3944049" cy="24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13594317-D3C6-40BE-B9FC-A00888CBC9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2341898"/>
              </p:ext>
            </p:extLst>
          </p:nvPr>
        </p:nvGraphicFramePr>
        <p:xfrm>
          <a:off x="4627539" y="1991313"/>
          <a:ext cx="4004518" cy="24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130915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35808" y="1124744"/>
            <a:ext cx="7996716" cy="55624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21. CAPÍTULO 09. PROGRAMA 01:  SUBSECRETARÍA DE EVALUACIÓN SOCIAL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20</a:t>
            </a:fld>
            <a:endParaRPr lang="es-CL"/>
          </a:p>
        </p:txBody>
      </p:sp>
      <p:sp>
        <p:nvSpPr>
          <p:cNvPr id="11" name="1 Título">
            <a:extLst>
              <a:ext uri="{FF2B5EF4-FFF2-40B4-BE49-F238E27FC236}">
                <a16:creationId xmlns:a16="http://schemas.microsoft.com/office/drawing/2014/main" id="{8924D701-30F3-4216-8613-28C1B7C50C72}"/>
              </a:ext>
            </a:extLst>
          </p:cNvPr>
          <p:cNvSpPr txBox="1">
            <a:spLocks/>
          </p:cNvSpPr>
          <p:nvPr/>
        </p:nvSpPr>
        <p:spPr>
          <a:xfrm>
            <a:off x="528903" y="1714379"/>
            <a:ext cx="8010526" cy="2384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7308734"/>
              </p:ext>
            </p:extLst>
          </p:nvPr>
        </p:nvGraphicFramePr>
        <p:xfrm>
          <a:off x="528903" y="1986227"/>
          <a:ext cx="7996717" cy="3368403"/>
        </p:xfrm>
        <a:graphic>
          <a:graphicData uri="http://schemas.openxmlformats.org/drawingml/2006/table">
            <a:tbl>
              <a:tblPr/>
              <a:tblGrid>
                <a:gridCol w="267987">
                  <a:extLst>
                    <a:ext uri="{9D8B030D-6E8A-4147-A177-3AD203B41FA5}">
                      <a16:colId xmlns:a16="http://schemas.microsoft.com/office/drawing/2014/main" val="3356092460"/>
                    </a:ext>
                  </a:extLst>
                </a:gridCol>
                <a:gridCol w="267987">
                  <a:extLst>
                    <a:ext uri="{9D8B030D-6E8A-4147-A177-3AD203B41FA5}">
                      <a16:colId xmlns:a16="http://schemas.microsoft.com/office/drawing/2014/main" val="3957003338"/>
                    </a:ext>
                  </a:extLst>
                </a:gridCol>
                <a:gridCol w="267987">
                  <a:extLst>
                    <a:ext uri="{9D8B030D-6E8A-4147-A177-3AD203B41FA5}">
                      <a16:colId xmlns:a16="http://schemas.microsoft.com/office/drawing/2014/main" val="2557796165"/>
                    </a:ext>
                  </a:extLst>
                </a:gridCol>
                <a:gridCol w="3022886">
                  <a:extLst>
                    <a:ext uri="{9D8B030D-6E8A-4147-A177-3AD203B41FA5}">
                      <a16:colId xmlns:a16="http://schemas.microsoft.com/office/drawing/2014/main" val="3231464364"/>
                    </a:ext>
                  </a:extLst>
                </a:gridCol>
                <a:gridCol w="718204">
                  <a:extLst>
                    <a:ext uri="{9D8B030D-6E8A-4147-A177-3AD203B41FA5}">
                      <a16:colId xmlns:a16="http://schemas.microsoft.com/office/drawing/2014/main" val="727685479"/>
                    </a:ext>
                  </a:extLst>
                </a:gridCol>
                <a:gridCol w="718204">
                  <a:extLst>
                    <a:ext uri="{9D8B030D-6E8A-4147-A177-3AD203B41FA5}">
                      <a16:colId xmlns:a16="http://schemas.microsoft.com/office/drawing/2014/main" val="918442505"/>
                    </a:ext>
                  </a:extLst>
                </a:gridCol>
                <a:gridCol w="718204">
                  <a:extLst>
                    <a:ext uri="{9D8B030D-6E8A-4147-A177-3AD203B41FA5}">
                      <a16:colId xmlns:a16="http://schemas.microsoft.com/office/drawing/2014/main" val="3416051051"/>
                    </a:ext>
                  </a:extLst>
                </a:gridCol>
                <a:gridCol w="718204">
                  <a:extLst>
                    <a:ext uri="{9D8B030D-6E8A-4147-A177-3AD203B41FA5}">
                      <a16:colId xmlns:a16="http://schemas.microsoft.com/office/drawing/2014/main" val="512942949"/>
                    </a:ext>
                  </a:extLst>
                </a:gridCol>
                <a:gridCol w="653887">
                  <a:extLst>
                    <a:ext uri="{9D8B030D-6E8A-4147-A177-3AD203B41FA5}">
                      <a16:colId xmlns:a16="http://schemas.microsoft.com/office/drawing/2014/main" val="3402507981"/>
                    </a:ext>
                  </a:extLst>
                </a:gridCol>
                <a:gridCol w="643167">
                  <a:extLst>
                    <a:ext uri="{9D8B030D-6E8A-4147-A177-3AD203B41FA5}">
                      <a16:colId xmlns:a16="http://schemas.microsoft.com/office/drawing/2014/main" val="577538112"/>
                    </a:ext>
                  </a:extLst>
                </a:gridCol>
              </a:tblGrid>
              <a:tr h="12771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9259960"/>
                  </a:ext>
                </a:extLst>
              </a:tr>
              <a:tr h="39111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105430"/>
                  </a:ext>
                </a:extLst>
              </a:tr>
              <a:tr h="167622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21.688.801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23.577.029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1.888.228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19.206.545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7253507"/>
                  </a:ext>
                </a:extLst>
              </a:tr>
              <a:tr h="1277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9.167.641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9.427.949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260.308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8.982.569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994616"/>
                  </a:ext>
                </a:extLst>
              </a:tr>
              <a:tr h="1277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4.336.641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4.081.919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-254.722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2.056.208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847657"/>
                  </a:ext>
                </a:extLst>
              </a:tr>
              <a:tr h="1277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64.421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64.421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33.262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8619252"/>
                  </a:ext>
                </a:extLst>
              </a:tr>
              <a:tr h="1277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64.421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64.421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33.262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8574741"/>
                  </a:ext>
                </a:extLst>
              </a:tr>
              <a:tr h="1277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7.526.411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7.653.761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127.350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5.770.515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6292769"/>
                  </a:ext>
                </a:extLst>
              </a:tr>
              <a:tr h="1277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5.271.933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5.399.283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127.350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3.927.904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614473"/>
                  </a:ext>
                </a:extLst>
              </a:tr>
              <a:tr h="1277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Iniciativas para la Superación de la Pobreza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5.271.922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5.399.272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127.350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3.927.904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8642181"/>
                  </a:ext>
                </a:extLst>
              </a:tr>
              <a:tr h="1277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Ley N° 19.885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024974"/>
                  </a:ext>
                </a:extLst>
              </a:tr>
              <a:tr h="1277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331.558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331.558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331.558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592155"/>
                  </a:ext>
                </a:extLst>
              </a:tr>
              <a:tr h="1277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Colaboración INE Encuesta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331.558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331.558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331.558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70663"/>
                  </a:ext>
                </a:extLst>
              </a:tr>
              <a:tr h="1277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1.922.920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1.922.920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1.511.053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9098135"/>
                  </a:ext>
                </a:extLst>
              </a:tr>
              <a:tr h="1277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Encuesta Casen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1.922.920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1.922.920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1.511.053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3041158"/>
                  </a:ext>
                </a:extLst>
              </a:tr>
              <a:tr h="1277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179.611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179.611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277.041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9861210"/>
                  </a:ext>
                </a:extLst>
              </a:tr>
              <a:tr h="1277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179.611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179.611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277.041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2486901"/>
                  </a:ext>
                </a:extLst>
              </a:tr>
              <a:tr h="1277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657.108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680.048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22.940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597.650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7849371"/>
                  </a:ext>
                </a:extLst>
              </a:tr>
              <a:tr h="1277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22.940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22.940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22.269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6042667"/>
                  </a:ext>
                </a:extLst>
              </a:tr>
              <a:tr h="1277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95.496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95.496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95.163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990665"/>
                  </a:ext>
                </a:extLst>
              </a:tr>
              <a:tr h="1277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561.612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561.612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480.218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2687071"/>
                  </a:ext>
                </a:extLst>
              </a:tr>
              <a:tr h="1277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1.489.300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1.488.300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1.489.300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148930,0%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438804"/>
                  </a:ext>
                </a:extLst>
              </a:tr>
              <a:tr h="1277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1.489.300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1.488.300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1.489.300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148930,0%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5990444"/>
                  </a:ext>
                </a:extLst>
              </a:tr>
              <a:tr h="1277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69840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49733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535351" y="1145417"/>
            <a:ext cx="7984695" cy="560315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21. CAPÍTULO 10. PROGRAMA 01:  SUBSECRETARÍA DE LA NIÑEZ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21</a:t>
            </a:fld>
            <a:endParaRPr lang="es-CL" dirty="0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D1133A9D-1876-4296-BCD6-7BCA609129F5}"/>
              </a:ext>
            </a:extLst>
          </p:cNvPr>
          <p:cNvSpPr txBox="1">
            <a:spLocks/>
          </p:cNvSpPr>
          <p:nvPr/>
        </p:nvSpPr>
        <p:spPr>
          <a:xfrm>
            <a:off x="535351" y="1762298"/>
            <a:ext cx="7984695" cy="25670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4137787"/>
              </p:ext>
            </p:extLst>
          </p:nvPr>
        </p:nvGraphicFramePr>
        <p:xfrm>
          <a:off x="535351" y="2075567"/>
          <a:ext cx="7984694" cy="2466641"/>
        </p:xfrm>
        <a:graphic>
          <a:graphicData uri="http://schemas.openxmlformats.org/drawingml/2006/table">
            <a:tbl>
              <a:tblPr/>
              <a:tblGrid>
                <a:gridCol w="267584">
                  <a:extLst>
                    <a:ext uri="{9D8B030D-6E8A-4147-A177-3AD203B41FA5}">
                      <a16:colId xmlns:a16="http://schemas.microsoft.com/office/drawing/2014/main" val="2033632862"/>
                    </a:ext>
                  </a:extLst>
                </a:gridCol>
                <a:gridCol w="267584">
                  <a:extLst>
                    <a:ext uri="{9D8B030D-6E8A-4147-A177-3AD203B41FA5}">
                      <a16:colId xmlns:a16="http://schemas.microsoft.com/office/drawing/2014/main" val="1741662832"/>
                    </a:ext>
                  </a:extLst>
                </a:gridCol>
                <a:gridCol w="267584">
                  <a:extLst>
                    <a:ext uri="{9D8B030D-6E8A-4147-A177-3AD203B41FA5}">
                      <a16:colId xmlns:a16="http://schemas.microsoft.com/office/drawing/2014/main" val="3056932135"/>
                    </a:ext>
                  </a:extLst>
                </a:gridCol>
                <a:gridCol w="3018342">
                  <a:extLst>
                    <a:ext uri="{9D8B030D-6E8A-4147-A177-3AD203B41FA5}">
                      <a16:colId xmlns:a16="http://schemas.microsoft.com/office/drawing/2014/main" val="745558508"/>
                    </a:ext>
                  </a:extLst>
                </a:gridCol>
                <a:gridCol w="717124">
                  <a:extLst>
                    <a:ext uri="{9D8B030D-6E8A-4147-A177-3AD203B41FA5}">
                      <a16:colId xmlns:a16="http://schemas.microsoft.com/office/drawing/2014/main" val="157407513"/>
                    </a:ext>
                  </a:extLst>
                </a:gridCol>
                <a:gridCol w="717124">
                  <a:extLst>
                    <a:ext uri="{9D8B030D-6E8A-4147-A177-3AD203B41FA5}">
                      <a16:colId xmlns:a16="http://schemas.microsoft.com/office/drawing/2014/main" val="3564167378"/>
                    </a:ext>
                  </a:extLst>
                </a:gridCol>
                <a:gridCol w="717124">
                  <a:extLst>
                    <a:ext uri="{9D8B030D-6E8A-4147-A177-3AD203B41FA5}">
                      <a16:colId xmlns:a16="http://schemas.microsoft.com/office/drawing/2014/main" val="919916647"/>
                    </a:ext>
                  </a:extLst>
                </a:gridCol>
                <a:gridCol w="717124">
                  <a:extLst>
                    <a:ext uri="{9D8B030D-6E8A-4147-A177-3AD203B41FA5}">
                      <a16:colId xmlns:a16="http://schemas.microsoft.com/office/drawing/2014/main" val="529155711"/>
                    </a:ext>
                  </a:extLst>
                </a:gridCol>
                <a:gridCol w="652904">
                  <a:extLst>
                    <a:ext uri="{9D8B030D-6E8A-4147-A177-3AD203B41FA5}">
                      <a16:colId xmlns:a16="http://schemas.microsoft.com/office/drawing/2014/main" val="2552799075"/>
                    </a:ext>
                  </a:extLst>
                </a:gridCol>
                <a:gridCol w="642200">
                  <a:extLst>
                    <a:ext uri="{9D8B030D-6E8A-4147-A177-3AD203B41FA5}">
                      <a16:colId xmlns:a16="http://schemas.microsoft.com/office/drawing/2014/main" val="3312377950"/>
                    </a:ext>
                  </a:extLst>
                </a:gridCol>
              </a:tblGrid>
              <a:tr h="12745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6310129"/>
                  </a:ext>
                </a:extLst>
              </a:tr>
              <a:tr h="39034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42260"/>
                  </a:ext>
                </a:extLst>
              </a:tr>
              <a:tr h="167290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6.001.950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6.347.983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346.033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4.485.054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748067"/>
                  </a:ext>
                </a:extLst>
              </a:tr>
              <a:tr h="1274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1.438.227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1.526.342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88.115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1.311.711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2254094"/>
                  </a:ext>
                </a:extLst>
              </a:tr>
              <a:tr h="1274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1.000.647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651.264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-349.383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322.730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598841"/>
                  </a:ext>
                </a:extLst>
              </a:tr>
              <a:tr h="1274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3.548.506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3.513.569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-34.937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2.211.522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9160580"/>
                  </a:ext>
                </a:extLst>
              </a:tr>
              <a:tr h="1274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3.548.506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3.513.569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-34.937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2.211.522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1479601"/>
                  </a:ext>
                </a:extLst>
              </a:tr>
              <a:tr h="1274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Piloto Oficina Local de la Niñez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1.975.230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2.070.152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94.922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1.935.901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6381299"/>
                  </a:ext>
                </a:extLst>
              </a:tr>
              <a:tr h="1245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 de Acompañamiento Proyecto de Ley Servicio de Protección de la Niñez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414.783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278.968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-135.815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248.650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431928"/>
                  </a:ext>
                </a:extLst>
              </a:tr>
              <a:tr h="1274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Niños, Niñas y Adolescentes en Situación de Calle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1.158.493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1.164.449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2663321"/>
                  </a:ext>
                </a:extLst>
              </a:tr>
              <a:tr h="1274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62.955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62.955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59.937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169844"/>
                  </a:ext>
                </a:extLst>
              </a:tr>
              <a:tr h="1274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62.955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62.955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59.937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7717868"/>
                  </a:ext>
                </a:extLst>
              </a:tr>
              <a:tr h="1274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14.560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035454"/>
                  </a:ext>
                </a:extLst>
              </a:tr>
              <a:tr h="1274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14.560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8960442"/>
                  </a:ext>
                </a:extLst>
              </a:tr>
              <a:tr h="1274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579.292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579.282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579.154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5791540,0%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7918886"/>
                  </a:ext>
                </a:extLst>
              </a:tr>
              <a:tr h="1274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579.292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579.282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579.154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5791540,0%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7268245"/>
                  </a:ext>
                </a:extLst>
              </a:tr>
              <a:tr h="1274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08253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10792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539550" y="1163072"/>
            <a:ext cx="8064898" cy="560315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21. CAPÍTULO 10. PROGRAMA 02:  SISTEMA DE PROTECCIÓN INTEGRAL A LA INFANCIA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22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0" y="1803592"/>
            <a:ext cx="8064898" cy="2572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5496417"/>
              </p:ext>
            </p:extLst>
          </p:nvPr>
        </p:nvGraphicFramePr>
        <p:xfrm>
          <a:off x="539550" y="2095309"/>
          <a:ext cx="8064898" cy="3031349"/>
        </p:xfrm>
        <a:graphic>
          <a:graphicData uri="http://schemas.openxmlformats.org/drawingml/2006/table">
            <a:tbl>
              <a:tblPr/>
              <a:tblGrid>
                <a:gridCol w="264944">
                  <a:extLst>
                    <a:ext uri="{9D8B030D-6E8A-4147-A177-3AD203B41FA5}">
                      <a16:colId xmlns:a16="http://schemas.microsoft.com/office/drawing/2014/main" val="612659793"/>
                    </a:ext>
                  </a:extLst>
                </a:gridCol>
                <a:gridCol w="264944">
                  <a:extLst>
                    <a:ext uri="{9D8B030D-6E8A-4147-A177-3AD203B41FA5}">
                      <a16:colId xmlns:a16="http://schemas.microsoft.com/office/drawing/2014/main" val="3285475987"/>
                    </a:ext>
                  </a:extLst>
                </a:gridCol>
                <a:gridCol w="264944">
                  <a:extLst>
                    <a:ext uri="{9D8B030D-6E8A-4147-A177-3AD203B41FA5}">
                      <a16:colId xmlns:a16="http://schemas.microsoft.com/office/drawing/2014/main" val="1342977921"/>
                    </a:ext>
                  </a:extLst>
                </a:gridCol>
                <a:gridCol w="3147536">
                  <a:extLst>
                    <a:ext uri="{9D8B030D-6E8A-4147-A177-3AD203B41FA5}">
                      <a16:colId xmlns:a16="http://schemas.microsoft.com/office/drawing/2014/main" val="2552744479"/>
                    </a:ext>
                  </a:extLst>
                </a:gridCol>
                <a:gridCol w="710050">
                  <a:extLst>
                    <a:ext uri="{9D8B030D-6E8A-4147-A177-3AD203B41FA5}">
                      <a16:colId xmlns:a16="http://schemas.microsoft.com/office/drawing/2014/main" val="1267800087"/>
                    </a:ext>
                  </a:extLst>
                </a:gridCol>
                <a:gridCol w="710050">
                  <a:extLst>
                    <a:ext uri="{9D8B030D-6E8A-4147-A177-3AD203B41FA5}">
                      <a16:colId xmlns:a16="http://schemas.microsoft.com/office/drawing/2014/main" val="3029187752"/>
                    </a:ext>
                  </a:extLst>
                </a:gridCol>
                <a:gridCol w="710050">
                  <a:extLst>
                    <a:ext uri="{9D8B030D-6E8A-4147-A177-3AD203B41FA5}">
                      <a16:colId xmlns:a16="http://schemas.microsoft.com/office/drawing/2014/main" val="4011894791"/>
                    </a:ext>
                  </a:extLst>
                </a:gridCol>
                <a:gridCol w="710050">
                  <a:extLst>
                    <a:ext uri="{9D8B030D-6E8A-4147-A177-3AD203B41FA5}">
                      <a16:colId xmlns:a16="http://schemas.microsoft.com/office/drawing/2014/main" val="591056279"/>
                    </a:ext>
                  </a:extLst>
                </a:gridCol>
                <a:gridCol w="646464">
                  <a:extLst>
                    <a:ext uri="{9D8B030D-6E8A-4147-A177-3AD203B41FA5}">
                      <a16:colId xmlns:a16="http://schemas.microsoft.com/office/drawing/2014/main" val="2444575623"/>
                    </a:ext>
                  </a:extLst>
                </a:gridCol>
                <a:gridCol w="635866">
                  <a:extLst>
                    <a:ext uri="{9D8B030D-6E8A-4147-A177-3AD203B41FA5}">
                      <a16:colId xmlns:a16="http://schemas.microsoft.com/office/drawing/2014/main" val="2396173826"/>
                    </a:ext>
                  </a:extLst>
                </a:gridCol>
              </a:tblGrid>
              <a:tr h="12436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773" marR="7773" marT="77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773" marR="7773" marT="77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6652840"/>
                  </a:ext>
                </a:extLst>
              </a:tr>
              <a:tr h="38086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7292931"/>
                  </a:ext>
                </a:extLst>
              </a:tr>
              <a:tr h="163227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49.726.961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54.360.675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4.633.714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43.696.538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87,9%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80,4%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049542"/>
                  </a:ext>
                </a:extLst>
              </a:tr>
              <a:tr h="1243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49.726.461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49.790.522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64.061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39.143.862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78,7%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78,6%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6454725"/>
                  </a:ext>
                </a:extLst>
              </a:tr>
              <a:tr h="1243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201.175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151.175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-50.000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151.175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75,1%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2955633"/>
                  </a:ext>
                </a:extLst>
              </a:tr>
              <a:tr h="1243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Fono Infancia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201.175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151.175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-50.000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151.175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75,1%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608926"/>
                  </a:ext>
                </a:extLst>
              </a:tr>
              <a:tr h="1243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35.467.628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35.267.628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-200.000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27.858.186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78,5%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79,0%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2504548"/>
                  </a:ext>
                </a:extLst>
              </a:tr>
              <a:tr h="1243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Apoyo al Desarrollo Biopsicosocial - Ministerio de Salud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20.448.745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20.448.745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20.448.744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1629242"/>
                  </a:ext>
                </a:extLst>
              </a:tr>
              <a:tr h="1243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Apoyo al Recién Nacido - Ministerio de Salud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15.018.883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14.818.883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-200.000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7.409.442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49,3%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7692768"/>
                  </a:ext>
                </a:extLst>
              </a:tr>
              <a:tr h="1243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14.057.658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14.371.719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314.061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11.134.501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79,2%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77,5%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3715429"/>
                  </a:ext>
                </a:extLst>
              </a:tr>
              <a:tr h="1243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Intervenciones de Apoyo al Desarrollo Infantil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3.124.872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3.124.872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2.323.138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74,3%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74,3%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835242"/>
                  </a:ext>
                </a:extLst>
              </a:tr>
              <a:tr h="1243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Concursable de Iniciativas para la Infancia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483.349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838.349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355.000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96211"/>
                  </a:ext>
                </a:extLst>
              </a:tr>
              <a:tr h="1243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Fortalecimiento Municipal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3.514.304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3.514.304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3.458.980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98,4%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98,4%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7369624"/>
                  </a:ext>
                </a:extLst>
              </a:tr>
              <a:tr h="1243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Diagnóstico de Vulnerabilidad en Pre-escolares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102.374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62.374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-40.000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62.374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60,9%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0807706"/>
                  </a:ext>
                </a:extLst>
              </a:tr>
              <a:tr h="1243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Educativo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2.870.350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2.676.902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-193.448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1.149.633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40,1%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42,9%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0228083"/>
                  </a:ext>
                </a:extLst>
              </a:tr>
              <a:tr h="1243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Apoyo a la Salud Mental Infantil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3.490.598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3.335.598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-155.000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3.335.598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95,6%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4312272"/>
                  </a:ext>
                </a:extLst>
              </a:tr>
              <a:tr h="1243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Apoyo al Aprendizaje Integral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347.509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347.509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332.967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95,8%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7792003"/>
                  </a:ext>
                </a:extLst>
              </a:tr>
              <a:tr h="1243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Ayudas Técnicas Chile Crece Contigo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471.811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471.811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471.811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6228462"/>
                  </a:ext>
                </a:extLst>
              </a:tr>
              <a:tr h="1243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233.992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233.992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216.578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92,6%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9980814"/>
                  </a:ext>
                </a:extLst>
              </a:tr>
              <a:tr h="1243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233.992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233.992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216.578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92,6%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3960053"/>
                  </a:ext>
                </a:extLst>
              </a:tr>
              <a:tr h="1243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500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4.336.161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4.335.661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4.336.098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867219,6%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6649475"/>
                  </a:ext>
                </a:extLst>
              </a:tr>
              <a:tr h="1243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500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4.336.161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4.335.661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4.336.098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867219,6%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50434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25845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455667" y="1124744"/>
            <a:ext cx="8064898" cy="7911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21. CAPÍTULO 11. PROGRAMA 01:  SISTEMA NACIONAL DE PROTECCIÓN ESPECIALIZADA A LA NIÑEZ Y ADOLESCENCIA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23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4446" y="1991407"/>
            <a:ext cx="7992889" cy="2490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8897977"/>
              </p:ext>
            </p:extLst>
          </p:nvPr>
        </p:nvGraphicFramePr>
        <p:xfrm>
          <a:off x="455667" y="2299621"/>
          <a:ext cx="8056120" cy="2533897"/>
        </p:xfrm>
        <a:graphic>
          <a:graphicData uri="http://schemas.openxmlformats.org/drawingml/2006/table">
            <a:tbl>
              <a:tblPr/>
              <a:tblGrid>
                <a:gridCol w="264656">
                  <a:extLst>
                    <a:ext uri="{9D8B030D-6E8A-4147-A177-3AD203B41FA5}">
                      <a16:colId xmlns:a16="http://schemas.microsoft.com/office/drawing/2014/main" val="1532299403"/>
                    </a:ext>
                  </a:extLst>
                </a:gridCol>
                <a:gridCol w="264656">
                  <a:extLst>
                    <a:ext uri="{9D8B030D-6E8A-4147-A177-3AD203B41FA5}">
                      <a16:colId xmlns:a16="http://schemas.microsoft.com/office/drawing/2014/main" val="3938624974"/>
                    </a:ext>
                  </a:extLst>
                </a:gridCol>
                <a:gridCol w="264656">
                  <a:extLst>
                    <a:ext uri="{9D8B030D-6E8A-4147-A177-3AD203B41FA5}">
                      <a16:colId xmlns:a16="http://schemas.microsoft.com/office/drawing/2014/main" val="1822771407"/>
                    </a:ext>
                  </a:extLst>
                </a:gridCol>
                <a:gridCol w="3144110">
                  <a:extLst>
                    <a:ext uri="{9D8B030D-6E8A-4147-A177-3AD203B41FA5}">
                      <a16:colId xmlns:a16="http://schemas.microsoft.com/office/drawing/2014/main" val="3293107173"/>
                    </a:ext>
                  </a:extLst>
                </a:gridCol>
                <a:gridCol w="709277">
                  <a:extLst>
                    <a:ext uri="{9D8B030D-6E8A-4147-A177-3AD203B41FA5}">
                      <a16:colId xmlns:a16="http://schemas.microsoft.com/office/drawing/2014/main" val="3763253680"/>
                    </a:ext>
                  </a:extLst>
                </a:gridCol>
                <a:gridCol w="709277">
                  <a:extLst>
                    <a:ext uri="{9D8B030D-6E8A-4147-A177-3AD203B41FA5}">
                      <a16:colId xmlns:a16="http://schemas.microsoft.com/office/drawing/2014/main" val="4057679566"/>
                    </a:ext>
                  </a:extLst>
                </a:gridCol>
                <a:gridCol w="709277">
                  <a:extLst>
                    <a:ext uri="{9D8B030D-6E8A-4147-A177-3AD203B41FA5}">
                      <a16:colId xmlns:a16="http://schemas.microsoft.com/office/drawing/2014/main" val="2187290510"/>
                    </a:ext>
                  </a:extLst>
                </a:gridCol>
                <a:gridCol w="709277">
                  <a:extLst>
                    <a:ext uri="{9D8B030D-6E8A-4147-A177-3AD203B41FA5}">
                      <a16:colId xmlns:a16="http://schemas.microsoft.com/office/drawing/2014/main" val="2158113024"/>
                    </a:ext>
                  </a:extLst>
                </a:gridCol>
                <a:gridCol w="645760">
                  <a:extLst>
                    <a:ext uri="{9D8B030D-6E8A-4147-A177-3AD203B41FA5}">
                      <a16:colId xmlns:a16="http://schemas.microsoft.com/office/drawing/2014/main" val="1648483652"/>
                    </a:ext>
                  </a:extLst>
                </a:gridCol>
                <a:gridCol w="635174">
                  <a:extLst>
                    <a:ext uri="{9D8B030D-6E8A-4147-A177-3AD203B41FA5}">
                      <a16:colId xmlns:a16="http://schemas.microsoft.com/office/drawing/2014/main" val="2402564096"/>
                    </a:ext>
                  </a:extLst>
                </a:gridCol>
              </a:tblGrid>
              <a:tr h="12436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773" marR="7773" marT="77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773" marR="7773" marT="77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3000077"/>
                  </a:ext>
                </a:extLst>
              </a:tr>
              <a:tr h="38086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9911331"/>
                  </a:ext>
                </a:extLst>
              </a:tr>
              <a:tr h="163227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54.491.509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54.491.509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6.339.491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11,6%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9419999"/>
                  </a:ext>
                </a:extLst>
              </a:tr>
              <a:tr h="1243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8.805.460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8.805.460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2.981.709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33,9%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6285956"/>
                  </a:ext>
                </a:extLst>
              </a:tr>
              <a:tr h="1243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6.250.604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6.250.604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1.209.652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19,4%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3083955"/>
                  </a:ext>
                </a:extLst>
              </a:tr>
              <a:tr h="1243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38.067.603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38.067.603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1.719.742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5227684"/>
                  </a:ext>
                </a:extLst>
              </a:tr>
              <a:tr h="1243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38.067.603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38.067.603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1.719.742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0069305"/>
                  </a:ext>
                </a:extLst>
              </a:tr>
              <a:tr h="1243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Diagnóstico Clínico Especializado y Seguimiento de casos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1.848.710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1.848.710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25.538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4188707"/>
                  </a:ext>
                </a:extLst>
              </a:tr>
              <a:tr h="1243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Intervenciones Ambulatorias de Reparación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17.464.164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17.464.164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347.617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783126"/>
                  </a:ext>
                </a:extLst>
              </a:tr>
              <a:tr h="1243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Fortalecimiento y Vinculación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3.877.066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3.877.066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348.573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5874678"/>
                  </a:ext>
                </a:extLst>
              </a:tr>
              <a:tr h="1243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Cuidado Alternativo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12.207.554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12.207.554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714.915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2093824"/>
                  </a:ext>
                </a:extLst>
              </a:tr>
              <a:tr h="1243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Adopción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127.538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127.538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2.376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978933"/>
                  </a:ext>
                </a:extLst>
              </a:tr>
              <a:tr h="1243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Oficinas de Protección de Derechos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2.542.571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2.542.571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280.723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11,0%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2298244"/>
                  </a:ext>
                </a:extLst>
              </a:tr>
              <a:tr h="1243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1.367.842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1.367.842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428.388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31,3%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472109"/>
                  </a:ext>
                </a:extLst>
              </a:tr>
              <a:tr h="1243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309.732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309.732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35.693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11,5%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1154728"/>
                  </a:ext>
                </a:extLst>
              </a:tr>
              <a:tr h="1243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645.262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645.262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368.645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57,1%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9937574"/>
                  </a:ext>
                </a:extLst>
              </a:tr>
              <a:tr h="1243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22.942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22.942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1.740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288099"/>
                  </a:ext>
                </a:extLst>
              </a:tr>
              <a:tr h="1243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389.906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389.906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22.310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66772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05938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455667" y="1124744"/>
            <a:ext cx="8064898" cy="7911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21. CAPÍTULO 11. PROGRAMA 02:  PROGRAMA CUIDADO ALTERNATIVO DE ADMINISTRACIÓN DIRECTA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24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4446" y="1991407"/>
            <a:ext cx="7992889" cy="2490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7891077"/>
              </p:ext>
            </p:extLst>
          </p:nvPr>
        </p:nvGraphicFramePr>
        <p:xfrm>
          <a:off x="464446" y="2240466"/>
          <a:ext cx="8056120" cy="1414630"/>
        </p:xfrm>
        <a:graphic>
          <a:graphicData uri="http://schemas.openxmlformats.org/drawingml/2006/table">
            <a:tbl>
              <a:tblPr/>
              <a:tblGrid>
                <a:gridCol w="264656">
                  <a:extLst>
                    <a:ext uri="{9D8B030D-6E8A-4147-A177-3AD203B41FA5}">
                      <a16:colId xmlns:a16="http://schemas.microsoft.com/office/drawing/2014/main" val="3488491488"/>
                    </a:ext>
                  </a:extLst>
                </a:gridCol>
                <a:gridCol w="264656">
                  <a:extLst>
                    <a:ext uri="{9D8B030D-6E8A-4147-A177-3AD203B41FA5}">
                      <a16:colId xmlns:a16="http://schemas.microsoft.com/office/drawing/2014/main" val="3956211117"/>
                    </a:ext>
                  </a:extLst>
                </a:gridCol>
                <a:gridCol w="264656">
                  <a:extLst>
                    <a:ext uri="{9D8B030D-6E8A-4147-A177-3AD203B41FA5}">
                      <a16:colId xmlns:a16="http://schemas.microsoft.com/office/drawing/2014/main" val="1059332386"/>
                    </a:ext>
                  </a:extLst>
                </a:gridCol>
                <a:gridCol w="3144110">
                  <a:extLst>
                    <a:ext uri="{9D8B030D-6E8A-4147-A177-3AD203B41FA5}">
                      <a16:colId xmlns:a16="http://schemas.microsoft.com/office/drawing/2014/main" val="2816349469"/>
                    </a:ext>
                  </a:extLst>
                </a:gridCol>
                <a:gridCol w="709277">
                  <a:extLst>
                    <a:ext uri="{9D8B030D-6E8A-4147-A177-3AD203B41FA5}">
                      <a16:colId xmlns:a16="http://schemas.microsoft.com/office/drawing/2014/main" val="3788303191"/>
                    </a:ext>
                  </a:extLst>
                </a:gridCol>
                <a:gridCol w="709277">
                  <a:extLst>
                    <a:ext uri="{9D8B030D-6E8A-4147-A177-3AD203B41FA5}">
                      <a16:colId xmlns:a16="http://schemas.microsoft.com/office/drawing/2014/main" val="3256775139"/>
                    </a:ext>
                  </a:extLst>
                </a:gridCol>
                <a:gridCol w="709277">
                  <a:extLst>
                    <a:ext uri="{9D8B030D-6E8A-4147-A177-3AD203B41FA5}">
                      <a16:colId xmlns:a16="http://schemas.microsoft.com/office/drawing/2014/main" val="1975803678"/>
                    </a:ext>
                  </a:extLst>
                </a:gridCol>
                <a:gridCol w="709277">
                  <a:extLst>
                    <a:ext uri="{9D8B030D-6E8A-4147-A177-3AD203B41FA5}">
                      <a16:colId xmlns:a16="http://schemas.microsoft.com/office/drawing/2014/main" val="1613906640"/>
                    </a:ext>
                  </a:extLst>
                </a:gridCol>
                <a:gridCol w="645760">
                  <a:extLst>
                    <a:ext uri="{9D8B030D-6E8A-4147-A177-3AD203B41FA5}">
                      <a16:colId xmlns:a16="http://schemas.microsoft.com/office/drawing/2014/main" val="3551602461"/>
                    </a:ext>
                  </a:extLst>
                </a:gridCol>
                <a:gridCol w="635174">
                  <a:extLst>
                    <a:ext uri="{9D8B030D-6E8A-4147-A177-3AD203B41FA5}">
                      <a16:colId xmlns:a16="http://schemas.microsoft.com/office/drawing/2014/main" val="2305181385"/>
                    </a:ext>
                  </a:extLst>
                </a:gridCol>
              </a:tblGrid>
              <a:tr h="12436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773" marR="7773" marT="77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773" marR="7773" marT="77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2935952"/>
                  </a:ext>
                </a:extLst>
              </a:tr>
              <a:tr h="38086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896396"/>
                  </a:ext>
                </a:extLst>
              </a:tr>
              <a:tr h="163227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7.329.519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7.329.519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3.153.148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43,0%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6326813"/>
                  </a:ext>
                </a:extLst>
              </a:tr>
              <a:tr h="1243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5.689.874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5.689.874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3.002.731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52,8%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8091336"/>
                  </a:ext>
                </a:extLst>
              </a:tr>
              <a:tr h="1243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1.446.284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1.446.284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150.090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10,4%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0923918"/>
                  </a:ext>
                </a:extLst>
              </a:tr>
              <a:tr h="1243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193.361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193.361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327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65113"/>
                  </a:ext>
                </a:extLst>
              </a:tr>
              <a:tr h="1243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30.000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30.000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6349973"/>
                  </a:ext>
                </a:extLst>
              </a:tr>
              <a:tr h="1243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30.000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30.000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327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0728402"/>
                  </a:ext>
                </a:extLst>
              </a:tr>
              <a:tr h="1243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133.361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133.361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7216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4262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 dirty="0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539552" y="1174764"/>
            <a:ext cx="7848873" cy="56031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NOVIEMBRE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 MINISTERIO DE DESARROLLO SOCIAL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0F7BEAB2-3A71-4F7A-93E8-36F59B195B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2490670"/>
              </p:ext>
            </p:extLst>
          </p:nvPr>
        </p:nvGraphicFramePr>
        <p:xfrm>
          <a:off x="534763" y="2276872"/>
          <a:ext cx="7853662" cy="3589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8635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 dirty="0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539552" y="1139038"/>
            <a:ext cx="7704856" cy="56031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NOVIEMBRE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 MINISTERIO DE DESARROLLO SOCIAL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3A4A131C-E679-4744-A6BB-8C12A5C745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7493879"/>
              </p:ext>
            </p:extLst>
          </p:nvPr>
        </p:nvGraphicFramePr>
        <p:xfrm>
          <a:off x="571937" y="2348880"/>
          <a:ext cx="7672471" cy="3752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21473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96488" y="1115680"/>
            <a:ext cx="7998571" cy="560315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 MINISTERIO DE DESARROLLO SOCIAL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96488" y="1696772"/>
            <a:ext cx="8115835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4854037"/>
              </p:ext>
            </p:extLst>
          </p:nvPr>
        </p:nvGraphicFramePr>
        <p:xfrm>
          <a:off x="496488" y="2061897"/>
          <a:ext cx="7998571" cy="2178505"/>
        </p:xfrm>
        <a:graphic>
          <a:graphicData uri="http://schemas.openxmlformats.org/drawingml/2006/table">
            <a:tbl>
              <a:tblPr/>
              <a:tblGrid>
                <a:gridCol w="286893">
                  <a:extLst>
                    <a:ext uri="{9D8B030D-6E8A-4147-A177-3AD203B41FA5}">
                      <a16:colId xmlns:a16="http://schemas.microsoft.com/office/drawing/2014/main" val="4066957584"/>
                    </a:ext>
                  </a:extLst>
                </a:gridCol>
                <a:gridCol w="3236150">
                  <a:extLst>
                    <a:ext uri="{9D8B030D-6E8A-4147-A177-3AD203B41FA5}">
                      <a16:colId xmlns:a16="http://schemas.microsoft.com/office/drawing/2014/main" val="1207001389"/>
                    </a:ext>
                  </a:extLst>
                </a:gridCol>
                <a:gridCol w="768873">
                  <a:extLst>
                    <a:ext uri="{9D8B030D-6E8A-4147-A177-3AD203B41FA5}">
                      <a16:colId xmlns:a16="http://schemas.microsoft.com/office/drawing/2014/main" val="2976917015"/>
                    </a:ext>
                  </a:extLst>
                </a:gridCol>
                <a:gridCol w="768873">
                  <a:extLst>
                    <a:ext uri="{9D8B030D-6E8A-4147-A177-3AD203B41FA5}">
                      <a16:colId xmlns:a16="http://schemas.microsoft.com/office/drawing/2014/main" val="4043185620"/>
                    </a:ext>
                  </a:extLst>
                </a:gridCol>
                <a:gridCol w="768873">
                  <a:extLst>
                    <a:ext uri="{9D8B030D-6E8A-4147-A177-3AD203B41FA5}">
                      <a16:colId xmlns:a16="http://schemas.microsoft.com/office/drawing/2014/main" val="337939682"/>
                    </a:ext>
                  </a:extLst>
                </a:gridCol>
                <a:gridCol w="768873">
                  <a:extLst>
                    <a:ext uri="{9D8B030D-6E8A-4147-A177-3AD203B41FA5}">
                      <a16:colId xmlns:a16="http://schemas.microsoft.com/office/drawing/2014/main" val="2278376896"/>
                    </a:ext>
                  </a:extLst>
                </a:gridCol>
                <a:gridCol w="700018">
                  <a:extLst>
                    <a:ext uri="{9D8B030D-6E8A-4147-A177-3AD203B41FA5}">
                      <a16:colId xmlns:a16="http://schemas.microsoft.com/office/drawing/2014/main" val="3693271214"/>
                    </a:ext>
                  </a:extLst>
                </a:gridCol>
                <a:gridCol w="700018">
                  <a:extLst>
                    <a:ext uri="{9D8B030D-6E8A-4147-A177-3AD203B41FA5}">
                      <a16:colId xmlns:a16="http://schemas.microsoft.com/office/drawing/2014/main" val="1669263178"/>
                    </a:ext>
                  </a:extLst>
                </a:gridCol>
              </a:tblGrid>
              <a:tr h="135101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486" marR="8486" marT="84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486" marR="8486" marT="84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939961"/>
                  </a:ext>
                </a:extLst>
              </a:tr>
              <a:tr h="413748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898275"/>
                  </a:ext>
                </a:extLst>
              </a:tr>
              <a:tr h="1435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759.083.844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941.975.586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182.891.742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778.064.613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102,5%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82,6%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4919540"/>
                  </a:ext>
                </a:extLst>
              </a:tr>
              <a:tr h="1351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79.679.012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96.715.483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17.036.471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80.458.530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83,2%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9118316"/>
                  </a:ext>
                </a:extLst>
              </a:tr>
              <a:tr h="1351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14.534.111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21.785.723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7.251.612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11.506.765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79,2%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52,8%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9299976"/>
                  </a:ext>
                </a:extLst>
              </a:tr>
              <a:tr h="1351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15.536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509.308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493.772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469.387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3021,3%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92,2%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8078162"/>
                  </a:ext>
                </a:extLst>
              </a:tr>
              <a:tr h="1351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537.891.693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602.583.784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64.692.091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493.410.533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91,7%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81,9%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436507"/>
                  </a:ext>
                </a:extLst>
              </a:tr>
              <a:tr h="1351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11.880.711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11.880.711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11.919.907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100,3%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3741187"/>
                  </a:ext>
                </a:extLst>
              </a:tr>
              <a:tr h="1351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242.459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242.459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492.002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202,9%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0250492"/>
                  </a:ext>
                </a:extLst>
              </a:tr>
              <a:tr h="1351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1.767.135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3.725.172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1.958.037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2.112.038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119,5%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56,7%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836821"/>
                  </a:ext>
                </a:extLst>
              </a:tr>
              <a:tr h="1351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864.949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954.870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89.921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616.499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71,3%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64,6%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0345314"/>
                  </a:ext>
                </a:extLst>
              </a:tr>
              <a:tr h="1351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118.826.427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121.280.090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2.453.663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95.328.333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80,2%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78,6%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1542244"/>
                  </a:ext>
                </a:extLst>
              </a:tr>
              <a:tr h="1351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5.504.981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82.296.891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76.791.910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81.750.619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1485,0%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99,3%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2305562"/>
                  </a:ext>
                </a:extLst>
              </a:tr>
              <a:tr h="1351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332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573089" y="1134305"/>
            <a:ext cx="7992262" cy="560315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2I RESUMEN POR CAPÍTULOS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 dirty="0"/>
          </a:p>
        </p:txBody>
      </p:sp>
      <p:sp>
        <p:nvSpPr>
          <p:cNvPr id="10" name="1 Título">
            <a:extLst>
              <a:ext uri="{FF2B5EF4-FFF2-40B4-BE49-F238E27FC236}">
                <a16:creationId xmlns:a16="http://schemas.microsoft.com/office/drawing/2014/main" id="{24A9ADCD-2DBA-403E-9123-FADCB754C5D8}"/>
              </a:ext>
            </a:extLst>
          </p:cNvPr>
          <p:cNvSpPr txBox="1">
            <a:spLocks/>
          </p:cNvSpPr>
          <p:nvPr/>
        </p:nvSpPr>
        <p:spPr>
          <a:xfrm>
            <a:off x="573088" y="1766558"/>
            <a:ext cx="7992263" cy="28075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4773423"/>
              </p:ext>
            </p:extLst>
          </p:nvPr>
        </p:nvGraphicFramePr>
        <p:xfrm>
          <a:off x="573088" y="2119249"/>
          <a:ext cx="7991728" cy="3613963"/>
        </p:xfrm>
        <a:graphic>
          <a:graphicData uri="http://schemas.openxmlformats.org/drawingml/2006/table">
            <a:tbl>
              <a:tblPr/>
              <a:tblGrid>
                <a:gridCol w="277106">
                  <a:extLst>
                    <a:ext uri="{9D8B030D-6E8A-4147-A177-3AD203B41FA5}">
                      <a16:colId xmlns:a16="http://schemas.microsoft.com/office/drawing/2014/main" val="1989926421"/>
                    </a:ext>
                  </a:extLst>
                </a:gridCol>
                <a:gridCol w="277106">
                  <a:extLst>
                    <a:ext uri="{9D8B030D-6E8A-4147-A177-3AD203B41FA5}">
                      <a16:colId xmlns:a16="http://schemas.microsoft.com/office/drawing/2014/main" val="1581229933"/>
                    </a:ext>
                  </a:extLst>
                </a:gridCol>
                <a:gridCol w="3125753">
                  <a:extLst>
                    <a:ext uri="{9D8B030D-6E8A-4147-A177-3AD203B41FA5}">
                      <a16:colId xmlns:a16="http://schemas.microsoft.com/office/drawing/2014/main" val="3353737212"/>
                    </a:ext>
                  </a:extLst>
                </a:gridCol>
                <a:gridCol w="742643">
                  <a:extLst>
                    <a:ext uri="{9D8B030D-6E8A-4147-A177-3AD203B41FA5}">
                      <a16:colId xmlns:a16="http://schemas.microsoft.com/office/drawing/2014/main" val="3820360087"/>
                    </a:ext>
                  </a:extLst>
                </a:gridCol>
                <a:gridCol w="742643">
                  <a:extLst>
                    <a:ext uri="{9D8B030D-6E8A-4147-A177-3AD203B41FA5}">
                      <a16:colId xmlns:a16="http://schemas.microsoft.com/office/drawing/2014/main" val="3263861494"/>
                    </a:ext>
                  </a:extLst>
                </a:gridCol>
                <a:gridCol w="742643">
                  <a:extLst>
                    <a:ext uri="{9D8B030D-6E8A-4147-A177-3AD203B41FA5}">
                      <a16:colId xmlns:a16="http://schemas.microsoft.com/office/drawing/2014/main" val="3779789171"/>
                    </a:ext>
                  </a:extLst>
                </a:gridCol>
                <a:gridCol w="742643">
                  <a:extLst>
                    <a:ext uri="{9D8B030D-6E8A-4147-A177-3AD203B41FA5}">
                      <a16:colId xmlns:a16="http://schemas.microsoft.com/office/drawing/2014/main" val="1701415158"/>
                    </a:ext>
                  </a:extLst>
                </a:gridCol>
                <a:gridCol w="676138">
                  <a:extLst>
                    <a:ext uri="{9D8B030D-6E8A-4147-A177-3AD203B41FA5}">
                      <a16:colId xmlns:a16="http://schemas.microsoft.com/office/drawing/2014/main" val="958774643"/>
                    </a:ext>
                  </a:extLst>
                </a:gridCol>
                <a:gridCol w="665053">
                  <a:extLst>
                    <a:ext uri="{9D8B030D-6E8A-4147-A177-3AD203B41FA5}">
                      <a16:colId xmlns:a16="http://schemas.microsoft.com/office/drawing/2014/main" val="2927426315"/>
                    </a:ext>
                  </a:extLst>
                </a:gridCol>
              </a:tblGrid>
              <a:tr h="165021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5674038"/>
                  </a:ext>
                </a:extLst>
              </a:tr>
              <a:tr h="404303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Cap.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Capítulos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9988481"/>
                  </a:ext>
                </a:extLst>
              </a:tr>
              <a:tr h="1732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Servicios Sociales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421.754.917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473.126.440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51.371.523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428.601.297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4280597"/>
                  </a:ext>
                </a:extLst>
              </a:tr>
              <a:tr h="1650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Servicios Sociales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198.866.949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221.081.715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22.214.766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205.176.533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603785"/>
                  </a:ext>
                </a:extLst>
              </a:tr>
              <a:tr h="1650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Apoyo a la Atención Ciudadana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2160643"/>
                  </a:ext>
                </a:extLst>
              </a:tr>
              <a:tr h="1567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Ingreso Etico Familiar y Sistema Chile Solidario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222.887.968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252.044.725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29.156.757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223.424.764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9136647"/>
                  </a:ext>
                </a:extLst>
              </a:tr>
              <a:tr h="1650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Solidaridad e Inversión Social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84.660.469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88.102.015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3.441.546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83.665.760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6219819"/>
                  </a:ext>
                </a:extLst>
              </a:tr>
              <a:tr h="1650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Solidaridad e Inversión Social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84.660.469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85.657.694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997.225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81.271.849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3881310"/>
                  </a:ext>
                </a:extLst>
              </a:tr>
              <a:tr h="1650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Apoyo a Organizaciones Sociales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2.444.321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2.444.321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2.393.911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9314656"/>
                  </a:ext>
                </a:extLst>
              </a:tr>
              <a:tr h="1650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la Juventud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7.708.934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8.017.010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308.076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7.139.175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3475548"/>
                  </a:ext>
                </a:extLst>
              </a:tr>
              <a:tr h="1650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Corporacion Nacional De Desarrollo Indigena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114.569.365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147.209.033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32.639.668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118.287.251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6791848"/>
                  </a:ext>
                </a:extLst>
              </a:tr>
              <a:tr h="1650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la Discapacidad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29.220.013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33.877.178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4.657.165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28.626.861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1492760"/>
                  </a:ext>
                </a:extLst>
              </a:tr>
              <a:tr h="1650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del Adulto Mayor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41.903.386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57.379.226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15.475.840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49.769.961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5047425"/>
                  </a:ext>
                </a:extLst>
              </a:tr>
              <a:tr h="1650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Subsecretaria de Evaluación Social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21.688.801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23.577.029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1.888.228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19.206.545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7835343"/>
                  </a:ext>
                </a:extLst>
              </a:tr>
              <a:tr h="1650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la Niñez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55.728.911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60.708.658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4.979.747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48.181.592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808979"/>
                  </a:ext>
                </a:extLst>
              </a:tr>
              <a:tr h="1650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la Niñez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6.001.950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6.347.983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346.033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4.485.054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8407075"/>
                  </a:ext>
                </a:extLst>
              </a:tr>
              <a:tr h="1650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de Protección Integral a la Infancia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49.726.961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54.360.675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4.633.714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43.696.538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0544844"/>
                  </a:ext>
                </a:extLst>
              </a:tr>
              <a:tr h="1650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Protección Especializada a La Niñez y Adolescencia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54.491.509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54.491.509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6.339.491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427823"/>
                  </a:ext>
                </a:extLst>
              </a:tr>
              <a:tr h="2392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Protección Especializada a La Niñez y Adolescencia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54.491.509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54.491.509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6.339.491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4729467"/>
                  </a:ext>
                </a:extLst>
              </a:tr>
              <a:tr h="1650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Cuidado Alternativo de Administración Directa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7.329.519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7.329.519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3.153.148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56582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561060" y="1136475"/>
            <a:ext cx="7886698" cy="560315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2I RESUMEN POR CAPÍTULOS 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 dirty="0"/>
          </a:p>
        </p:txBody>
      </p:sp>
      <p:sp>
        <p:nvSpPr>
          <p:cNvPr id="10" name="1 Título">
            <a:extLst>
              <a:ext uri="{FF2B5EF4-FFF2-40B4-BE49-F238E27FC236}">
                <a16:creationId xmlns:a16="http://schemas.microsoft.com/office/drawing/2014/main" id="{24A9ADCD-2DBA-403E-9123-FADCB754C5D8}"/>
              </a:ext>
            </a:extLst>
          </p:cNvPr>
          <p:cNvSpPr txBox="1">
            <a:spLocks/>
          </p:cNvSpPr>
          <p:nvPr/>
        </p:nvSpPr>
        <p:spPr>
          <a:xfrm>
            <a:off x="598040" y="1742380"/>
            <a:ext cx="7992263" cy="28075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385606"/>
              </p:ext>
            </p:extLst>
          </p:nvPr>
        </p:nvGraphicFramePr>
        <p:xfrm>
          <a:off x="561060" y="2023133"/>
          <a:ext cx="7886698" cy="1230586"/>
        </p:xfrm>
        <a:graphic>
          <a:graphicData uri="http://schemas.openxmlformats.org/drawingml/2006/table">
            <a:tbl>
              <a:tblPr/>
              <a:tblGrid>
                <a:gridCol w="273464">
                  <a:extLst>
                    <a:ext uri="{9D8B030D-6E8A-4147-A177-3AD203B41FA5}">
                      <a16:colId xmlns:a16="http://schemas.microsoft.com/office/drawing/2014/main" val="2022772504"/>
                    </a:ext>
                  </a:extLst>
                </a:gridCol>
                <a:gridCol w="273464">
                  <a:extLst>
                    <a:ext uri="{9D8B030D-6E8A-4147-A177-3AD203B41FA5}">
                      <a16:colId xmlns:a16="http://schemas.microsoft.com/office/drawing/2014/main" val="4226640617"/>
                    </a:ext>
                  </a:extLst>
                </a:gridCol>
                <a:gridCol w="3084673">
                  <a:extLst>
                    <a:ext uri="{9D8B030D-6E8A-4147-A177-3AD203B41FA5}">
                      <a16:colId xmlns:a16="http://schemas.microsoft.com/office/drawing/2014/main" val="623339242"/>
                    </a:ext>
                  </a:extLst>
                </a:gridCol>
                <a:gridCol w="732883">
                  <a:extLst>
                    <a:ext uri="{9D8B030D-6E8A-4147-A177-3AD203B41FA5}">
                      <a16:colId xmlns:a16="http://schemas.microsoft.com/office/drawing/2014/main" val="1290100636"/>
                    </a:ext>
                  </a:extLst>
                </a:gridCol>
                <a:gridCol w="732883">
                  <a:extLst>
                    <a:ext uri="{9D8B030D-6E8A-4147-A177-3AD203B41FA5}">
                      <a16:colId xmlns:a16="http://schemas.microsoft.com/office/drawing/2014/main" val="2996575118"/>
                    </a:ext>
                  </a:extLst>
                </a:gridCol>
                <a:gridCol w="732883">
                  <a:extLst>
                    <a:ext uri="{9D8B030D-6E8A-4147-A177-3AD203B41FA5}">
                      <a16:colId xmlns:a16="http://schemas.microsoft.com/office/drawing/2014/main" val="1497746219"/>
                    </a:ext>
                  </a:extLst>
                </a:gridCol>
                <a:gridCol w="732883">
                  <a:extLst>
                    <a:ext uri="{9D8B030D-6E8A-4147-A177-3AD203B41FA5}">
                      <a16:colId xmlns:a16="http://schemas.microsoft.com/office/drawing/2014/main" val="3715170404"/>
                    </a:ext>
                  </a:extLst>
                </a:gridCol>
                <a:gridCol w="667252">
                  <a:extLst>
                    <a:ext uri="{9D8B030D-6E8A-4147-A177-3AD203B41FA5}">
                      <a16:colId xmlns:a16="http://schemas.microsoft.com/office/drawing/2014/main" val="747809640"/>
                    </a:ext>
                  </a:extLst>
                </a:gridCol>
                <a:gridCol w="656313">
                  <a:extLst>
                    <a:ext uri="{9D8B030D-6E8A-4147-A177-3AD203B41FA5}">
                      <a16:colId xmlns:a16="http://schemas.microsoft.com/office/drawing/2014/main" val="585633448"/>
                    </a:ext>
                  </a:extLst>
                </a:gridCol>
              </a:tblGrid>
              <a:tr h="164078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8759149"/>
                  </a:ext>
                </a:extLst>
              </a:tr>
              <a:tr h="401992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Cap.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Capítulos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0793886"/>
                  </a:ext>
                </a:extLst>
              </a:tr>
              <a:tr h="1722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Subsecretaria de Evaluación Social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6.219.000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6.219.000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2.714.318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300781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Evaluación Social FET – Covid – 19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6.219.000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6.219.000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2.714.318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1609338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del Adulto Mayor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89.921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89.921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49346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Del Adulto Mayor FET - Covid - 19  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89.921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89.921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65787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8957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514662" y="1126836"/>
            <a:ext cx="7936611" cy="562489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21. CAPÍTULO 01. PROGRAMA 01:  SUBSECRETARÍA DE SERVICIOS SOCIALES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 dirty="0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4D0FE389-EC84-4D27-AED2-166224319592}"/>
              </a:ext>
            </a:extLst>
          </p:cNvPr>
          <p:cNvSpPr txBox="1">
            <a:spLocks/>
          </p:cNvSpPr>
          <p:nvPr/>
        </p:nvSpPr>
        <p:spPr>
          <a:xfrm>
            <a:off x="532322" y="1689326"/>
            <a:ext cx="7918952" cy="3274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          </a:t>
            </a:r>
            <a:r>
              <a:rPr lang="es-CL" sz="1200" b="1" i="1" dirty="0">
                <a:ea typeface="Verdana" pitchFamily="34" charset="0"/>
                <a:cs typeface="Verdana" pitchFamily="34" charset="0"/>
              </a:rPr>
              <a:t>… 1 de 2</a:t>
            </a:r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                                                                                                                           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6275410"/>
              </p:ext>
            </p:extLst>
          </p:nvPr>
        </p:nvGraphicFramePr>
        <p:xfrm>
          <a:off x="514657" y="1991855"/>
          <a:ext cx="7936616" cy="3734558"/>
        </p:xfrm>
        <a:graphic>
          <a:graphicData uri="http://schemas.openxmlformats.org/drawingml/2006/table">
            <a:tbl>
              <a:tblPr/>
              <a:tblGrid>
                <a:gridCol w="265973">
                  <a:extLst>
                    <a:ext uri="{9D8B030D-6E8A-4147-A177-3AD203B41FA5}">
                      <a16:colId xmlns:a16="http://schemas.microsoft.com/office/drawing/2014/main" val="2388885434"/>
                    </a:ext>
                  </a:extLst>
                </a:gridCol>
                <a:gridCol w="265973">
                  <a:extLst>
                    <a:ext uri="{9D8B030D-6E8A-4147-A177-3AD203B41FA5}">
                      <a16:colId xmlns:a16="http://schemas.microsoft.com/office/drawing/2014/main" val="993755921"/>
                    </a:ext>
                  </a:extLst>
                </a:gridCol>
                <a:gridCol w="265973">
                  <a:extLst>
                    <a:ext uri="{9D8B030D-6E8A-4147-A177-3AD203B41FA5}">
                      <a16:colId xmlns:a16="http://schemas.microsoft.com/office/drawing/2014/main" val="1665645157"/>
                    </a:ext>
                  </a:extLst>
                </a:gridCol>
                <a:gridCol w="3000167">
                  <a:extLst>
                    <a:ext uri="{9D8B030D-6E8A-4147-A177-3AD203B41FA5}">
                      <a16:colId xmlns:a16="http://schemas.microsoft.com/office/drawing/2014/main" val="1790204392"/>
                    </a:ext>
                  </a:extLst>
                </a:gridCol>
                <a:gridCol w="712806">
                  <a:extLst>
                    <a:ext uri="{9D8B030D-6E8A-4147-A177-3AD203B41FA5}">
                      <a16:colId xmlns:a16="http://schemas.microsoft.com/office/drawing/2014/main" val="1214273322"/>
                    </a:ext>
                  </a:extLst>
                </a:gridCol>
                <a:gridCol w="712806">
                  <a:extLst>
                    <a:ext uri="{9D8B030D-6E8A-4147-A177-3AD203B41FA5}">
                      <a16:colId xmlns:a16="http://schemas.microsoft.com/office/drawing/2014/main" val="1834743871"/>
                    </a:ext>
                  </a:extLst>
                </a:gridCol>
                <a:gridCol w="712806">
                  <a:extLst>
                    <a:ext uri="{9D8B030D-6E8A-4147-A177-3AD203B41FA5}">
                      <a16:colId xmlns:a16="http://schemas.microsoft.com/office/drawing/2014/main" val="2456251817"/>
                    </a:ext>
                  </a:extLst>
                </a:gridCol>
                <a:gridCol w="712806">
                  <a:extLst>
                    <a:ext uri="{9D8B030D-6E8A-4147-A177-3AD203B41FA5}">
                      <a16:colId xmlns:a16="http://schemas.microsoft.com/office/drawing/2014/main" val="2442109705"/>
                    </a:ext>
                  </a:extLst>
                </a:gridCol>
                <a:gridCol w="648972">
                  <a:extLst>
                    <a:ext uri="{9D8B030D-6E8A-4147-A177-3AD203B41FA5}">
                      <a16:colId xmlns:a16="http://schemas.microsoft.com/office/drawing/2014/main" val="65887203"/>
                    </a:ext>
                  </a:extLst>
                </a:gridCol>
                <a:gridCol w="638334">
                  <a:extLst>
                    <a:ext uri="{9D8B030D-6E8A-4147-A177-3AD203B41FA5}">
                      <a16:colId xmlns:a16="http://schemas.microsoft.com/office/drawing/2014/main" val="2790355961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7783145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2411254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198.866.949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221.081.715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22.214.766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205.176.533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21549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23.449.168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24.548.803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1.099.635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21.967.602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229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2.677.728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2.780.710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102.982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2.274.772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65909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374.206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374.195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374.164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3401490,9%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6165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374.206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374.195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374.164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3401490,9%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7433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171.137.252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185.921.448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14.784.196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173.637.955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56796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128.039.161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122.440.254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-5.598.907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117.943.092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594951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Ingreso Mínimo Garantizado Ley N° 21.218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126.383.863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120.784.956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-5.598.907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116.287.795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106403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Fundación de las Familias - Programa Red Telecentros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1.655.298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1.655.298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1.655.297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40969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43.091.591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63.474.694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20.383.103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55.694.863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91234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Elige Vivir Sano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1.469.064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3.569.064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2.454.733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17999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de Apoyo a la Selección de Beneficios Sociales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5.638.656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8.812.799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3.174.143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7.314.807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1765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Apoyo, Monitoreo y Supervisión a la Gestión Territorial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629.461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1.861.510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1.232.049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1.500.971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88952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al Pago Electrónico de Prestaciones Monetarias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6.314.068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9.675.068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3.361.000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9.674.342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9964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Nacional de Cuidado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6.530.100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6.959.300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429.200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6.829.929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0435050"/>
                  </a:ext>
                </a:extLst>
              </a:tr>
              <a:tr h="1347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Pago Cuidadores de Personas con Discapacidad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9.164.807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9.164.807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9.164.807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88930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Apoyo a la Atención de Salud Mental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532.023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532.023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497.886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7025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Asuntos Indígenas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1.165.094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1.082.375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-82.719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708.986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63382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Voluntariado País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87.958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87.958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29.333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5027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 Integral de Protección Social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493.598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493.598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385.441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346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Noche Digna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11.066.762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21.236.192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10.169.430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17.133.628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42492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6.500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71299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Cuotas a Organismos Internacionales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6.500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47546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559.197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559.197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559.196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4610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559.197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559.197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559.196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87269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514662" y="1124744"/>
            <a:ext cx="7886701" cy="564581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21. CAPÍTULO 01. PROGRAMA 01:  SUBSECRETARÍA DE SERVICIOS SOCIALES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 dirty="0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3ADAFCA8-ED34-4B85-83E6-269D15D1A78B}"/>
              </a:ext>
            </a:extLst>
          </p:cNvPr>
          <p:cNvSpPr txBox="1">
            <a:spLocks/>
          </p:cNvSpPr>
          <p:nvPr/>
        </p:nvSpPr>
        <p:spPr>
          <a:xfrm>
            <a:off x="500054" y="1772816"/>
            <a:ext cx="7921005" cy="3024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          </a:t>
            </a:r>
            <a:r>
              <a:rPr lang="es-CL" sz="1200" b="1" i="1" dirty="0">
                <a:ea typeface="Verdana" pitchFamily="34" charset="0"/>
                <a:cs typeface="Verdana" pitchFamily="34" charset="0"/>
              </a:rPr>
              <a:t>… 2 de 2</a:t>
            </a:r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                                                                                                                           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4637149"/>
              </p:ext>
            </p:extLst>
          </p:nvPr>
        </p:nvGraphicFramePr>
        <p:xfrm>
          <a:off x="514662" y="2059114"/>
          <a:ext cx="7886701" cy="2156687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560454214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657196066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39388381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13502535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01439081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74473959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08592839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053570906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496749197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899602613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3361628"/>
                  </a:ext>
                </a:extLst>
              </a:tr>
              <a:tr h="3805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26805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87735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25943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91135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131.027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486.900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355.873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290.451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38250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54222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2467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229.055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229.055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142.807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833619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131.027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245.757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114.730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138.193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24451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1.471.763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6.403.956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4.932.193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6.066.143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21662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Interna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529.258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529.258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504.280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86977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Interna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940.005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940.005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633.845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50088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4.934.693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4.932.193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4.928.018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197120,7%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92268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79658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182198"/>
      </p:ext>
    </p:extLst>
  </p:cSld>
  <p:clrMapOvr>
    <a:masterClrMapping/>
  </p:clrMapOvr>
</p:sld>
</file>

<file path=ppt/theme/theme1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6338</TotalTime>
  <Words>6328</Words>
  <Application>Microsoft Office PowerPoint</Application>
  <PresentationFormat>Presentación en pantalla (4:3)</PresentationFormat>
  <Paragraphs>3655</Paragraphs>
  <Slides>24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8" baseType="lpstr">
      <vt:lpstr>Arial</vt:lpstr>
      <vt:lpstr>Arial Black</vt:lpstr>
      <vt:lpstr>Calibri</vt:lpstr>
      <vt:lpstr>2_Tema de Office</vt:lpstr>
      <vt:lpstr>EJECUCIÓN ACUMULADA DE GASTOS PRESUPUESTARIOS AL MES DE NOVIEMBRE DE 2021 PARTIDA 21:  MINISTERIO DE DESARROLLO SOCIAL</vt:lpstr>
      <vt:lpstr>EJECUCIÓN ACUMULADA DE GASTOS A NOVIEMBRE DE 2021  PARTIDA 21 MINISTERIO DE DESARROLLO SOCIAL</vt:lpstr>
      <vt:lpstr>Presentación de PowerPoint</vt:lpstr>
      <vt:lpstr>Presentación de PowerPoint</vt:lpstr>
      <vt:lpstr>EJECUCIÓN ACUMULADA DE GASTOS A NOVIEMBRE DE 2021  PARTIDA 21 MINISTERIO DE DESARROLLO SOCIAL</vt:lpstr>
      <vt:lpstr>EJECUCIÓN ACUMULADA DE GASTOS A NOVIEMBRE DE 2021  PARTIDA 2I RESUMEN POR CAPÍTULOS</vt:lpstr>
      <vt:lpstr>EJECUCIÓN ACUMULADA DE GASTOS A NOVIEMBRE DE 2021  PARTIDA 2I RESUMEN POR CAPÍTULOS FET – Covid - 19</vt:lpstr>
      <vt:lpstr>EJECUCIÓN ACUMULADA DE GASTOS A NOVIEMBRE DE 2021  PARTIDA 21. CAPÍTULO 01. PROGRAMA 01:  SUBSECRETARÍA DE SERVICIOS SOCIALES</vt:lpstr>
      <vt:lpstr>EJECUCIÓN ACUMULADA DE GASTOS A NOVIEMBRE DE 2021  PARTIDA 21. CAPÍTULO 01. PROGRAMA 01:  SUBSECRETARÍA DE SERVICIOS SOCIALES</vt:lpstr>
      <vt:lpstr>EJECUCIÓN ACUMULADA DE GASTOS A NOVIEMBRE DE 2021  PARTIDA 21. CAPÍTULO 01. PROGRAMA 05:  INGRESO ÉTICO FAMILIAR Y SISTEMA CHILE SOLIDARIO</vt:lpstr>
      <vt:lpstr>EJECUCIÓN ACUMULADA DE GASTOS A NOVIEMBRE DE 2021  PARTIDA 21. CAPÍTULO 01. PROGRAMA 05:  INGRESO ÉTICO FAMILIAR Y SISTEMA CHILE SOLIDARIO</vt:lpstr>
      <vt:lpstr>EJECUCIÓN ACUMULADA DE GASTOS A NOVIEMBRE DE 2021  PARTIDA 21. CAPÍTULO 02. PROGRAMA 01:  FONDO DE SOLIDARIDAD E INVERSIÓN SOCIAL</vt:lpstr>
      <vt:lpstr>EJECUCIÓN ACUMULADA DE GASTOS A NOVIEMBRE DE 2021  PARTIDA 21. CAPÍTULO 02. PROGRAMA 02:  APOYO A ORGANIZACIONES SOCIALES</vt:lpstr>
      <vt:lpstr>EJECUCIÓN ACUMULADA DE GASTOS A NOVIEMBRE DE 2021  PARTIDA 21. CAPÍTULO 05. PROGRAMA 01:  INSTITUTO NACIONAL DE LA JUVENTUD</vt:lpstr>
      <vt:lpstr>EJECUCIÓN ACUMULADA DE GASTOS A NOVIEMBRE DE 2021  PARTIDA 21. CAPÍTULO 06. PROGRAMA 01:  CORPORACIÓN NACIONAL DE DESARROLLO INDÍGENA</vt:lpstr>
      <vt:lpstr>EJECUCIÓN ACUMULADA DE GASTOS A NOVIEMBRE DE 2021  PARTIDA 21. CAPÍTULO 06. PROGRAMA 01:  CORPORACIÓN NACIONAL DE DESARROLLO INDÍGENA</vt:lpstr>
      <vt:lpstr>EJECUCIÓN ACUMULADA DE GASTOS A NOVIEMBRE DE 2021  PARTIDA 21. CAPÍTULO 07. PROGRAMA 01:  SERVICIO NACIONAL DE LA DISCAPACIDAD</vt:lpstr>
      <vt:lpstr>EJECUCIÓN ACUMULADA DE GASTOS A NOVIEMBRE DE 2021  PARTIDA 21. CAPÍTULO 08. PROGRAMA 01:  SERVICIO NACIONAL DEL ADULTO MAYOR</vt:lpstr>
      <vt:lpstr>EJECUCIÓN ACUMULADA DE GASTOS A NOVIEMBRE DE 2021  PARTIDA 21. CAPÍTULO 08. PROGRAMA 01:  SERVICIO NACIONAL DEL ADULTO MAYOR</vt:lpstr>
      <vt:lpstr>EJECUCIÓN ACUMULADA DE GASTOS A NOVIEMBRE DE 2021  PARTIDA 21. CAPÍTULO 09. PROGRAMA 01:  SUBSECRETARÍA DE EVALUACIÓN SOCIAL</vt:lpstr>
      <vt:lpstr>EJECUCIÓN ACUMULADA DE GASTOS A NOVIEMBRE DE 2021  PARTIDA 21. CAPÍTULO 10. PROGRAMA 01:  SUBSECRETARÍA DE LA NIÑEZ</vt:lpstr>
      <vt:lpstr>EJECUCIÓN ACUMULADA DE GASTOS A NOVIEMBRE DE 2021  PARTIDA 21. CAPÍTULO 10. PROGRAMA 02:  SISTEMA DE PROTECCIÓN INTEGRAL A LA INFANCIA</vt:lpstr>
      <vt:lpstr>EJECUCIÓN ACUMULADA DE GASTOS A NOVIEMBRE DE 2021  PARTIDA 21. CAPÍTULO 11. PROGRAMA 01:  SISTEMA NACIONAL DE PROTECCIÓN ESPECIALIZADA A LA NIÑEZ Y ADOLESCENCIA</vt:lpstr>
      <vt:lpstr>EJECUCIÓN ACUMULADA DE GASTOS A NOVIEMBRE DE 2021  PARTIDA 21. CAPÍTULO 11. PROGRAMA 02:  PROGRAMA CUIDADO ALTERNATIVO DE ADMINISTRACIÓN DIRECTA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Presupuesto</cp:lastModifiedBy>
  <cp:revision>394</cp:revision>
  <cp:lastPrinted>2019-10-14T14:51:48Z</cp:lastPrinted>
  <dcterms:created xsi:type="dcterms:W3CDTF">2016-06-23T13:38:47Z</dcterms:created>
  <dcterms:modified xsi:type="dcterms:W3CDTF">2022-01-06T14:10:16Z</dcterms:modified>
</cp:coreProperties>
</file>