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482-46DA-982E-89D2896810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482-46DA-982E-89D2896810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1"/>
              <c:layout>
                <c:manualLayout>
                  <c:x val="-4.0529022806228554E-2"/>
                  <c:y val="-6.413428810940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264511403114336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70570283364395E-2"/>
                  <c:y val="-2.2447000838290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734979958876913E-2"/>
                  <c:y val="-2.8860429649230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1823319972584722E-2"/>
                  <c:y val="-4.4894001676581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058554250465925E-2"/>
                  <c:y val="-4.168728727111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429378852834724E-2"/>
                  <c:y val="-3.8480572865641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8058554250465925E-2"/>
                  <c:y val="-6.4134288109402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74114056672879E-2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9881874223050647E-2"/>
                  <c:y val="-2.8860429649230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19'!$D$24:$N$24</c:f>
              <c:numCache>
                <c:formatCode>0.0%</c:formatCode>
                <c:ptCount val="11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  <c:pt idx="3">
                  <c:v>0.29574402065354405</c:v>
                </c:pt>
                <c:pt idx="4">
                  <c:v>0.3463320787601038</c:v>
                </c:pt>
                <c:pt idx="5">
                  <c:v>0.40967138525288793</c:v>
                </c:pt>
                <c:pt idx="6">
                  <c:v>0.47754655132459595</c:v>
                </c:pt>
                <c:pt idx="7">
                  <c:v>0.54071563305625281</c:v>
                </c:pt>
                <c:pt idx="8">
                  <c:v>0.60574034167580637</c:v>
                </c:pt>
                <c:pt idx="9">
                  <c:v>0.68781899664896662</c:v>
                </c:pt>
                <c:pt idx="10">
                  <c:v>0.78660518523601941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4850744"/>
        <c:axId val="534845648"/>
      </c:lineChart>
      <c:catAx>
        <c:axId val="53485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4845648"/>
        <c:crosses val="autoZero"/>
        <c:auto val="1"/>
        <c:lblAlgn val="ctr"/>
        <c:lblOffset val="100"/>
        <c:noMultiLvlLbl val="0"/>
      </c:catAx>
      <c:valAx>
        <c:axId val="5348456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48507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19'!$D$31:$N$31</c:f>
              <c:numCache>
                <c:formatCode>0.0%</c:formatCode>
                <c:ptCount val="11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  <c:pt idx="3">
                  <c:v>7.0960590146545502E-2</c:v>
                </c:pt>
                <c:pt idx="4">
                  <c:v>6.1554701515616948E-2</c:v>
                </c:pt>
                <c:pt idx="5">
                  <c:v>6.333346476158247E-2</c:v>
                </c:pt>
                <c:pt idx="6">
                  <c:v>6.7921483024797669E-2</c:v>
                </c:pt>
                <c:pt idx="7">
                  <c:v>6.3169081731656918E-2</c:v>
                </c:pt>
                <c:pt idx="8">
                  <c:v>6.5024708619553492E-2</c:v>
                </c:pt>
                <c:pt idx="9">
                  <c:v>8.2078654973160275E-2</c:v>
                </c:pt>
                <c:pt idx="10">
                  <c:v>9.8414938140616595E-2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4831144"/>
        <c:axId val="534834280"/>
      </c:barChart>
      <c:catAx>
        <c:axId val="53483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4834280"/>
        <c:crosses val="autoZero"/>
        <c:auto val="1"/>
        <c:lblAlgn val="ctr"/>
        <c:lblOffset val="100"/>
        <c:noMultiLvlLbl val="0"/>
      </c:catAx>
      <c:valAx>
        <c:axId val="534834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483114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61156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diciembre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014" y="636646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042" y="198789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1377673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897601"/>
              </p:ext>
            </p:extLst>
          </p:nvPr>
        </p:nvGraphicFramePr>
        <p:xfrm>
          <a:off x="558014" y="2276873"/>
          <a:ext cx="8095927" cy="4079476"/>
        </p:xfrm>
        <a:graphic>
          <a:graphicData uri="http://schemas.openxmlformats.org/drawingml/2006/table">
            <a:tbl>
              <a:tblPr/>
              <a:tblGrid>
                <a:gridCol w="811106"/>
                <a:gridCol w="299625"/>
                <a:gridCol w="299625"/>
                <a:gridCol w="2714784"/>
                <a:gridCol w="811106"/>
                <a:gridCol w="811106"/>
                <a:gridCol w="811106"/>
                <a:gridCol w="811106"/>
                <a:gridCol w="726363"/>
              </a:tblGrid>
              <a:tr h="1823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83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9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8.375.933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7.783.765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1.803.384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65342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810" y="184453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810" y="1253440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599869"/>
              </p:ext>
            </p:extLst>
          </p:nvPr>
        </p:nvGraphicFramePr>
        <p:xfrm>
          <a:off x="568811" y="2069269"/>
          <a:ext cx="8114579" cy="4576053"/>
        </p:xfrm>
        <a:graphic>
          <a:graphicData uri="http://schemas.openxmlformats.org/drawingml/2006/table">
            <a:tbl>
              <a:tblPr/>
              <a:tblGrid>
                <a:gridCol w="812974"/>
                <a:gridCol w="300316"/>
                <a:gridCol w="300316"/>
                <a:gridCol w="2721040"/>
                <a:gridCol w="812974"/>
                <a:gridCol w="812974"/>
                <a:gridCol w="812974"/>
                <a:gridCol w="812974"/>
                <a:gridCol w="728037"/>
              </a:tblGrid>
              <a:tr h="1416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42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8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962.222.925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28.427.563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775.299.364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3.498.529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3.137.963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99.427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895.976.373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-1.137.854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718.735.313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895.976.373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-1.137.854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718.735.313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15.332.279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-955.839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10.959.560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177.431.348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-182.015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118.264.136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25.367.169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98.873.414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121.601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98.472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2.382.577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2.382.577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24.573.231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7.401.913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2.149.006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1.153.771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28.383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4.099.136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100.793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60" y="20391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0358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16646"/>
              </p:ext>
            </p:extLst>
          </p:nvPr>
        </p:nvGraphicFramePr>
        <p:xfrm>
          <a:off x="518865" y="2402177"/>
          <a:ext cx="8167935" cy="377022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265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4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3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3144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8" y="198981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958" y="1316093"/>
            <a:ext cx="81150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VIALIDAD Y TRANSPORTE URBANO: SECTRA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512772"/>
              </p:ext>
            </p:extLst>
          </p:nvPr>
        </p:nvGraphicFramePr>
        <p:xfrm>
          <a:off x="518958" y="2293624"/>
          <a:ext cx="8115012" cy="3921380"/>
        </p:xfrm>
        <a:graphic>
          <a:graphicData uri="http://schemas.openxmlformats.org/drawingml/2006/table">
            <a:tbl>
              <a:tblPr/>
              <a:tblGrid>
                <a:gridCol w="806087"/>
                <a:gridCol w="297772"/>
                <a:gridCol w="297772"/>
                <a:gridCol w="2767164"/>
                <a:gridCol w="806087"/>
                <a:gridCol w="806087"/>
                <a:gridCol w="806087"/>
                <a:gridCol w="806087"/>
                <a:gridCol w="721869"/>
              </a:tblGrid>
              <a:tr h="2188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6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4.335.010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2.186.119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1.987.431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525.869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31.715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7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672.700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539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6721" y="24797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160108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78428"/>
              </p:ext>
            </p:extLst>
          </p:nvPr>
        </p:nvGraphicFramePr>
        <p:xfrm>
          <a:off x="551966" y="3037729"/>
          <a:ext cx="8131840" cy="2027964"/>
        </p:xfrm>
        <a:graphic>
          <a:graphicData uri="http://schemas.openxmlformats.org/drawingml/2006/table">
            <a:tbl>
              <a:tblPr/>
              <a:tblGrid>
                <a:gridCol w="807759"/>
                <a:gridCol w="298389"/>
                <a:gridCol w="298389"/>
                <a:gridCol w="2772902"/>
                <a:gridCol w="807759"/>
                <a:gridCol w="807759"/>
                <a:gridCol w="807759"/>
                <a:gridCol w="807759"/>
                <a:gridCol w="723365"/>
              </a:tblGrid>
              <a:tr h="1995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71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591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26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26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534312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3016" y="2936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4152" y="2093288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908048"/>
              </p:ext>
            </p:extLst>
          </p:nvPr>
        </p:nvGraphicFramePr>
        <p:xfrm>
          <a:off x="603016" y="3244059"/>
          <a:ext cx="8132972" cy="1960661"/>
        </p:xfrm>
        <a:graphic>
          <a:graphicData uri="http://schemas.openxmlformats.org/drawingml/2006/table">
            <a:tbl>
              <a:tblPr/>
              <a:tblGrid>
                <a:gridCol w="807871"/>
                <a:gridCol w="298431"/>
                <a:gridCol w="298431"/>
                <a:gridCol w="2773289"/>
                <a:gridCol w="807871"/>
                <a:gridCol w="807871"/>
                <a:gridCol w="807871"/>
                <a:gridCol w="807871"/>
                <a:gridCol w="723466"/>
              </a:tblGrid>
              <a:tr h="3888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41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103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88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88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162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43" y="26538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1588462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78343"/>
              </p:ext>
            </p:extLst>
          </p:nvPr>
        </p:nvGraphicFramePr>
        <p:xfrm>
          <a:off x="545578" y="3259706"/>
          <a:ext cx="8107801" cy="2016490"/>
        </p:xfrm>
        <a:graphic>
          <a:graphicData uri="http://schemas.openxmlformats.org/drawingml/2006/table">
            <a:tbl>
              <a:tblPr/>
              <a:tblGrid>
                <a:gridCol w="805371"/>
                <a:gridCol w="297507"/>
                <a:gridCol w="297507"/>
                <a:gridCol w="2698045"/>
                <a:gridCol w="872031"/>
                <a:gridCol w="805371"/>
                <a:gridCol w="805371"/>
                <a:gridCol w="805371"/>
                <a:gridCol w="721227"/>
              </a:tblGrid>
              <a:tr h="2187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64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67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32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875.335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32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875.335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953" y="61193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43" y="249804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2953" y="1398418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947576"/>
              </p:ext>
            </p:extLst>
          </p:nvPr>
        </p:nvGraphicFramePr>
        <p:xfrm>
          <a:off x="521545" y="2924941"/>
          <a:ext cx="8093246" cy="2736308"/>
        </p:xfrm>
        <a:graphic>
          <a:graphicData uri="http://schemas.openxmlformats.org/drawingml/2006/table">
            <a:tbl>
              <a:tblPr/>
              <a:tblGrid>
                <a:gridCol w="803925"/>
                <a:gridCol w="296973"/>
                <a:gridCol w="296973"/>
                <a:gridCol w="2759742"/>
                <a:gridCol w="803925"/>
                <a:gridCol w="803925"/>
                <a:gridCol w="803925"/>
                <a:gridCol w="803925"/>
                <a:gridCol w="719933"/>
              </a:tblGrid>
              <a:tr h="2870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0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67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3.063.797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7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7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7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7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7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7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2247" y="6252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707" y="219155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2875" y="152227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000476"/>
              </p:ext>
            </p:extLst>
          </p:nvPr>
        </p:nvGraphicFramePr>
        <p:xfrm>
          <a:off x="522877" y="2534833"/>
          <a:ext cx="8163923" cy="3734681"/>
        </p:xfrm>
        <a:graphic>
          <a:graphicData uri="http://schemas.openxmlformats.org/drawingml/2006/table">
            <a:tbl>
              <a:tblPr/>
              <a:tblGrid>
                <a:gridCol w="817918"/>
                <a:gridCol w="302142"/>
                <a:gridCol w="302142"/>
                <a:gridCol w="2737585"/>
                <a:gridCol w="817918"/>
                <a:gridCol w="817918"/>
                <a:gridCol w="817918"/>
                <a:gridCol w="817918"/>
                <a:gridCol w="732464"/>
              </a:tblGrid>
              <a:tr h="1747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0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54.422.739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34.283.369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7.464.458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773.328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4.523.073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4.523.073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20.631.756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20.631.756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20.631.756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8" y="591939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592" y="2046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1373365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9240"/>
              </p:ext>
            </p:extLst>
          </p:nvPr>
        </p:nvGraphicFramePr>
        <p:xfrm>
          <a:off x="487593" y="2418238"/>
          <a:ext cx="8171662" cy="3037417"/>
        </p:xfrm>
        <a:graphic>
          <a:graphicData uri="http://schemas.openxmlformats.org/drawingml/2006/table">
            <a:tbl>
              <a:tblPr/>
              <a:tblGrid>
                <a:gridCol w="826105"/>
                <a:gridCol w="305166"/>
                <a:gridCol w="305166"/>
                <a:gridCol w="2691009"/>
                <a:gridCol w="826105"/>
                <a:gridCol w="826105"/>
                <a:gridCol w="826105"/>
                <a:gridCol w="826105"/>
                <a:gridCol w="739796"/>
              </a:tblGrid>
              <a:tr h="2068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558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133639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567143"/>
              </p:ext>
            </p:extLst>
          </p:nvPr>
        </p:nvGraphicFramePr>
        <p:xfrm>
          <a:off x="395625" y="2055446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1509392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363736"/>
              </p:ext>
            </p:extLst>
          </p:nvPr>
        </p:nvGraphicFramePr>
        <p:xfrm>
          <a:off x="539552" y="2204864"/>
          <a:ext cx="814724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1457" y="1608131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116566"/>
              </p:ext>
            </p:extLst>
          </p:nvPr>
        </p:nvGraphicFramePr>
        <p:xfrm>
          <a:off x="451457" y="2276872"/>
          <a:ext cx="8220199" cy="407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398351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641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7423" y="2061903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060446"/>
              </p:ext>
            </p:extLst>
          </p:nvPr>
        </p:nvGraphicFramePr>
        <p:xfrm>
          <a:off x="611558" y="2407721"/>
          <a:ext cx="7632850" cy="3155225"/>
        </p:xfrm>
        <a:graphic>
          <a:graphicData uri="http://schemas.openxmlformats.org/drawingml/2006/table">
            <a:tbl>
              <a:tblPr/>
              <a:tblGrid>
                <a:gridCol w="889393"/>
                <a:gridCol w="2376139"/>
                <a:gridCol w="889393"/>
                <a:gridCol w="889393"/>
                <a:gridCol w="889393"/>
                <a:gridCol w="889393"/>
                <a:gridCol w="809746"/>
              </a:tblGrid>
              <a:tr h="2029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09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1.114.632.271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40.858.266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876.775.524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43.425.368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11.067.150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8.950.772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896.042.526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718.794.942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22.186.181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4.523.073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62.963.458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40.731.374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40.624.882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40.615.882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250117"/>
            <a:ext cx="843528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251520" y="628003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51520" y="2115464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843440"/>
              </p:ext>
            </p:extLst>
          </p:nvPr>
        </p:nvGraphicFramePr>
        <p:xfrm>
          <a:off x="251518" y="2348879"/>
          <a:ext cx="8435282" cy="3777740"/>
        </p:xfrm>
        <a:graphic>
          <a:graphicData uri="http://schemas.openxmlformats.org/drawingml/2006/table">
            <a:tbl>
              <a:tblPr/>
              <a:tblGrid>
                <a:gridCol w="360328"/>
                <a:gridCol w="360328"/>
                <a:gridCol w="3232142"/>
                <a:gridCol w="965680"/>
                <a:gridCol w="951267"/>
                <a:gridCol w="792722"/>
                <a:gridCol w="965680"/>
                <a:gridCol w="807135"/>
              </a:tblGrid>
              <a:tr h="201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60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15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1.048.938.053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29.845.602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837.453.502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15.094.597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24.456.974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13.182.656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-677.940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7.134.412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962.222.925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28.427.563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775.299.364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54.422.739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34.283.369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231114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4476" y="141701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229497"/>
              </p:ext>
            </p:extLst>
          </p:nvPr>
        </p:nvGraphicFramePr>
        <p:xfrm>
          <a:off x="405026" y="2601853"/>
          <a:ext cx="8190246" cy="3804959"/>
        </p:xfrm>
        <a:graphic>
          <a:graphicData uri="http://schemas.openxmlformats.org/drawingml/2006/table">
            <a:tbl>
              <a:tblPr/>
              <a:tblGrid>
                <a:gridCol w="820555"/>
                <a:gridCol w="303116"/>
                <a:gridCol w="303116"/>
                <a:gridCol w="2746413"/>
                <a:gridCol w="820555"/>
                <a:gridCol w="820555"/>
                <a:gridCol w="820555"/>
                <a:gridCol w="820555"/>
                <a:gridCol w="734826"/>
              </a:tblGrid>
              <a:tr h="1561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80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8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16.784.001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1.274.490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15.094.597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12.509.402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11.343.531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677" y="6118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77" y="193781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2677" y="1320917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215937"/>
              </p:ext>
            </p:extLst>
          </p:nvPr>
        </p:nvGraphicFramePr>
        <p:xfrm>
          <a:off x="512677" y="2249841"/>
          <a:ext cx="8147246" cy="3642015"/>
        </p:xfrm>
        <a:graphic>
          <a:graphicData uri="http://schemas.openxmlformats.org/drawingml/2006/table">
            <a:tbl>
              <a:tblPr/>
              <a:tblGrid>
                <a:gridCol w="816247"/>
                <a:gridCol w="301525"/>
                <a:gridCol w="301525"/>
                <a:gridCol w="2731993"/>
                <a:gridCol w="816247"/>
                <a:gridCol w="816247"/>
                <a:gridCol w="816247"/>
                <a:gridCol w="816247"/>
                <a:gridCol w="730968"/>
              </a:tblGrid>
              <a:tr h="1939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48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24.456.974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14.180.396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25.584.997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14.172.396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3780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200" y="1973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0200" y="1299390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75812"/>
              </p:ext>
            </p:extLst>
          </p:nvPr>
        </p:nvGraphicFramePr>
        <p:xfrm>
          <a:off x="457201" y="2346454"/>
          <a:ext cx="8214728" cy="3560022"/>
        </p:xfrm>
        <a:graphic>
          <a:graphicData uri="http://schemas.openxmlformats.org/drawingml/2006/table">
            <a:tbl>
              <a:tblPr/>
              <a:tblGrid>
                <a:gridCol w="823008"/>
                <a:gridCol w="304022"/>
                <a:gridCol w="304022"/>
                <a:gridCol w="2754622"/>
                <a:gridCol w="823008"/>
                <a:gridCol w="823008"/>
                <a:gridCol w="823008"/>
                <a:gridCol w="823008"/>
                <a:gridCol w="737022"/>
              </a:tblGrid>
              <a:tr h="2008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336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636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13.182.656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-677.940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7.134.412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2.891.617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2.590.207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457.074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3.617.663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3.617.663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4178</TotalTime>
  <Words>3185</Words>
  <Application>Microsoft Office PowerPoint</Application>
  <PresentationFormat>Presentación en pantalla (4:3)</PresentationFormat>
  <Paragraphs>1973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NOVIEMBRE DE 2021 PARTIDA 19: MINISTERIO DE TRANSPORTES Y TELECOMUNICACIONES</vt:lpstr>
      <vt:lpstr>EJECUCIÓN ACUMULADA DE GASTOS A NOVIEMBRE DE 2021  PARTIDA 19 MINISTERIO DE TRANSPORTES Y TELECOMUNICACIONES</vt:lpstr>
      <vt:lpstr>COMPORTAMIENTO DE LA EJECUCIÓN ACUMULADA DE GASTOS A NOVIEMBRE DE 2021  PARTIDA 19 MINISTERIO DE TRANSPORTES Y TELECOMUNICACIONES</vt:lpstr>
      <vt:lpstr>COMPORTAMIENTO DE LA EJECUCIÓN ACUMULADA DE GASTOS A NOVIEMBRE DE 2021  PARTIDA 19 MINISTERIO DE TRANSPORTES Y TELECOMUNICACIONES</vt:lpstr>
      <vt:lpstr>EJECUCIÓN ACUMULADA DE GASTOS A NOVIEMBRE DE 2021  PARTIDA 19 MINISTERIO DE TRANSPORTES Y TELECOMUNICACIONES</vt:lpstr>
      <vt:lpstr>EJECUCIÓN ACUMULADA DE GASTOS A NOVIEMBRE DE 2021  PARTIDA 19 MINISTERIO DE TRANSPORTES Y TELECOMUNICACIONES  RESUMEN POR CAPÍTULOS</vt:lpstr>
      <vt:lpstr>EJECUCIÓN ACUMULADA DE GASTOS A NOVIEMBRE DE 2021  PARTIDA 19. CAPÍTULO 01. PROGRAMA 01: SECRETARÍA Y ADMINISTRACIÓN GENERAL DE TRANSPORTES</vt:lpstr>
      <vt:lpstr>EJECUCIÓN ACUMULADA DE GASTOS A NOVIEMBRE DE 2021  PARTIDA 19. CAPÍTULO 01. PROGRAMA 03: TRANSANTIAGO</vt:lpstr>
      <vt:lpstr>EJECUCIÓN ACUMULADA DE GASTOS A NOVIEMBRE DE 2021  PARTIDA 19. CAPÍTULO 01. PROGRAMA 04: UNIDAD OPERATIVA DE CONTROL DE TRÁNSITO</vt:lpstr>
      <vt:lpstr>EJECUCIÓN ACUMULADA DE GASTOS A NOVIEMBRE DE 2021  PARTIDA 19. CAPÍTULO 01. PROGRAMA 05: FISCALIZACIÓN Y CONTROL</vt:lpstr>
      <vt:lpstr>EJECUCIÓN ACUMULADA DE GASTOS A NOVIEMBRE DE 2021  PARTIDA 19. CAPÍTULO 01. PROGRAMA 06: SUBSIDIO NACIONAL AL TRANSPORTE PÚBLICO</vt:lpstr>
      <vt:lpstr>EJECUCIÓN ACUMULADA DE GASTOS A NOVIEMBRE DE 2021  PARTIDA 19. CAPÍTULO 01. PROGRAMA 07: PROGRAMA DESARROLLO LOGÍSTICO</vt:lpstr>
      <vt:lpstr>EJECUCIÓN ACUMULADA DE GASTOS A NOVIEMBRE DE 2021  PARTIDA 19. CAPÍTULO 01. PROGRAMA 08: VIALIDAD Y TRANSPORTE URBANO: SECTRA</vt:lpstr>
      <vt:lpstr>EJECUCIÓN ACUMULADA DE GASTOS A NOVIEMBRE DE 2021  PARTIDA 19. PROGRAMA: TRANSANTIAGO FET COVID-19</vt:lpstr>
      <vt:lpstr>EJECUCIÓN ACUMULADA DE GASTOS A NOVIEMBRE DE 2021  PARTIDA 19. PROGRAMA:UNIDAD OPERATIVA CONTROL DE TRANSITO FET COVID-19</vt:lpstr>
      <vt:lpstr>EJECUCIÓN ACUMULADA DE GASTOS A NOVIEMBRE DE 2021  PARTIDA 19. PROGRAMA: SUBSIDIO NACIONAL TRANSPORTE PÚBLICO FET COVID-19</vt:lpstr>
      <vt:lpstr>EJECUCIÓN ACUMULADA DE GASTOS A NOVIEMBRE DE 2021  PARTIDA 19. PROGRAMA DE VIALIDAD Y TRANSPORTE URBANO: SECTRA FET COVID-19 </vt:lpstr>
      <vt:lpstr>EJECUCIÓN ACUMULADA DE GASTOS A NOVIEMBRE DE 2021  PARTIDA 19. CAPÍTULO 02. PROGRAMA 01: SUBSECRETARÍA DE TELECOMUNICACIONES</vt:lpstr>
      <vt:lpstr>EJECUCIÓN ACUMULADA DE GASTOS A NOVIEMBRE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348</cp:revision>
  <cp:lastPrinted>2019-06-03T14:10:49Z</cp:lastPrinted>
  <dcterms:created xsi:type="dcterms:W3CDTF">2016-06-23T13:38:47Z</dcterms:created>
  <dcterms:modified xsi:type="dcterms:W3CDTF">2022-01-09T16:15:53Z</dcterms:modified>
</cp:coreProperties>
</file>