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8"/>
  </p:notesMasterIdLst>
  <p:sldIdLst>
    <p:sldId id="257" r:id="rId2"/>
    <p:sldId id="258" r:id="rId3"/>
    <p:sldId id="289" r:id="rId4"/>
    <p:sldId id="260" r:id="rId5"/>
    <p:sldId id="262" r:id="rId6"/>
    <p:sldId id="290" r:id="rId7"/>
    <p:sldId id="291" r:id="rId8"/>
    <p:sldId id="292" r:id="rId9"/>
    <p:sldId id="296" r:id="rId10"/>
    <p:sldId id="304" r:id="rId11"/>
    <p:sldId id="263" r:id="rId12"/>
    <p:sldId id="298" r:id="rId13"/>
    <p:sldId id="264" r:id="rId14"/>
    <p:sldId id="282" r:id="rId15"/>
    <p:sldId id="266" r:id="rId16"/>
    <p:sldId id="284" r:id="rId17"/>
    <p:sldId id="285" r:id="rId18"/>
    <p:sldId id="294" r:id="rId19"/>
    <p:sldId id="295" r:id="rId20"/>
    <p:sldId id="267" r:id="rId21"/>
    <p:sldId id="268" r:id="rId22"/>
    <p:sldId id="269" r:id="rId23"/>
    <p:sldId id="300" r:id="rId24"/>
    <p:sldId id="299" r:id="rId25"/>
    <p:sldId id="270" r:id="rId26"/>
    <p:sldId id="286" r:id="rId27"/>
    <p:sldId id="288" r:id="rId28"/>
    <p:sldId id="297" r:id="rId29"/>
    <p:sldId id="303" r:id="rId30"/>
    <p:sldId id="305" r:id="rId31"/>
    <p:sldId id="287" r:id="rId32"/>
    <p:sldId id="302" r:id="rId33"/>
    <p:sldId id="301" r:id="rId34"/>
    <p:sldId id="273" r:id="rId35"/>
    <p:sldId id="274" r:id="rId36"/>
    <p:sldId id="275" r:id="rId3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874742300811021E-2"/>
          <c:y val="0.23886965097490515"/>
          <c:w val="0.82425051539837801"/>
          <c:h val="0.3225193172655404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C12-4E56-99CB-3D6BF51950A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C12-4E56-99CB-3D6BF51950A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C12-4E56-99CB-3D6BF51950A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C12-4E56-99CB-3D6BF51950A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C12-4E56-99CB-3D6BF51950A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C12-4E56-99CB-3D6BF51950A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C12-4E56-99CB-3D6BF51950A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5C12-4E56-99CB-3D6BF51950A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5C12-4E56-99CB-3D6BF51950A0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5C12-4E56-99CB-3D6BF51950A0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5C12-4E56-99CB-3D6BF51950A0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5C12-4E56-99CB-3D6BF51950A0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'Partida 16'!$B$53:$C$64</c:f>
              <c:multiLvlStrCache>
                <c:ptCount val="12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INTEGROS AL FISCO</c:v>
                  </c:pt>
                  <c:pt idx="5">
                    <c:v>OTROS GASTOS CORRIENTES</c:v>
                  </c:pt>
                  <c:pt idx="6">
                    <c:v>ADQUISICIÓN DE ACTIVOS NO FINANCIEROS</c:v>
                  </c:pt>
                  <c:pt idx="7">
                    <c:v>INICIATIVAS DE INVERSIÓN</c:v>
                  </c:pt>
                  <c:pt idx="8">
                    <c:v>PRÉSTAMOS</c:v>
                  </c:pt>
                  <c:pt idx="9">
                    <c:v>TRANSFERENCIAS DE CAPITAL</c:v>
                  </c:pt>
                  <c:pt idx="10">
                    <c:v>SERVICIO DE LA DEUDA</c:v>
                  </c:pt>
                  <c:pt idx="11">
                    <c:v>SALDO FINAL DE CAJA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25</c:v>
                  </c:pt>
                  <c:pt idx="5">
                    <c:v>26</c:v>
                  </c:pt>
                  <c:pt idx="6">
                    <c:v>29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</c:lvl>
              </c:multiLvlStrCache>
            </c:multiLvlStrRef>
          </c:cat>
          <c:val>
            <c:numRef>
              <c:f>'Partida 16'!$D$53:$D$64</c:f>
              <c:numCache>
                <c:formatCode>0%</c:formatCode>
                <c:ptCount val="12"/>
                <c:pt idx="0">
                  <c:v>0.36881169599722041</c:v>
                </c:pt>
                <c:pt idx="1">
                  <c:v>0.2161019758306095</c:v>
                </c:pt>
                <c:pt idx="2">
                  <c:v>6.6206505278249825E-2</c:v>
                </c:pt>
                <c:pt idx="3">
                  <c:v>0.25720773723676005</c:v>
                </c:pt>
                <c:pt idx="4">
                  <c:v>8.6064587966046342E-5</c:v>
                </c:pt>
                <c:pt idx="5">
                  <c:v>2.5672609168444231E-5</c:v>
                </c:pt>
                <c:pt idx="6">
                  <c:v>5.4831696386844798E-3</c:v>
                </c:pt>
                <c:pt idx="7">
                  <c:v>6.5786027437010786E-2</c:v>
                </c:pt>
                <c:pt idx="8">
                  <c:v>7.147088254572327E-3</c:v>
                </c:pt>
                <c:pt idx="9">
                  <c:v>1.2933980139264291E-2</c:v>
                </c:pt>
                <c:pt idx="10">
                  <c:v>2.0911646484382006E-4</c:v>
                </c:pt>
                <c:pt idx="11">
                  <c:v>9.6652565003848373E-7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5C12-4E56-99CB-3D6BF51950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1245674740484429"/>
          <c:y val="0.59638554216867468"/>
          <c:w val="0.77335640138408301"/>
          <c:h val="0.37650602409638556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2019 - 2020 - 2021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9845144356955365E-2"/>
          <c:y val="0.15578703703703703"/>
          <c:w val="0.87515485564304463"/>
          <c:h val="0.59464238845144357"/>
        </c:manualLayout>
      </c:layout>
      <c:lineChart>
        <c:grouping val="standard"/>
        <c:varyColors val="0"/>
        <c:ser>
          <c:idx val="0"/>
          <c:order val="0"/>
          <c:tx>
            <c:strRef>
              <c:f>'[16.xlsx]Partida 16'!$C$23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16'!$D$23:$O$23</c:f>
              <c:numCache>
                <c:formatCode>0.0%</c:formatCode>
                <c:ptCount val="12"/>
                <c:pt idx="0">
                  <c:v>0.1179396252300373</c:v>
                </c:pt>
                <c:pt idx="1">
                  <c:v>0.19061593386352357</c:v>
                </c:pt>
                <c:pt idx="2">
                  <c:v>0.29000786540898532</c:v>
                </c:pt>
                <c:pt idx="3">
                  <c:v>0.37456320391854991</c:v>
                </c:pt>
                <c:pt idx="4">
                  <c:v>0.45692565063311591</c:v>
                </c:pt>
                <c:pt idx="5">
                  <c:v>0.54591238851091084</c:v>
                </c:pt>
                <c:pt idx="6">
                  <c:v>0.61673027638429234</c:v>
                </c:pt>
                <c:pt idx="7">
                  <c:v>0.67451041928993505</c:v>
                </c:pt>
                <c:pt idx="8">
                  <c:v>0.76465071475219271</c:v>
                </c:pt>
                <c:pt idx="9">
                  <c:v>0.84765063966577237</c:v>
                </c:pt>
                <c:pt idx="10">
                  <c:v>0.87269541192036049</c:v>
                </c:pt>
                <c:pt idx="11">
                  <c:v>0.97520540761423458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5B8-442C-B7C8-7C36A6EF2347}"/>
            </c:ext>
          </c:extLst>
        </c:ser>
        <c:ser>
          <c:idx val="1"/>
          <c:order val="1"/>
          <c:tx>
            <c:strRef>
              <c:f>'[16.xlsx]Partida 16'!$C$22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16'!$D$22:$O$22</c:f>
              <c:numCache>
                <c:formatCode>0.0%</c:formatCode>
                <c:ptCount val="12"/>
                <c:pt idx="0">
                  <c:v>8.9098879803484521E-2</c:v>
                </c:pt>
                <c:pt idx="1">
                  <c:v>0.16572433124148181</c:v>
                </c:pt>
                <c:pt idx="2">
                  <c:v>0.26313752906572313</c:v>
                </c:pt>
                <c:pt idx="3">
                  <c:v>0.35893483294125705</c:v>
                </c:pt>
                <c:pt idx="4">
                  <c:v>0.44494144533822766</c:v>
                </c:pt>
                <c:pt idx="5">
                  <c:v>0.53369154062269308</c:v>
                </c:pt>
                <c:pt idx="6">
                  <c:v>0.58135006766090302</c:v>
                </c:pt>
                <c:pt idx="7">
                  <c:v>0.64875610517171667</c:v>
                </c:pt>
                <c:pt idx="8">
                  <c:v>0.72553725910658462</c:v>
                </c:pt>
                <c:pt idx="9">
                  <c:v>0.77497695946400114</c:v>
                </c:pt>
                <c:pt idx="10">
                  <c:v>0.8597430091977637</c:v>
                </c:pt>
                <c:pt idx="11">
                  <c:v>0.96809611158595277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5B8-442C-B7C8-7C36A6EF2347}"/>
            </c:ext>
          </c:extLst>
        </c:ser>
        <c:ser>
          <c:idx val="2"/>
          <c:order val="2"/>
          <c:tx>
            <c:strRef>
              <c:f>'[16.xlsx]Partida 16'!$C$21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3333333333333333E-2"/>
                  <c:y val="3.7037037037037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1666666666666692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7777777777777776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2222222222222223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7777777777777828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8.3333333333333332E-3"/>
                  <c:y val="6.94444444444444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8.3333333333333332E-3"/>
                  <c:y val="6.01851851851851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2500000000000101E-2"/>
                  <c:y val="6.7129629629629636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900" b="1" i="0" u="none" strike="noStrike" baseline="0">
                        <a:solidFill>
                          <a:sysClr val="windowText" lastClr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900" b="1" i="0">
                        <a:solidFill>
                          <a:sysClr val="windowText" lastClr="000000"/>
                        </a:solidFill>
                      </a:rPr>
                      <a:t>67,5%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55B8-442C-B7C8-7C36A6EF2347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7.0708442694663171E-2"/>
                      <c:h val="7.6597404491105275E-2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-8.3333333333334356E-3"/>
                  <c:y val="5.092592592592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EC7-42EB-BECA-51AB3314FE5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777777777777676E-3"/>
                  <c:y val="4.6296296296296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EC7-42EB-BECA-51AB3314FE5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2.4724667144979739E-2"/>
                  <c:y val="2.1144204750033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075766244041417E-2"/>
                      <c:h val="4.9283432597601221E-2"/>
                    </c:manualLayout>
                  </c15:layout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ysClr val="windowText" lastClr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16'!$D$21:$N$21</c:f>
              <c:numCache>
                <c:formatCode>0.0%</c:formatCode>
                <c:ptCount val="11"/>
                <c:pt idx="0">
                  <c:v>0.12739098226143111</c:v>
                </c:pt>
                <c:pt idx="1">
                  <c:v>0.20935756158117733</c:v>
                </c:pt>
                <c:pt idx="2">
                  <c:v>0.3375947519022004</c:v>
                </c:pt>
                <c:pt idx="3">
                  <c:v>0.43835743954034628</c:v>
                </c:pt>
                <c:pt idx="4">
                  <c:v>0.52870619346885472</c:v>
                </c:pt>
                <c:pt idx="5">
                  <c:v>0.62381575296582048</c:v>
                </c:pt>
                <c:pt idx="6">
                  <c:v>0.68356701519233465</c:v>
                </c:pt>
                <c:pt idx="7">
                  <c:v>0.76237707410717492</c:v>
                </c:pt>
                <c:pt idx="8">
                  <c:v>0.79933585031137611</c:v>
                </c:pt>
                <c:pt idx="9">
                  <c:v>0.84412990342009875</c:v>
                </c:pt>
                <c:pt idx="10">
                  <c:v>0.90733047382946641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55B8-442C-B7C8-7C36A6EF23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16049208"/>
        <c:axId val="616051168"/>
      </c:lineChart>
      <c:catAx>
        <c:axId val="616049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16051168"/>
        <c:crosses val="autoZero"/>
        <c:auto val="1"/>
        <c:lblAlgn val="ctr"/>
        <c:lblOffset val="100"/>
        <c:noMultiLvlLbl val="0"/>
      </c:catAx>
      <c:valAx>
        <c:axId val="616051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1604920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7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 sz="1100"/>
              <a:t>% de Ejecución Mensual 2019 - 2020 - 2021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'[16.xlsx]Partida 16'!$C$29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16'!$D$29:$O$29</c:f>
              <c:numCache>
                <c:formatCode>0.0%</c:formatCode>
                <c:ptCount val="12"/>
                <c:pt idx="0">
                  <c:v>0.1179396252300373</c:v>
                </c:pt>
                <c:pt idx="1">
                  <c:v>7.2676308633486286E-2</c:v>
                </c:pt>
                <c:pt idx="2">
                  <c:v>9.9409531213983868E-2</c:v>
                </c:pt>
                <c:pt idx="3">
                  <c:v>8.6780612336783511E-2</c:v>
                </c:pt>
                <c:pt idx="4">
                  <c:v>8.5391384097668041E-2</c:v>
                </c:pt>
                <c:pt idx="5">
                  <c:v>9.0901638035631283E-2</c:v>
                </c:pt>
                <c:pt idx="6">
                  <c:v>7.9801565177953185E-2</c:v>
                </c:pt>
                <c:pt idx="7">
                  <c:v>7.9741600401003088E-2</c:v>
                </c:pt>
                <c:pt idx="8">
                  <c:v>9.0182596236752177E-2</c:v>
                </c:pt>
                <c:pt idx="9">
                  <c:v>8.2999924913579673E-2</c:v>
                </c:pt>
                <c:pt idx="10">
                  <c:v>7.5472993453801665E-2</c:v>
                </c:pt>
                <c:pt idx="11">
                  <c:v>0.11180318960094475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6C9-4A9D-BC1C-A7919E0B30A7}"/>
            </c:ext>
          </c:extLst>
        </c:ser>
        <c:ser>
          <c:idx val="1"/>
          <c:order val="1"/>
          <c:tx>
            <c:strRef>
              <c:f>'[16.xlsx]Partida 16'!$C$28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16'!$D$28:$O$28</c:f>
              <c:numCache>
                <c:formatCode>0.0%</c:formatCode>
                <c:ptCount val="12"/>
                <c:pt idx="0">
                  <c:v>8.9098879803484521E-2</c:v>
                </c:pt>
                <c:pt idx="1">
                  <c:v>7.6640930809485197E-2</c:v>
                </c:pt>
                <c:pt idx="2">
                  <c:v>9.788827943675886E-2</c:v>
                </c:pt>
                <c:pt idx="3">
                  <c:v>9.6987464648162963E-2</c:v>
                </c:pt>
                <c:pt idx="4">
                  <c:v>8.6291414124839136E-2</c:v>
                </c:pt>
                <c:pt idx="5">
                  <c:v>0.10211792294115378</c:v>
                </c:pt>
                <c:pt idx="6">
                  <c:v>7.9471996156137578E-2</c:v>
                </c:pt>
                <c:pt idx="7">
                  <c:v>7.7381070948981071E-2</c:v>
                </c:pt>
                <c:pt idx="8">
                  <c:v>9.4044250777182009E-2</c:v>
                </c:pt>
                <c:pt idx="9">
                  <c:v>7.8843074632570412E-2</c:v>
                </c:pt>
                <c:pt idx="10">
                  <c:v>8.5213507906837641E-2</c:v>
                </c:pt>
                <c:pt idx="11">
                  <c:v>0.13419961278891301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6C9-4A9D-BC1C-A7919E0B30A7}"/>
            </c:ext>
          </c:extLst>
        </c:ser>
        <c:ser>
          <c:idx val="2"/>
          <c:order val="2"/>
          <c:tx>
            <c:strRef>
              <c:f>'[16.xlsx]Partida 16'!$C$27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solidFill>
              <a:srgbClr val="C00000"/>
            </a:solidFill>
            <a:ln w="25400">
              <a:solidFill>
                <a:srgbClr val="C00000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9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16'!$D$27:$N$27</c:f>
              <c:numCache>
                <c:formatCode>0.0%</c:formatCode>
                <c:ptCount val="11"/>
                <c:pt idx="0">
                  <c:v>0.12739098226143111</c:v>
                </c:pt>
                <c:pt idx="1">
                  <c:v>8.5306719696728289E-2</c:v>
                </c:pt>
                <c:pt idx="2">
                  <c:v>0.12823786489731664</c:v>
                </c:pt>
                <c:pt idx="3">
                  <c:v>0.10457234801763413</c:v>
                </c:pt>
                <c:pt idx="4">
                  <c:v>0.10073917761299553</c:v>
                </c:pt>
                <c:pt idx="5">
                  <c:v>0.10645727641439096</c:v>
                </c:pt>
                <c:pt idx="6">
                  <c:v>9.2179567978937019E-2</c:v>
                </c:pt>
                <c:pt idx="7">
                  <c:v>8.3750166252444233E-2</c:v>
                </c:pt>
                <c:pt idx="8">
                  <c:v>8.6220339577809432E-2</c:v>
                </c:pt>
                <c:pt idx="9">
                  <c:v>0.10017022278192206</c:v>
                </c:pt>
                <c:pt idx="10">
                  <c:v>8.5719801027864778E-2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6C9-4A9D-BC1C-A7919E0B3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16033136"/>
        <c:axId val="616035880"/>
      </c:barChart>
      <c:catAx>
        <c:axId val="616033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16035880"/>
        <c:crosses val="autoZero"/>
        <c:auto val="1"/>
        <c:lblAlgn val="ctr"/>
        <c:lblOffset val="100"/>
        <c:noMultiLvlLbl val="0"/>
      </c:catAx>
      <c:valAx>
        <c:axId val="616035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1603313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09-01-2022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8153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5140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933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xmlns="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uadro de texto 2"/>
          <p:cNvSpPr txBox="1">
            <a:spLocks noChangeArrowheads="1"/>
          </p:cNvSpPr>
          <p:nvPr userDrawn="1"/>
        </p:nvSpPr>
        <p:spPr bwMode="auto">
          <a:xfrm>
            <a:off x="755576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6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45719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1584176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NOVIEMBRE </a:t>
            </a:r>
            <a:r>
              <a:rPr lang="es-CL" sz="2000" b="1" dirty="0">
                <a:solidFill>
                  <a:prstClr val="black"/>
                </a:solidFill>
              </a:rPr>
              <a:t>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16: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SALUD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diciembre 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8" y="1369413"/>
            <a:ext cx="800084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FONDO NACIONAL DE SALUD FET COVID-19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03598" y="207410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        2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337071"/>
              </p:ext>
            </p:extLst>
          </p:nvPr>
        </p:nvGraphicFramePr>
        <p:xfrm>
          <a:off x="603599" y="2348884"/>
          <a:ext cx="7911750" cy="4007460"/>
        </p:xfrm>
        <a:graphic>
          <a:graphicData uri="http://schemas.openxmlformats.org/drawingml/2006/table">
            <a:tbl>
              <a:tblPr/>
              <a:tblGrid>
                <a:gridCol w="279238"/>
                <a:gridCol w="267603"/>
                <a:gridCol w="270513"/>
                <a:gridCol w="2853467"/>
                <a:gridCol w="759179"/>
                <a:gridCol w="733000"/>
                <a:gridCol w="733000"/>
                <a:gridCol w="733000"/>
                <a:gridCol w="584655"/>
                <a:gridCol w="698095"/>
              </a:tblGrid>
              <a:tr h="1338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689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3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165.206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165.206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1.456.971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1.456.971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286.732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286.732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2.125.405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2.125.405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619.570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619.570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901.535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901.535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589.880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589.880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2.586.112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2.586.112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182.864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182.864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47.250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47.250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 FET - Covid-19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29.906.095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29.906.095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de Prestaciones Médicas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146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1321169"/>
            <a:ext cx="815779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0" y="1912262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1 de 2    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2337844"/>
              </p:ext>
            </p:extLst>
          </p:nvPr>
        </p:nvGraphicFramePr>
        <p:xfrm>
          <a:off x="539551" y="2250660"/>
          <a:ext cx="8147248" cy="4105689"/>
        </p:xfrm>
        <a:graphic>
          <a:graphicData uri="http://schemas.openxmlformats.org/drawingml/2006/table">
            <a:tbl>
              <a:tblPr/>
              <a:tblGrid>
                <a:gridCol w="283382"/>
                <a:gridCol w="271575"/>
                <a:gridCol w="274526"/>
                <a:gridCol w="2895816"/>
                <a:gridCol w="770447"/>
                <a:gridCol w="743879"/>
                <a:gridCol w="743879"/>
                <a:gridCol w="699600"/>
                <a:gridCol w="755687"/>
                <a:gridCol w="708457"/>
              </a:tblGrid>
              <a:tr h="1701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11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8.346.308.116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10.636.655.443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2.290.347.327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9.770.161.425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23.134.531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23.139.921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25.119.499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24.263.858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24.039.672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-224.186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20.549.797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402.779.775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1.205.103.091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802.323.316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1.111.686.027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402.779.775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1.204.663.040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801.883.265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1.111.245.978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402.779.765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592.585.639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189.805.874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569.227.788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Cajas de Compensación de Asignación Familiar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612.077.401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612.077.391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542.018.190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5420181900,0%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440.051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440.051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440.049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267.734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267.734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267.733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172.317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172.317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172.316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7.881.229.224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9.286.155.971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1.404.926.747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8.516.890.929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282.042.326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497.946.553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215.904.227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419.908.253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Provisión de Prestaciones Médicas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267.147.198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483.051.425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215.904.227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406.669.147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Auge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14.895.128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14.895.128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13.239.106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7.483.644.398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8.655.722.291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1.172.077.893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7.974.298.846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696.445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696.445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665.408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2.282.362.280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95.953.456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2.062.881.979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2.027.383.742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404.988.168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1.798.778.079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por Grupo Relacionado de Diagnóstico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4.005.549.824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446.905.335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3.887.278.380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115.499.066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224.875.000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109.375.934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224.695.000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13511" y="1268760"/>
            <a:ext cx="79117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3511" y="1833063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2 de 2   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220703"/>
              </p:ext>
            </p:extLst>
          </p:nvPr>
        </p:nvGraphicFramePr>
        <p:xfrm>
          <a:off x="613511" y="2171469"/>
          <a:ext cx="7911750" cy="4184881"/>
        </p:xfrm>
        <a:graphic>
          <a:graphicData uri="http://schemas.openxmlformats.org/drawingml/2006/table">
            <a:tbl>
              <a:tblPr/>
              <a:tblGrid>
                <a:gridCol w="275192"/>
                <a:gridCol w="263725"/>
                <a:gridCol w="266591"/>
                <a:gridCol w="2812112"/>
                <a:gridCol w="748177"/>
                <a:gridCol w="722377"/>
                <a:gridCol w="722377"/>
                <a:gridCol w="679378"/>
                <a:gridCol w="733843"/>
                <a:gridCol w="687978"/>
              </a:tblGrid>
              <a:tr h="1609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19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0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 - FET - Covid-19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132.408.838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16.866.338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122.606.531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de Prestaciones Médicas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16.218.390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16.218.390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17.253.443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N°20.850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104.705.140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Medicamentos OPS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647.948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647.948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647.948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Gobiernos Extranjeros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Chile – España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3.667.282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3.667.282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3.647.280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3.667.282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3.667.282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3.647.280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24.443.149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24.443.149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24.441.815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8.862.365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8.862.365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8.862.066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15.580.784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15.580.784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15.579.749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145.897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145.897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94.857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94.857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12.805.286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12.805.286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55.060.732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55.059.732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54.990.196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5499019,6%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55.060.732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55.059.732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54.990.196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5499019,6%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9064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8533" y="1915062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4" y="1310061"/>
            <a:ext cx="8208910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5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830248"/>
              </p:ext>
            </p:extLst>
          </p:nvPr>
        </p:nvGraphicFramePr>
        <p:xfrm>
          <a:off x="539555" y="2180616"/>
          <a:ext cx="8208908" cy="4175741"/>
        </p:xfrm>
        <a:graphic>
          <a:graphicData uri="http://schemas.openxmlformats.org/drawingml/2006/table">
            <a:tbl>
              <a:tblPr/>
              <a:tblGrid>
                <a:gridCol w="289726"/>
                <a:gridCol w="277655"/>
                <a:gridCol w="280672"/>
                <a:gridCol w="2960642"/>
                <a:gridCol w="787693"/>
                <a:gridCol w="760530"/>
                <a:gridCol w="760530"/>
                <a:gridCol w="760530"/>
                <a:gridCol w="606615"/>
                <a:gridCol w="724315"/>
              </a:tblGrid>
              <a:tr h="1598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95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2.282.362.280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95.953.456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2.062.881.976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2.282.362.280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95.953.456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2.062.881.976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2.282.362.280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95.953.456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2.062.881.976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27.968.164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32.553.723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4.585.559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28.002.224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43.133.067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50.818.231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7.685.164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46.096.398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52.953.435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59.144.104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6.190.669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51.205.186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35.216.344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41.971.660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6.755.316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38.531.070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96.381.919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109.005.160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12.623.241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99.313.770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56.649.614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63.681.737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7.032.123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58.184.307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107.190.678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122.979.217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15.788.539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108.902.932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29.092.382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33.233.800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4.141.418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29.613.692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109.584.820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125.005.261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15.420.441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110.150.259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149.298.321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166.081.067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16.782.746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148.979.448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67.815.833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78.042.732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10.226.899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69.400.501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70.216.240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81.918.328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11.702.088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75.122.484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49.441.676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55.443.029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6.001.353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51.742.863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60.632.422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62.837.469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2.205.047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56.786.328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21.491.094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23.883.659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2.392.565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22.202.570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32.567.069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36.682.323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4.115.254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34.339.856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115.175.887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132.452.088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17.276.201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119.549.116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60.812.221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66.571.141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5.758.920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59.243.785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34.867.910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39.962.768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5.094.858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36.211.687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7836" y="2171728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17836" y="1495450"/>
            <a:ext cx="8168963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5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PARTIDA 16.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02. PROGRAMA 02: PROGRAMA DE ATENCIÓN PRIMARIA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138688"/>
              </p:ext>
            </p:extLst>
          </p:nvPr>
        </p:nvGraphicFramePr>
        <p:xfrm>
          <a:off x="517835" y="2523159"/>
          <a:ext cx="8168963" cy="3714158"/>
        </p:xfrm>
        <a:graphic>
          <a:graphicData uri="http://schemas.openxmlformats.org/drawingml/2006/table">
            <a:tbl>
              <a:tblPr/>
              <a:tblGrid>
                <a:gridCol w="288316"/>
                <a:gridCol w="276303"/>
                <a:gridCol w="279307"/>
                <a:gridCol w="2946233"/>
                <a:gridCol w="783860"/>
                <a:gridCol w="756830"/>
                <a:gridCol w="756830"/>
                <a:gridCol w="756830"/>
                <a:gridCol w="603663"/>
                <a:gridCol w="720791"/>
              </a:tblGrid>
              <a:tr h="2843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17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4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56.174.456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61.812.817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5.638.361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55.340.365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4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9.626.003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11.161.987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1.535.984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6.578.504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4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21.306.807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24.443.963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3.137.156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22.812.210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4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82.224.395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91.968.047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9.743.652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84.222.495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4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66.611.018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72.172.352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5.561.334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68.784.396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4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144.693.716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161.458.252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16.764.536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149.684.863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4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93.382.193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102.796.198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9.414.005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95.271.154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4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148.269.452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159.370.125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11.100.673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145.257.802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4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150.179.156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170.753.737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20.574.581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150.933.771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4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156.211.588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225.232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-155.986.356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4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37.240.944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43.932.073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6.691.129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40.417.940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295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2208044"/>
            <a:ext cx="7923901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8653" y="1606250"/>
            <a:ext cx="80256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347203"/>
              </p:ext>
            </p:extLst>
          </p:nvPr>
        </p:nvGraphicFramePr>
        <p:xfrm>
          <a:off x="591148" y="2485003"/>
          <a:ext cx="7886701" cy="3725863"/>
        </p:xfrm>
        <a:graphic>
          <a:graphicData uri="http://schemas.openxmlformats.org/drawingml/2006/table">
            <a:tbl>
              <a:tblPr/>
              <a:tblGrid>
                <a:gridCol w="701040"/>
                <a:gridCol w="242668"/>
                <a:gridCol w="250757"/>
                <a:gridCol w="2631596"/>
                <a:gridCol w="703736"/>
                <a:gridCol w="703736"/>
                <a:gridCol w="679470"/>
                <a:gridCol w="679470"/>
                <a:gridCol w="647114"/>
                <a:gridCol w="647114"/>
              </a:tblGrid>
              <a:tr h="1373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06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45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2.027.383.742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404.988.168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1.798.778.081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2.027.383.742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404.988.168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1.798.778.081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2.027.383.742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404.988.168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1.798.778.081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12.420.287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22.900.696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10.480.409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18.062.138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19.646.025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32.773.373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13.127.348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24.907.064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45.410.545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63.332.311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17.921.766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63.079.218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20.354.080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29.924.303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9.570.223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28.922.068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44.738.668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59.097.547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14.358.879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58.182.011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35.308.164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53.799.647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18.491.483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43.915.225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62.632.496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100.367.892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37.735.396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83.046.952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33.611.121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39.911.390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6.300.269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37.831.371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67.485.242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94.164.540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26.679.298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93.999.353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65.431.294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81.500.544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16.069.250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81.441.954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44.173.062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60.012.306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15.839.244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57.558.384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67.222.129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92.348.835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25.126.706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82.909.417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46.966.828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55.981.561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9.014.733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54.272.887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37.130.296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52.284.815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15.154.519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48.785.334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42.155.001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57.139.148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14.984.147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50.069.994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31.667.283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45.524.355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13.857.072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38.647.935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67.700.293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88.926.629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21.226.336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88.371.039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46.478.739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61.973.920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15.495.181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54.867.602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28.256.104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37.277.351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9.021.247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35.484.657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52.102.282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62.240.588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10.138.306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60.849.036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2" y="2008133"/>
            <a:ext cx="8064896" cy="2735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1322264"/>
            <a:ext cx="806489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641177"/>
              </p:ext>
            </p:extLst>
          </p:nvPr>
        </p:nvGraphicFramePr>
        <p:xfrm>
          <a:off x="500354" y="2281708"/>
          <a:ext cx="8064893" cy="3883596"/>
        </p:xfrm>
        <a:graphic>
          <a:graphicData uri="http://schemas.openxmlformats.org/drawingml/2006/table">
            <a:tbl>
              <a:tblPr/>
              <a:tblGrid>
                <a:gridCol w="716879"/>
                <a:gridCol w="248151"/>
                <a:gridCol w="256422"/>
                <a:gridCol w="2691055"/>
                <a:gridCol w="719636"/>
                <a:gridCol w="719636"/>
                <a:gridCol w="694822"/>
                <a:gridCol w="694822"/>
                <a:gridCol w="661735"/>
                <a:gridCol w="661735"/>
              </a:tblGrid>
              <a:tr h="21575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151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31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43.811.965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47.593.425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3.781.460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46.472.467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34.576.983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44.456.798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9.879.815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43.187.886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45.128.844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85.935.610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40.806.766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57.873.839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39.963.223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78.324.426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38.361.203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59.469.328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66.333.680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94.475.012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28.141.332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86.852.482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84.452.568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114.541.592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30.089.024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95.752.804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77.654.681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160.341.885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82.687.204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152.815.438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72.569.302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110.144.679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37.575.377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87.809.164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227.253.255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30.134.802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-197.118.453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5.034.238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5.003.063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770.708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2472,2%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11.030.588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11.824.479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793.891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10.137.464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31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9.813.133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10.513.886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700.753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9.873.520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38.886.238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42.581.159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3.694.921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42.559.342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362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2" y="2134233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</a:t>
            </a:r>
            <a:r>
              <a:rPr lang="es-CL" sz="11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</a:t>
            </a: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1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535" y="1325981"/>
            <a:ext cx="842493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812447"/>
              </p:ext>
            </p:extLst>
          </p:nvPr>
        </p:nvGraphicFramePr>
        <p:xfrm>
          <a:off x="395534" y="2383999"/>
          <a:ext cx="8424936" cy="3959544"/>
        </p:xfrm>
        <a:graphic>
          <a:graphicData uri="http://schemas.openxmlformats.org/drawingml/2006/table">
            <a:tbl>
              <a:tblPr/>
              <a:tblGrid>
                <a:gridCol w="700282"/>
                <a:gridCol w="242405"/>
                <a:gridCol w="250485"/>
                <a:gridCol w="3092016"/>
                <a:gridCol w="702976"/>
                <a:gridCol w="732604"/>
                <a:gridCol w="732604"/>
                <a:gridCol w="678736"/>
                <a:gridCol w="646414"/>
                <a:gridCol w="646414"/>
              </a:tblGrid>
              <a:tr h="1282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15" marR="8015" marT="80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15" marR="8015" marT="80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27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15" marR="8015" marT="80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15" marR="8015" marT="80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015" marR="8015" marT="80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15" marR="8015" marT="80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6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4.005.549.824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446.905.335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3.887.278.382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109,2%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4.005.549.824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446.905.335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3.887.278.382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109,2%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4.005.549.824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446.905.335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3.887.278.382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109,2%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- Hospital Juan Noé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50.429.972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51.658.426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1.228.454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51.043.586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- Hospital de Iquique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61.803.047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74.511.575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12.708.528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74.511.576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120,6%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Antofagasta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104.073.702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120.384.343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16.310.641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120.384.343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115,7%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Calama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37.121.489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39.453.445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2.331.956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39.453.446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106,3%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Regional de Copiapó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42.888.946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50.776.129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7.887.183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50.007.922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116,6%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de Vallenar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20.137.030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21.110.089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973.059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20.537.185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La Serena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54.304.070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65.342.849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11.038.779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65.342.850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120,3%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San Pablo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52.287.015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63.204.921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10.917.906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63.204.920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120,9%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Ovalle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42.590.331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52.411.970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9.821.639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48.323.950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113,5%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Carlos Van Buren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77.927.220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83.232.073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5.304.853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81.012.564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Doctor Eduardo Pereira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18.962.011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23.701.957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4.739.946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22.747.222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Claudio Vicuña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21.698.667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26.883.006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5.184.339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25.551.417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117,8%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Doctor Gustavo Fricke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117.710.555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124.055.377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6.344.822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117.775.752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Quillota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32.030.019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38.195.696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6.165.677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37.213.057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116,2%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Quilpué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26.523.148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27.625.574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1.102.426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27.472.483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103,6%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Camilo de San Felipe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25.431.409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29.739.267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4.307.858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29.724.557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116,9%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Juan de Dios de los Andes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20.742.202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25.387.412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4.645.210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24.891.677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Rancagua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92.230.469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102.414.668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10.184.199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100.495.718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San Fernando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23.757.820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29.530.209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5.772.389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28.452.079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119,8%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Santa Cruz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14.221.691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16.595.563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2.373.872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14.150.625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159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5240" y="2342754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1363017"/>
            <a:ext cx="81864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33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kumimoji="0" lang="es-CL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NOVIEMBRE </a:t>
            </a: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DE 2021</a:t>
            </a:r>
            <a:b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</a:b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671595"/>
              </p:ext>
            </p:extLst>
          </p:nvPr>
        </p:nvGraphicFramePr>
        <p:xfrm>
          <a:off x="550846" y="2627600"/>
          <a:ext cx="8135954" cy="3728755"/>
        </p:xfrm>
        <a:graphic>
          <a:graphicData uri="http://schemas.openxmlformats.org/drawingml/2006/table">
            <a:tbl>
              <a:tblPr/>
              <a:tblGrid>
                <a:gridCol w="676263"/>
                <a:gridCol w="234090"/>
                <a:gridCol w="241894"/>
                <a:gridCol w="2985958"/>
                <a:gridCol w="678864"/>
                <a:gridCol w="707474"/>
                <a:gridCol w="707474"/>
                <a:gridCol w="655455"/>
                <a:gridCol w="624241"/>
                <a:gridCol w="624241"/>
              </a:tblGrid>
              <a:tr h="1371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15" marR="8015" marT="80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15" marR="8015" marT="80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7077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15" marR="8015" marT="80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15" marR="8015" marT="80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015" marR="8015" marT="80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15" marR="8015" marT="80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7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Curicó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42.516.228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50.873.914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8.357.686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50.873.913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119,7%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Talca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100.030.795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110.531.010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10.500.215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105.388.954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105,4%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Linares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29.530.151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35.938.548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6.408.397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35.049.934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118,7%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Parral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7.001.980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8.457.266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1.455.286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8.339.029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119,1%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Chillán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73.921.740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82.392.638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8.470.898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80.283.840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108,6%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San Carlos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20.730.653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25.145.519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4.414.866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22.215.827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107,2%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Guillermo Grant Benavente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149.587.494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166.584.330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16.996.836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164.665.704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110,1%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de Coronel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16.345.519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17.141.651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796.132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17.138.592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- Hospital Higueras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85.499.565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96.844.875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11.345.310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94.584.823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110,6%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 - Hospital de los Ángeles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98.566.525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110.538.977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11.972.452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100.832.776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- Hospital de Curanilahue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20.120.221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26.545.243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6.425.022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26.519.068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131,8%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Angol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26.787.018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31.092.932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4.305.914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30.464.675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113,7%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Victoria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20.205.127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22.588.362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2.383.235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22.588.362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111,8%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0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Dr. Abraham Godoy Peña de Lautaro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16.403.149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17.335.509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932.360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16.280.438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Intercultural de Nueva Imperial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21.406.558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24.284.787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2.878.229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23.715.184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110,8%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Pitrufquén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15.353.712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16.342.743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989.031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14.211.658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Villarrica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13.373.638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15.110.767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1.737.129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14.660.064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Temuco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121.034.264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141.788.359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20.754.095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129.934.265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107,4%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- Hospital de Valdivia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76.984.746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90.081.090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13.096.344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86.708.586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112,6%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- Hospital de Osorno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60.112.331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69.025.622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8.913.291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68.079.035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113,3%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- Hospital de Puerto Montt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112.948.853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124.602.527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11.653.674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120.613.919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106,8%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- Hospital de Coyhaique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46.139.084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47.221.160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1.082.076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46.680.802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- Hospital Regional de Punta Arenas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60.797.714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65.762.086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4.964.372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64.154.625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105,5%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4599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88315" y="637276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41439" y="2029201"/>
            <a:ext cx="8568952" cy="2428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</a:t>
            </a:r>
            <a:r>
              <a:rPr kumimoji="0" lang="es-CL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                                                                          </a:t>
            </a:r>
            <a:r>
              <a:rPr kumimoji="0" lang="es-C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3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23526" y="1196752"/>
            <a:ext cx="8568952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33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kumimoji="0" lang="es-CL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NOVIEMBRE </a:t>
            </a: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DE 2021</a:t>
            </a:r>
            <a:b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</a:b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865542"/>
              </p:ext>
            </p:extLst>
          </p:nvPr>
        </p:nvGraphicFramePr>
        <p:xfrm>
          <a:off x="341440" y="2272007"/>
          <a:ext cx="8551040" cy="4130784"/>
        </p:xfrm>
        <a:graphic>
          <a:graphicData uri="http://schemas.openxmlformats.org/drawingml/2006/table">
            <a:tbl>
              <a:tblPr/>
              <a:tblGrid>
                <a:gridCol w="710765"/>
                <a:gridCol w="246034"/>
                <a:gridCol w="254235"/>
                <a:gridCol w="3138296"/>
                <a:gridCol w="713499"/>
                <a:gridCol w="743569"/>
                <a:gridCol w="743569"/>
                <a:gridCol w="688895"/>
                <a:gridCol w="656089"/>
                <a:gridCol w="656089"/>
              </a:tblGrid>
              <a:tr h="1282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15" marR="8015" marT="80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15" marR="8015" marT="801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564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15" marR="8015" marT="80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15" marR="8015" marT="80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015" marR="8015" marT="80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15" marR="8015" marT="80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Salvador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94.062.312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101.612.173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7.549.861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101.612.174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Santiago Oriente Luis Tisné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34.770.095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40.919.895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6.149.800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39.797.360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114,5%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Luis Calvo Mackenna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43.939.872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49.512.785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5.572.913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49.510.033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112,7%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del Tórax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31.981.508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33.119.846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1.138.338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32.094.900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Instituto de Neurocirugía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20.789.219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19.435.694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-1.353.525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19.435.692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Clínico San Borja Arriarán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115.371.130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106.497.165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-8.873.965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103.217.800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El Carmen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81.784.942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90.472.245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8.687.303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90.024.963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110,1%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de Urgencia Asistencia Pública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61.824.948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82.881.338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21.056.390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82.881.339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134,1%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Barros Luco Trudeau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120.482.860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132.285.321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11.802.461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127.295.268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105,7%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Exequiel González Cortés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36.631.352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34.429.335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-2.202.017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33.507.062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 Luis de Buin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12.699.709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13.708.725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1.009.016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11.868.446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Sanatorio El Pino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39.946.537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50.401.948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10.455.411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46.797.579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117,2%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San José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91.075.102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107.132.315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16.057.213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105.803.990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116,2%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Roberto del Río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42.470.294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42.329.324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-140.970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40.743.197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San Juan de Dios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99.400.914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115.006.019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15.605.105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114.161.537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114,8%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Félix Bulnes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83.352.194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97.051.107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13.698.913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92.544.638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Talagante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15.953.203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22.630.447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6.677.244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22.630.447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141,9%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Melipilla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20.169.572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21.892.415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1.722.843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21.289.991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105,6%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Sótero del Río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160.895.401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178.660.547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17.765.146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174.338.043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108,4%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La Florida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87.271.022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100.290.919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13.019.897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89.754.098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102,8%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65.211.643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73.230.685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8.019.042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72.827.077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111,7%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- Hospital Castro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26.292.782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29.605.112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3.312.330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28.861.746 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109,8%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015" marR="8015" marT="801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2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40768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xmlns="" id="{D28882F6-F8AD-4BD7-B773-03227FF22D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3731688"/>
              </p:ext>
            </p:extLst>
          </p:nvPr>
        </p:nvGraphicFramePr>
        <p:xfrm>
          <a:off x="539553" y="2534920"/>
          <a:ext cx="7704855" cy="3813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0070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52715" y="1902341"/>
            <a:ext cx="6129212" cy="1974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2715" y="1329865"/>
            <a:ext cx="8424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04. PROGRAMA 01: INSTITUTO DE SALUD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884618"/>
              </p:ext>
            </p:extLst>
          </p:nvPr>
        </p:nvGraphicFramePr>
        <p:xfrm>
          <a:off x="452715" y="2204856"/>
          <a:ext cx="8424936" cy="4122466"/>
        </p:xfrm>
        <a:graphic>
          <a:graphicData uri="http://schemas.openxmlformats.org/drawingml/2006/table">
            <a:tbl>
              <a:tblPr/>
              <a:tblGrid>
                <a:gridCol w="772044"/>
                <a:gridCol w="289517"/>
                <a:gridCol w="299168"/>
                <a:gridCol w="2303266"/>
                <a:gridCol w="810647"/>
                <a:gridCol w="810647"/>
                <a:gridCol w="810647"/>
                <a:gridCol w="784912"/>
                <a:gridCol w="772044"/>
                <a:gridCol w="772044"/>
              </a:tblGrid>
              <a:tr h="15268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805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34.688.893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43.264.012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8.575.119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39.659.014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21.215.587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21.752.267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21.936.318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12.054.945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15.314.287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3.259.342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13.921.261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1.879.775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1.288.020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605.683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-129.629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2.446.457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2.421.457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2.445.197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2.446.457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2.421.457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2.445.197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6593" y="2086422"/>
            <a:ext cx="8073646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86593" y="1359544"/>
            <a:ext cx="773430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05. PROGRAMA 01: CENTRAL NACIONAL DE ABASTECIMIENTO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965630"/>
              </p:ext>
            </p:extLst>
          </p:nvPr>
        </p:nvGraphicFramePr>
        <p:xfrm>
          <a:off x="686593" y="2492894"/>
          <a:ext cx="7734302" cy="3672404"/>
        </p:xfrm>
        <a:graphic>
          <a:graphicData uri="http://schemas.openxmlformats.org/drawingml/2006/table">
            <a:tbl>
              <a:tblPr/>
              <a:tblGrid>
                <a:gridCol w="719749"/>
                <a:gridCol w="269906"/>
                <a:gridCol w="278903"/>
                <a:gridCol w="2147250"/>
                <a:gridCol w="719749"/>
                <a:gridCol w="719749"/>
                <a:gridCol w="719749"/>
                <a:gridCol w="719749"/>
                <a:gridCol w="719749"/>
                <a:gridCol w="719749"/>
              </a:tblGrid>
              <a:tr h="2212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4014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5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11.157.307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12.785.226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11.380.618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5.864.129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6.130.735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6.508.065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4.348.825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4.812.825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3.923.439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405881" y="2261670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881" y="1479529"/>
            <a:ext cx="828091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PROGRAMA: SUBSECRETARÍA DE SALUD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516893"/>
              </p:ext>
            </p:extLst>
          </p:nvPr>
        </p:nvGraphicFramePr>
        <p:xfrm>
          <a:off x="405883" y="2588144"/>
          <a:ext cx="8280915" cy="2929087"/>
        </p:xfrm>
        <a:graphic>
          <a:graphicData uri="http://schemas.openxmlformats.org/drawingml/2006/table">
            <a:tbl>
              <a:tblPr/>
              <a:tblGrid>
                <a:gridCol w="756248"/>
                <a:gridCol w="245780"/>
                <a:gridCol w="264687"/>
                <a:gridCol w="2130099"/>
                <a:gridCol w="857081"/>
                <a:gridCol w="860232"/>
                <a:gridCol w="860232"/>
                <a:gridCol w="794060"/>
                <a:gridCol w="756248"/>
                <a:gridCol w="756248"/>
              </a:tblGrid>
              <a:tr h="2686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55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92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396.186.635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396.186.635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350.942.532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57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396.186.635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396.186.635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350.942.532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57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396.186.635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396.186.635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350.942.532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57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Ampliado de Inmunizaciones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396.186.635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396.186.635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350.942.532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79009" y="2078945"/>
            <a:ext cx="7996323" cy="2959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1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67537" y="1468526"/>
            <a:ext cx="821925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840590"/>
              </p:ext>
            </p:extLst>
          </p:nvPr>
        </p:nvGraphicFramePr>
        <p:xfrm>
          <a:off x="367537" y="2374900"/>
          <a:ext cx="8207797" cy="3981450"/>
        </p:xfrm>
        <a:graphic>
          <a:graphicData uri="http://schemas.openxmlformats.org/drawingml/2006/table">
            <a:tbl>
              <a:tblPr/>
              <a:tblGrid>
                <a:gridCol w="749571"/>
                <a:gridCol w="243610"/>
                <a:gridCol w="262350"/>
                <a:gridCol w="2111290"/>
                <a:gridCol w="849513"/>
                <a:gridCol w="852636"/>
                <a:gridCol w="852636"/>
                <a:gridCol w="787049"/>
                <a:gridCol w="749571"/>
                <a:gridCol w="749571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516.168.426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1.178.598.147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662.429.721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1.119.651.461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122.862.697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280.851.956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157.989.259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275.629.214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42.529.237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309.912.690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267.383.453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303.480.656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191.987.612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304.014.459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112.026.847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286.255.516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115.499.066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224.875.000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109.375.934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221.666.032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Preventivo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Enfermedad y Medicina Curativa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107.659.925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217.035.859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109.375.934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217.035.793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Maternal, Artículo 196 Código del Trabajo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7.818.780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7.818.780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4.629.604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62.466.240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 y Cuidado del Niño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62.466.240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2.650.913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2.650.913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2.123.244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2.650.913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2.650.913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2.123.244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158.283.838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193.804.701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35.520.863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165.411.239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136.422.532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128.258.892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-8.163.640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117.981.623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Alimentación Complementaria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37.747.483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32.193.216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-5.554.267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25.307.583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Ampliado de Inmunizaciones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75.064.265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75.064.265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72.412.549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5214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86528" y="1977066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1132" y="1385972"/>
            <a:ext cx="782759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050253"/>
              </p:ext>
            </p:extLst>
          </p:nvPr>
        </p:nvGraphicFramePr>
        <p:xfrm>
          <a:off x="586530" y="2303542"/>
          <a:ext cx="7831727" cy="4052808"/>
        </p:xfrm>
        <a:graphic>
          <a:graphicData uri="http://schemas.openxmlformats.org/drawingml/2006/table">
            <a:tbl>
              <a:tblPr/>
              <a:tblGrid>
                <a:gridCol w="715226"/>
                <a:gridCol w="232449"/>
                <a:gridCol w="250329"/>
                <a:gridCol w="2014554"/>
                <a:gridCol w="810590"/>
                <a:gridCol w="813570"/>
                <a:gridCol w="813570"/>
                <a:gridCol w="750987"/>
                <a:gridCol w="715226"/>
                <a:gridCol w="715226"/>
              </a:tblGrid>
              <a:tr h="16886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773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Complementaria para el Adulto Mayor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23.610.784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19.725.411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-3.885.373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19.711.491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PUC - Sinovac Estudio Clínico Vacuna COVID-19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11.594.733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13.947.601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2.352.868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7.826.488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1.832.606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1.641.124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-191.482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1.477.475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346.994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655.740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-21.387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308.054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-26.720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-28.867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303.514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235.111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233.809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5043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435595" y="1985008"/>
            <a:ext cx="7361014" cy="2586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3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35595" y="1382316"/>
            <a:ext cx="82912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751868"/>
              </p:ext>
            </p:extLst>
          </p:nvPr>
        </p:nvGraphicFramePr>
        <p:xfrm>
          <a:off x="435597" y="2241550"/>
          <a:ext cx="8251203" cy="4114800"/>
        </p:xfrm>
        <a:graphic>
          <a:graphicData uri="http://schemas.openxmlformats.org/drawingml/2006/table">
            <a:tbl>
              <a:tblPr/>
              <a:tblGrid>
                <a:gridCol w="753535"/>
                <a:gridCol w="244899"/>
                <a:gridCol w="263737"/>
                <a:gridCol w="2122455"/>
                <a:gridCol w="854006"/>
                <a:gridCol w="857145"/>
                <a:gridCol w="857145"/>
                <a:gridCol w="791211"/>
                <a:gridCol w="753535"/>
                <a:gridCol w="753535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288.769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230.391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452.521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447.167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1.302.449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545.995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398.669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175.337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245.829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467544" y="2043854"/>
            <a:ext cx="7734302" cy="2416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4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41844" y="1413405"/>
            <a:ext cx="856895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589696"/>
              </p:ext>
            </p:extLst>
          </p:nvPr>
        </p:nvGraphicFramePr>
        <p:xfrm>
          <a:off x="341848" y="2363504"/>
          <a:ext cx="8568947" cy="3873804"/>
        </p:xfrm>
        <a:graphic>
          <a:graphicData uri="http://schemas.openxmlformats.org/drawingml/2006/table">
            <a:tbl>
              <a:tblPr/>
              <a:tblGrid>
                <a:gridCol w="782553"/>
                <a:gridCol w="254329"/>
                <a:gridCol w="273893"/>
                <a:gridCol w="2204189"/>
                <a:gridCol w="886892"/>
                <a:gridCol w="890153"/>
                <a:gridCol w="890153"/>
                <a:gridCol w="821679"/>
                <a:gridCol w="782553"/>
                <a:gridCol w="782553"/>
              </a:tblGrid>
              <a:tr h="17608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5216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10.266.573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51.598.208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41.331.635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39.603.128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2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Especiales, Atención Primaria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7.267.884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48.599.519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41.331.635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39.085.180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2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Enfermedades Emergentes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2.480.741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2.480.741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2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Investigación y Desarrollo en Salud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517.948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10.974.869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10.974.869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10.974.869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10.974.869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10.974.869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10.974.869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2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2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5267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342588" y="1993022"/>
            <a:ext cx="7734302" cy="2266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5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47564" y="1302082"/>
            <a:ext cx="856895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650885"/>
              </p:ext>
            </p:extLst>
          </p:nvPr>
        </p:nvGraphicFramePr>
        <p:xfrm>
          <a:off x="395534" y="2319545"/>
          <a:ext cx="8520981" cy="3917770"/>
        </p:xfrm>
        <a:graphic>
          <a:graphicData uri="http://schemas.openxmlformats.org/drawingml/2006/table">
            <a:tbl>
              <a:tblPr/>
              <a:tblGrid>
                <a:gridCol w="778172"/>
                <a:gridCol w="252906"/>
                <a:gridCol w="272360"/>
                <a:gridCol w="2191851"/>
                <a:gridCol w="881928"/>
                <a:gridCol w="885170"/>
                <a:gridCol w="885170"/>
                <a:gridCol w="817080"/>
                <a:gridCol w="778172"/>
                <a:gridCol w="778172"/>
              </a:tblGrid>
              <a:tr h="1877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558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7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2.183.561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2.183.561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1.575.334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2.183.561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2.183.561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1.575.334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9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7270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611557" y="1941918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11557" y="1281251"/>
            <a:ext cx="782759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298817"/>
              </p:ext>
            </p:extLst>
          </p:nvPr>
        </p:nvGraphicFramePr>
        <p:xfrm>
          <a:off x="683569" y="2268392"/>
          <a:ext cx="7755581" cy="4087962"/>
        </p:xfrm>
        <a:graphic>
          <a:graphicData uri="http://schemas.openxmlformats.org/drawingml/2006/table">
            <a:tbl>
              <a:tblPr/>
              <a:tblGrid>
                <a:gridCol w="708272"/>
                <a:gridCol w="230189"/>
                <a:gridCol w="247895"/>
                <a:gridCol w="1994966"/>
                <a:gridCol w="802709"/>
                <a:gridCol w="805660"/>
                <a:gridCol w="805660"/>
                <a:gridCol w="743686"/>
                <a:gridCol w="708272"/>
                <a:gridCol w="708272"/>
              </a:tblGrid>
              <a:tr h="1905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5495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4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4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4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75.144.445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75.141.445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75.110.796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2503693,2%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75.144.445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75.141.445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75.110.796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2503693,2%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6043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482431" y="2022364"/>
            <a:ext cx="800796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1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                          ….1 de 5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4703" y="1431271"/>
            <a:ext cx="804569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111451"/>
              </p:ext>
            </p:extLst>
          </p:nvPr>
        </p:nvGraphicFramePr>
        <p:xfrm>
          <a:off x="444703" y="2332934"/>
          <a:ext cx="8045691" cy="3904371"/>
        </p:xfrm>
        <a:graphic>
          <a:graphicData uri="http://schemas.openxmlformats.org/drawingml/2006/table">
            <a:tbl>
              <a:tblPr/>
              <a:tblGrid>
                <a:gridCol w="717564"/>
                <a:gridCol w="269087"/>
                <a:gridCol w="278056"/>
                <a:gridCol w="2332084"/>
                <a:gridCol w="753443"/>
                <a:gridCol w="753443"/>
                <a:gridCol w="753443"/>
                <a:gridCol w="753443"/>
                <a:gridCol w="717564"/>
                <a:gridCol w="717564"/>
              </a:tblGrid>
              <a:tr h="2041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521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6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205.433.688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298.304.006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92.870.318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265.975.830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16.206.459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16.485.470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279.011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17.598.143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22.028.628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22.182.698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14.740.325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251.368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251.368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217.093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251.368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251.368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217.093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251.368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251.368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217.093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38.462.419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54.968.918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16.506.499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38.970.600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14.818.883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8.076.624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14.818.883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8.076.624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23.403.927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23.403.927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26.193.499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284.318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284.318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310.157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473.899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473.899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662.423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496.639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496.639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458.882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458.882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624.033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1.098.617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1.098.617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1.209.351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271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871514" y="6230057"/>
            <a:ext cx="6840759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71514" y="1278709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F2C13B57-C247-4154-9BDC-3D33CFC6C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075019"/>
              </p:ext>
            </p:extLst>
          </p:nvPr>
        </p:nvGraphicFramePr>
        <p:xfrm>
          <a:off x="871514" y="2057400"/>
          <a:ext cx="7704856" cy="36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24225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482431" y="2022364"/>
            <a:ext cx="800796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1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                          ….2 de 5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4703" y="1431271"/>
            <a:ext cx="804569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671323"/>
              </p:ext>
            </p:extLst>
          </p:nvPr>
        </p:nvGraphicFramePr>
        <p:xfrm>
          <a:off x="444704" y="2332926"/>
          <a:ext cx="8045692" cy="3989927"/>
        </p:xfrm>
        <a:graphic>
          <a:graphicData uri="http://schemas.openxmlformats.org/drawingml/2006/table">
            <a:tbl>
              <a:tblPr/>
              <a:tblGrid>
                <a:gridCol w="717564"/>
                <a:gridCol w="269088"/>
                <a:gridCol w="278056"/>
                <a:gridCol w="2332084"/>
                <a:gridCol w="753443"/>
                <a:gridCol w="753443"/>
                <a:gridCol w="753443"/>
                <a:gridCol w="753443"/>
                <a:gridCol w="717564"/>
                <a:gridCol w="717564"/>
              </a:tblGrid>
              <a:tr h="16624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874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667.574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1.132.013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1.132.013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1.254.724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269.953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269.953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302.370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2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1.461.044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1.461.044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1.297.855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1.798.119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1.798.119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1.823.567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828.653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828.653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919.757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1.113.555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1.113.555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1.331.615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681.674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681.674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776.786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674.180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674.180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890.135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294.721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294.721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231.566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392.343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392.343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362.037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1.193.183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1.193.183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1.313.382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717.525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717.525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709.493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430.183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430.183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538.541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626.950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626.950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555.451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2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97.596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97.596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91.426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166.016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166.016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214.578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806.909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806.909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946.074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12790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482431" y="2022364"/>
            <a:ext cx="800796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1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                          ….3 de 5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4703" y="1431271"/>
            <a:ext cx="804569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773136"/>
              </p:ext>
            </p:extLst>
          </p:nvPr>
        </p:nvGraphicFramePr>
        <p:xfrm>
          <a:off x="482429" y="2332926"/>
          <a:ext cx="8007966" cy="3904382"/>
        </p:xfrm>
        <a:graphic>
          <a:graphicData uri="http://schemas.openxmlformats.org/drawingml/2006/table">
            <a:tbl>
              <a:tblPr/>
              <a:tblGrid>
                <a:gridCol w="714200"/>
                <a:gridCol w="267826"/>
                <a:gridCol w="276752"/>
                <a:gridCol w="2321148"/>
                <a:gridCol w="749910"/>
                <a:gridCol w="749910"/>
                <a:gridCol w="749910"/>
                <a:gridCol w="749910"/>
                <a:gridCol w="714200"/>
                <a:gridCol w="714200"/>
              </a:tblGrid>
              <a:tr h="18592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776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480.644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480.644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398.373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1.713.671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1.713.671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2.340.784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1.051.523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1.051.523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1.399.258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1.633.135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1.633.135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1.729.371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1.861.535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1.861.535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2.456.159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433.832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433.832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374.924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23.443.536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16.746.108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-6.697.428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4.700.477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Campaña de Invierno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5.293.105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-5.293.105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 Primaria, Ley N° 20.645 Trato Usuario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12.025.225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12.025.225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Digital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4.720.883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4.720.883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4.700.477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1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Pañales para adulto mayor y personas en situación de discapacidad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1.404.323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-1.404.323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217.937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217.937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217.937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217.937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24.533.363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24.533.363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24.429.405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24.531.906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24.531.906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24.429.405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9932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482431" y="2022364"/>
            <a:ext cx="800796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1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                          ….4 de </a:t>
            </a: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5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4703" y="1431271"/>
            <a:ext cx="804569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051004"/>
              </p:ext>
            </p:extLst>
          </p:nvPr>
        </p:nvGraphicFramePr>
        <p:xfrm>
          <a:off x="509268" y="2332926"/>
          <a:ext cx="8032922" cy="3904392"/>
        </p:xfrm>
        <a:graphic>
          <a:graphicData uri="http://schemas.openxmlformats.org/drawingml/2006/table">
            <a:tbl>
              <a:tblPr/>
              <a:tblGrid>
                <a:gridCol w="716426"/>
                <a:gridCol w="268660"/>
                <a:gridCol w="277614"/>
                <a:gridCol w="2328382"/>
                <a:gridCol w="752247"/>
                <a:gridCol w="752247"/>
                <a:gridCol w="752247"/>
                <a:gridCol w="752247"/>
                <a:gridCol w="716426"/>
                <a:gridCol w="716426"/>
              </a:tblGrid>
              <a:tr h="2500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039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0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128.734.182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129.649.382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120.006.394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122.534.182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122.534.182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114.407.169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IVA Concesiones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11.149.832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11.149.832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10.613.977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 la Construcción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90.259.314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90.642.303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382.989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90.642.303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Equipamiento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13.486.133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13.103.144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-382.989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12.365.452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al Mobiliario no Clínico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291.946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291.946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271.029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Modificación Contratos Concesiones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7.346.957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7.346.957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514.408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00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51699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xmlns="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482431" y="2022364"/>
            <a:ext cx="800796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1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                          ….5 de 5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4703" y="1431271"/>
            <a:ext cx="804569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415636"/>
              </p:ext>
            </p:extLst>
          </p:nvPr>
        </p:nvGraphicFramePr>
        <p:xfrm>
          <a:off x="482429" y="2332926"/>
          <a:ext cx="8032922" cy="3832374"/>
        </p:xfrm>
        <a:graphic>
          <a:graphicData uri="http://schemas.openxmlformats.org/drawingml/2006/table">
            <a:tbl>
              <a:tblPr/>
              <a:tblGrid>
                <a:gridCol w="716426"/>
                <a:gridCol w="268660"/>
                <a:gridCol w="277614"/>
                <a:gridCol w="2328382"/>
                <a:gridCol w="752247"/>
                <a:gridCol w="752247"/>
                <a:gridCol w="752247"/>
                <a:gridCol w="752247"/>
                <a:gridCol w="716426"/>
                <a:gridCol w="716426"/>
              </a:tblGrid>
              <a:tr h="2733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526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10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18.641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18.641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Clínico Universidad de Chile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50.013.870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50.012.870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50.013.870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5001387,0%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50.013.870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50.012.870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50.013.870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5001387,0%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8274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39269" y="1769077"/>
            <a:ext cx="7886496" cy="2663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0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39269" y="1154319"/>
            <a:ext cx="788649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776408"/>
              </p:ext>
            </p:extLst>
          </p:nvPr>
        </p:nvGraphicFramePr>
        <p:xfrm>
          <a:off x="639068" y="2035423"/>
          <a:ext cx="7886697" cy="4320927"/>
        </p:xfrm>
        <a:graphic>
          <a:graphicData uri="http://schemas.openxmlformats.org/drawingml/2006/table">
            <a:tbl>
              <a:tblPr/>
              <a:tblGrid>
                <a:gridCol w="678912"/>
                <a:gridCol w="339456"/>
                <a:gridCol w="339456"/>
                <a:gridCol w="2274357"/>
                <a:gridCol w="678912"/>
                <a:gridCol w="678912"/>
                <a:gridCol w="769434"/>
                <a:gridCol w="769434"/>
                <a:gridCol w="678912"/>
                <a:gridCol w="678912"/>
              </a:tblGrid>
              <a:tr h="14361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981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2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754.079.779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750.705.542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-3.374.237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295.951.168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42.343.611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311.493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-42.032.118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5.571.866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135.772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-5.436.094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36.771.745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175.721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-36.596.024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653.979.311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100.114.500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-553.864.811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653.979.311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100.114.500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-553.864.811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56.237.500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47.461.287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-8.776.213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56.237.500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47.461.287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-8.776.213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 Contratista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56.237.500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47.461.287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-8.776.213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599.365.370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599.365.370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293.087.592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599.365.370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599.365.370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293.087.592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627.895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627.895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89.102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47.855.837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47.855.837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26.849.997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1.132.980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1.132.980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309.834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4.458.541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4.458.541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2.579.913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23.742.653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23.742.653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13.018.500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90.476.656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90.476.656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22.250.666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64.092.650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64.092.650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40.149.370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7.730.931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7.730.931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1.738.357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7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506.715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506.715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269.892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68.454.878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68.454.878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30.763.985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24.158.397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24.158.397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20.694.189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6.167.828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6.167.828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3.271.186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17.033.687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17.033.687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9.939.440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3.854.934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3.854.934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3.167.874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1757" y="2073923"/>
            <a:ext cx="7940486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55543" y="1311437"/>
            <a:ext cx="78867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787786"/>
              </p:ext>
            </p:extLst>
          </p:nvPr>
        </p:nvGraphicFramePr>
        <p:xfrm>
          <a:off x="655543" y="2349756"/>
          <a:ext cx="7859805" cy="4006598"/>
        </p:xfrm>
        <a:graphic>
          <a:graphicData uri="http://schemas.openxmlformats.org/drawingml/2006/table">
            <a:tbl>
              <a:tblPr/>
              <a:tblGrid>
                <a:gridCol w="676597"/>
                <a:gridCol w="338299"/>
                <a:gridCol w="338299"/>
                <a:gridCol w="2266602"/>
                <a:gridCol w="676597"/>
                <a:gridCol w="676597"/>
                <a:gridCol w="766810"/>
                <a:gridCol w="766810"/>
                <a:gridCol w="676597"/>
                <a:gridCol w="676597"/>
              </a:tblGrid>
              <a:tr h="1742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4839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2.454.888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2.454.888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817.182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31.917.938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31.917.938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20.658.332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31.432.166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31.432.166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24.720.758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3.454.686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3.454.686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841.253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4.828.283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4.828.283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914.802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8.471.618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8.471.618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2.578.352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8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6.608.716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6.608.716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354.716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4.149.459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4.149.459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1.108.916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7.689.110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7.689.110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2.672.333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16.818.850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16.818.850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5.193.103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13.016.038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13.016.038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2.664.132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3.373.927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3.373.927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298.047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44.409.741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44.409.741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26.833.634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23.968.566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23.968.566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3.086.586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36.476.802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36.476.802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25.253.141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1.519.357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3.452.892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1.933.535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2.863.576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188,5%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877.650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52.392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1.933.535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1.933.535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1.933.534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878140"/>
            <a:ext cx="7886699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18232" y="1297335"/>
            <a:ext cx="78866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11. PROGRAMA 01: SUPERINTENDENCIA DE SALUD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762240"/>
              </p:ext>
            </p:extLst>
          </p:nvPr>
        </p:nvGraphicFramePr>
        <p:xfrm>
          <a:off x="618231" y="2183397"/>
          <a:ext cx="7886699" cy="4172957"/>
        </p:xfrm>
        <a:graphic>
          <a:graphicData uri="http://schemas.openxmlformats.org/drawingml/2006/table">
            <a:tbl>
              <a:tblPr/>
              <a:tblGrid>
                <a:gridCol w="709714"/>
                <a:gridCol w="266143"/>
                <a:gridCol w="275014"/>
                <a:gridCol w="2188286"/>
                <a:gridCol w="709714"/>
                <a:gridCol w="709714"/>
                <a:gridCol w="804343"/>
                <a:gridCol w="804343"/>
                <a:gridCol w="709714"/>
                <a:gridCol w="709714"/>
              </a:tblGrid>
              <a:tr h="1657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75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6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14.354.715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15.392.115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1.037.400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14.452.312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11.360.797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11.307.908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-52.889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10.748.324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2.362.873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2.424.067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2.182.000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266.251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266.251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1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9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130.881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130.881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127.813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127.813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499.016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1.151.751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652.735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1.143.506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236.139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653.735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652.735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649.222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64922,2%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3548" y="140674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2EFE38F-1FE1-428A-9BF4-C545346F84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3003661"/>
              </p:ext>
            </p:extLst>
          </p:nvPr>
        </p:nvGraphicFramePr>
        <p:xfrm>
          <a:off x="563548" y="2057400"/>
          <a:ext cx="7776864" cy="3819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6488" y="1372814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24724" y="196390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875613"/>
              </p:ext>
            </p:extLst>
          </p:nvPr>
        </p:nvGraphicFramePr>
        <p:xfrm>
          <a:off x="506488" y="2348884"/>
          <a:ext cx="7939116" cy="3816415"/>
        </p:xfrm>
        <a:graphic>
          <a:graphicData uri="http://schemas.openxmlformats.org/drawingml/2006/table">
            <a:tbl>
              <a:tblPr/>
              <a:tblGrid>
                <a:gridCol w="331660"/>
                <a:gridCol w="2432175"/>
                <a:gridCol w="818786"/>
                <a:gridCol w="884428"/>
                <a:gridCol w="939703"/>
                <a:gridCol w="884428"/>
                <a:gridCol w="818786"/>
                <a:gridCol w="829150"/>
              </a:tblGrid>
              <a:tr h="244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59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0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9.953.176.100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13.568.724.671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3.615.548.571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12.311.317.385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3.670.847.758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4.159.508.978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488.661.220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4.036.269.456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2.150.901.021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2.868.324.785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717.423.764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2.678.538.693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658.965.006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1.588.098.732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929.133.726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1.467.493.687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2.560.033.903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3.399.939.607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839.905.704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3.011.987.715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99.818.905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98.962.289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96.171.559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11226,9%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28.208.958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27.953.434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31.075.793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12161,6%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54.574.953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86.976.883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32.401.930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43.910.038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654.779.916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654.647.453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-132.463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302.224.909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71.136.228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71.839.482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15.526.389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128.734.182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129.544.182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119.987.169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2.081.373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481.807.086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479.725.713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508.131.977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24413,3%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28650" y="1270815"/>
            <a:ext cx="814724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 RESUMEN POR CAPÍTULOS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861908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07028"/>
              </p:ext>
            </p:extLst>
          </p:nvPr>
        </p:nvGraphicFramePr>
        <p:xfrm>
          <a:off x="628650" y="2198555"/>
          <a:ext cx="8147249" cy="3966752"/>
        </p:xfrm>
        <a:graphic>
          <a:graphicData uri="http://schemas.openxmlformats.org/drawingml/2006/table">
            <a:tbl>
              <a:tblPr/>
              <a:tblGrid>
                <a:gridCol w="254507"/>
                <a:gridCol w="327223"/>
                <a:gridCol w="2463262"/>
                <a:gridCol w="969550"/>
                <a:gridCol w="921072"/>
                <a:gridCol w="836237"/>
                <a:gridCol w="921072"/>
                <a:gridCol w="727163"/>
                <a:gridCol w="727163"/>
              </a:tblGrid>
              <a:tr h="4877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2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15.713.757.003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14.946.401.465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-767.355.538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13.631.821.482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8.346.308.116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10.636.655.443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2.290.347.327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9.770.161.425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2.282.362.280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95.953.456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2.062.881.976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2.027.383.742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404.988.168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1.798.778.081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GRD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-3.558.644.489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2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34.688.893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43.264.012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8.575.119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39.659.014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2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CENTRAL NACIONAL DE ABASTECIMIENTOS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11.157.307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12.785.226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1.627.919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11.380.618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2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516.168.426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1.178.598.147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662.429.721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1.119.651.461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2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REDES ASISTENCIALES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959.513.467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1.049.009.548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89.496.081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561.926.998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Subsecretaría de Redes Asistenciales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205.433.688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298.304.006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92.870.318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265.975.830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Sectorial de Salud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754.079.779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750.705.542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-3.374.237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295.951.168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2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SUPRINTENDENCIA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14.354.715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15.392.115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1.037.400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14.452.312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347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426787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65921" y="1940233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46966" y="1315580"/>
            <a:ext cx="78866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417839"/>
              </p:ext>
            </p:extLst>
          </p:nvPr>
        </p:nvGraphicFramePr>
        <p:xfrm>
          <a:off x="646965" y="2276880"/>
          <a:ext cx="7868384" cy="4079464"/>
        </p:xfrm>
        <a:graphic>
          <a:graphicData uri="http://schemas.openxmlformats.org/drawingml/2006/table">
            <a:tbl>
              <a:tblPr/>
              <a:tblGrid>
                <a:gridCol w="344107"/>
                <a:gridCol w="3305890"/>
                <a:gridCol w="737373"/>
                <a:gridCol w="737373"/>
                <a:gridCol w="728156"/>
                <a:gridCol w="712794"/>
                <a:gridCol w="639056"/>
                <a:gridCol w="663635"/>
              </a:tblGrid>
              <a:tr h="2015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9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41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Servicio de Salud de Arica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95.354.824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118.970.543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23.615.719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110.299.402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5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Iquique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129.285.184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216.236.676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86.951.492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187.123.329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5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Antofagasta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245.697.652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308.166.253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62.468.601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305.317.593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5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Atacama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123.781.521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155.900.244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32.118.723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151.429.612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5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Coquimbo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302.083.445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394.832.912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92.749.467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373.954.773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5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216.331.651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353.522.913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137.191.262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273.849.910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5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353.712.715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486.691.656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132.978.941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434.291.714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5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113.200.973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141.807.564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28.606.591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131.320.382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5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Ohiggins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315.216.018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380.860.075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65.644.057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367.730.300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5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407.773.823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553.134.996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145.361.173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492.556.309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5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211.020.379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282.559.465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71.539.086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270.104.771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5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312.900.701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379.399.324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66.498.623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373.480.998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5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188.438.973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239.472.006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51.033.033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224.911.271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5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201.709.312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239.625.267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37.915.955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225.326.010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5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85.496.173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112.292.443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26.796.270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107.977.274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5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114.635.853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175.481.271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60.845.418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158.268.985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5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377.761.074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505.882.404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128.121.330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476.386.180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999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521558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1558" y="2016353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553" y="1415723"/>
            <a:ext cx="797579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622348"/>
              </p:ext>
            </p:extLst>
          </p:nvPr>
        </p:nvGraphicFramePr>
        <p:xfrm>
          <a:off x="521558" y="2352996"/>
          <a:ext cx="7993791" cy="3884323"/>
        </p:xfrm>
        <a:graphic>
          <a:graphicData uri="http://schemas.openxmlformats.org/drawingml/2006/table">
            <a:tbl>
              <a:tblPr/>
              <a:tblGrid>
                <a:gridCol w="349591"/>
                <a:gridCol w="3358580"/>
                <a:gridCol w="749125"/>
                <a:gridCol w="749125"/>
                <a:gridCol w="739762"/>
                <a:gridCol w="724154"/>
                <a:gridCol w="649242"/>
                <a:gridCol w="674212"/>
              </a:tblGrid>
              <a:tr h="195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3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5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190.000.173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235.226.953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45.226.780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218.142.541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1638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126.825.900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158.406.791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31.580.891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151.499.928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225.471.450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269.551.603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44.080.153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254.120.696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102.830.349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123.777.435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20.947.086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115.740.608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120.507.030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148.142.226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27.635.196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140.361.591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364.460.210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455.754.899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91.294.689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432.552.452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374.205.766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487.773.443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113.567.677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456.422.656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432.495.603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521.026.854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88.531.251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483.080.309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320.858.371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403.912.600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83.054.229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373.883.116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454.802.491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682.411.904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227.609.413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645.859.068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480.456.475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608.231.313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127.774.838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549.980.608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Contingencias Operacionales FET COVID-19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29.906.095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29.906.095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Contingencias Operacionales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383.464.843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30.360.034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-353.104.809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68.235.487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83.234.749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14.999.262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79.887.711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11.189.316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12.897.594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1.708.278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11.934.733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10.584.861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11.458.068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873.207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10.804.633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105.435.712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164.486.214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59.050.502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156.541.172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359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8" y="1369413"/>
            <a:ext cx="800084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FONDO NACIONAL DE SALUD FET COVID-19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03598" y="207410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 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866993"/>
              </p:ext>
            </p:extLst>
          </p:nvPr>
        </p:nvGraphicFramePr>
        <p:xfrm>
          <a:off x="603599" y="2319998"/>
          <a:ext cx="8000849" cy="4036353"/>
        </p:xfrm>
        <a:graphic>
          <a:graphicData uri="http://schemas.openxmlformats.org/drawingml/2006/table">
            <a:tbl>
              <a:tblPr/>
              <a:tblGrid>
                <a:gridCol w="282383"/>
                <a:gridCol w="270617"/>
                <a:gridCol w="273559"/>
                <a:gridCol w="2885601"/>
                <a:gridCol w="767728"/>
                <a:gridCol w="741255"/>
                <a:gridCol w="741255"/>
                <a:gridCol w="741255"/>
                <a:gridCol w="591239"/>
                <a:gridCol w="705957"/>
              </a:tblGrid>
              <a:tr h="1673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23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54.567.500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54.567.500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Provisión de Prestaciones Médicas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54.567.500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54.567.500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601.971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601.971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1.921.796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1.921.796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845.440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845.440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1.845.348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1.845.348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468.923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468.923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642.085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642.085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349.736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349.736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2.579.033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2.579.033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2.104.143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2.104.143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408.596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408.596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1.114.805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1.114.805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593.807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593.807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3.511.045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3.511.045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328.057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328.057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03663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1084</TotalTime>
  <Words>9908</Words>
  <Application>Microsoft Office PowerPoint</Application>
  <PresentationFormat>Presentación en pantalla (4:3)</PresentationFormat>
  <Paragraphs>5832</Paragraphs>
  <Slides>36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42" baseType="lpstr">
      <vt:lpstr>Arial</vt:lpstr>
      <vt:lpstr>Arial Black</vt:lpstr>
      <vt:lpstr>Calibri</vt:lpstr>
      <vt:lpstr>Times New Roman</vt:lpstr>
      <vt:lpstr>Verdana</vt:lpstr>
      <vt:lpstr>1_Tema de Office</vt:lpstr>
      <vt:lpstr>EJECUCIÓN ACUMULADA DE GASTOS PRESUPUESTARIOS AL MES DE NOVIEMBRE DE 2021 PARTIDA 16: MINISTERIO DE SALUD</vt:lpstr>
      <vt:lpstr>Presentación de PowerPoint</vt:lpstr>
      <vt:lpstr>Presentación de PowerPoint</vt:lpstr>
      <vt:lpstr>Presentación de PowerPoint</vt:lpstr>
      <vt:lpstr>EJECUCIÓN ACUMULADA DE GASTOS A NOVIEMBRE DE 2021  PARTIDA 16 MINISTERIO DE  SALUD</vt:lpstr>
      <vt:lpstr>Presentación de PowerPoint</vt:lpstr>
      <vt:lpstr>Presentación de PowerPoint</vt:lpstr>
      <vt:lpstr>Presentación de PowerPoint</vt:lpstr>
      <vt:lpstr>EJECUCIÓN ACUMULADA DE GASTOS A NOVIEMBRE DE 2021  PARTIDA 16.CAPITULO 02. PROGRAMA FONDO NACIONAL DE SALUD FET COVID-19</vt:lpstr>
      <vt:lpstr>EJECUCIÓN ACUMULADA DE GASTOS A NOVIEMBRE DE 2021  PARTIDA 16.CAPITULO 02. PROGRAMA FONDO NACIONAL DE SALUD FET COVID-19</vt:lpstr>
      <vt:lpstr>EJECUCIÓN ACUMULADA DE GASTOS A NOVIEMBRE DE 2021  PARTIDA 16.CAPITULO 02. PROGRAMA 01: FONDO NACIONAL DE SALUD</vt:lpstr>
      <vt:lpstr>EJECUCIÓN ACUMULADA DE GASTOS A NOVIEMBRE DE 2021  PARTIDA 16.CAPITULO 02. PROGRAMA 01: FONDO NACIONAL DE SALUD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94</cp:revision>
  <dcterms:created xsi:type="dcterms:W3CDTF">2020-01-06T19:24:32Z</dcterms:created>
  <dcterms:modified xsi:type="dcterms:W3CDTF">2022-01-10T02:18:53Z</dcterms:modified>
</cp:coreProperties>
</file>