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9" r:id="rId3"/>
    <p:sldId id="304" r:id="rId4"/>
    <p:sldId id="305" r:id="rId5"/>
    <p:sldId id="264" r:id="rId6"/>
    <p:sldId id="263" r:id="rId7"/>
    <p:sldId id="265" r:id="rId8"/>
    <p:sldId id="268" r:id="rId9"/>
    <p:sldId id="271" r:id="rId10"/>
    <p:sldId id="301" r:id="rId11"/>
    <p:sldId id="302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baseline="0" dirty="0">
                <a:effectLst/>
              </a:rPr>
              <a:t>Distribución Presupuesto Inicial por Subtítulos de Gasto</a:t>
            </a:r>
            <a:endParaRPr lang="es-CL" sz="1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FA-4F1F-948F-0D569CF96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FA-4F1F-948F-0D569CF96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FA-4F1F-948F-0D569CF969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FA-4F1F-948F-0D569CF969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18476365</c:v>
                </c:pt>
                <c:pt idx="1">
                  <c:v>4125883</c:v>
                </c:pt>
                <c:pt idx="2">
                  <c:v>13308643</c:v>
                </c:pt>
                <c:pt idx="3" formatCode="#,##0">
                  <c:v>7258059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FA-4F1F-948F-0D569CF96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 Presupuesto Inicial por Programa</a:t>
            </a:r>
            <a:endParaRPr lang="es-CL" sz="105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(en millones de $)</a:t>
            </a:r>
            <a:endParaRPr lang="es-CL" sz="105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12461810000</c:v>
                </c:pt>
                <c:pt idx="1">
                  <c:v>3358757000</c:v>
                </c:pt>
                <c:pt idx="2">
                  <c:v>23941996000</c:v>
                </c:pt>
                <c:pt idx="3">
                  <c:v>3406387000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A-4330-852A-C59A64FEF5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8114302137353608"/>
          <c:y val="4.347700305597307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E1-4867-95D5-D2B9BC699EC6}"/>
            </c:ext>
          </c:extLst>
        </c:ser>
        <c:ser>
          <c:idx val="0"/>
          <c:order val="1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14'!$D$29:$O$29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  <c:pt idx="11">
                  <c:v>0.18716243224082682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E1-4867-95D5-D2B9BC699EC6}"/>
            </c:ext>
          </c:extLst>
        </c:ser>
        <c:ser>
          <c:idx val="1"/>
          <c:order val="2"/>
          <c:tx>
            <c:strRef>
              <c:f>'Partida 14'!$C$30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4412238325281803E-3"/>
                  <c:y val="-3.9506166694871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7E1-4867-95D5-D2B9BC699EC6}"/>
                </c:ext>
              </c:extLst>
            </c:dLbl>
            <c:dLbl>
              <c:idx val="2"/>
              <c:layout>
                <c:manualLayout>
                  <c:x val="1.294533835444482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E1-4867-95D5-D2B9BC699EC6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E1-4867-95D5-D2B9BC699EC6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E1-4867-95D5-D2B9BC699EC6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E1-4867-95D5-D2B9BC699EC6}"/>
                </c:ext>
              </c:extLst>
            </c:dLbl>
            <c:dLbl>
              <c:idx val="7"/>
              <c:layout>
                <c:manualLayout>
                  <c:x val="6.4412238325282593E-3"/>
                  <c:y val="1.18518500084611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E1-4867-95D5-D2B9BC699EC6}"/>
                </c:ext>
              </c:extLst>
            </c:dLbl>
            <c:dLbl>
              <c:idx val="8"/>
              <c:layout>
                <c:manualLayout>
                  <c:x val="6.441223832528180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7E1-4867-95D5-D2B9BC699EC6}"/>
                </c:ext>
              </c:extLst>
            </c:dLbl>
            <c:dLbl>
              <c:idx val="10"/>
              <c:layout>
                <c:manualLayout>
                  <c:x val="6.441223832528180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7E1-4867-95D5-D2B9BC699E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14'!$D$30:$N$30</c:f>
              <c:numCache>
                <c:formatCode>0.0%</c:formatCode>
                <c:ptCount val="11"/>
                <c:pt idx="0">
                  <c:v>5.4903790803343608E-2</c:v>
                </c:pt>
                <c:pt idx="1">
                  <c:v>4.2322882455818257E-2</c:v>
                </c:pt>
                <c:pt idx="2">
                  <c:v>9.9296055171423495E-2</c:v>
                </c:pt>
                <c:pt idx="3">
                  <c:v>0.12329604664268741</c:v>
                </c:pt>
                <c:pt idx="4">
                  <c:v>8.2381574754010617E-2</c:v>
                </c:pt>
                <c:pt idx="5">
                  <c:v>8.7857165688746852E-2</c:v>
                </c:pt>
                <c:pt idx="6">
                  <c:v>0.12682820780006357</c:v>
                </c:pt>
                <c:pt idx="7">
                  <c:v>8.0800516789431176E-2</c:v>
                </c:pt>
                <c:pt idx="8">
                  <c:v>7.7492706495776831E-2</c:v>
                </c:pt>
                <c:pt idx="9">
                  <c:v>0.22196343984050632</c:v>
                </c:pt>
                <c:pt idx="10">
                  <c:v>4.7487550790372042E-2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7E1-4867-95D5-D2B9BC699EC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2019 - 2020 - 2021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F1-4F4D-80A3-E658654A2A9F}"/>
            </c:ext>
          </c:extLst>
        </c:ser>
        <c:ser>
          <c:idx val="0"/>
          <c:order val="1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14'!$D$22:$O$22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  <c:pt idx="11">
                  <c:v>1.1066852044820585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F1-4F4D-80A3-E658654A2A9F}"/>
            </c:ext>
          </c:extLst>
        </c:ser>
        <c:ser>
          <c:idx val="1"/>
          <c:order val="2"/>
          <c:tx>
            <c:strRef>
              <c:f>'Partida 14'!$C$23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EF1-4F4D-80A3-E658654A2A9F}"/>
                </c:ext>
              </c:extLst>
            </c:dLbl>
            <c:dLbl>
              <c:idx val="1"/>
              <c:layout>
                <c:manualLayout>
                  <c:x val="-3.2733224222585927E-2"/>
                  <c:y val="-1.981178492326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EF1-4F4D-80A3-E658654A2A9F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F1-4F4D-80A3-E658654A2A9F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EF1-4F4D-80A3-E658654A2A9F}"/>
                </c:ext>
              </c:extLst>
            </c:dLbl>
            <c:dLbl>
              <c:idx val="4"/>
              <c:layout>
                <c:manualLayout>
                  <c:x val="-1.3093289689034371E-2"/>
                  <c:y val="1.1887070953957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EF1-4F4D-80A3-E658654A2A9F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EF1-4F4D-80A3-E658654A2A9F}"/>
                </c:ext>
              </c:extLst>
            </c:dLbl>
            <c:dLbl>
              <c:idx val="6"/>
              <c:layout>
                <c:manualLayout>
                  <c:x val="-5.6737588652482268E-2"/>
                  <c:y val="-2.3774141907915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EF1-4F4D-80A3-E658654A2A9F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EF1-4F4D-80A3-E658654A2A9F}"/>
                </c:ext>
              </c:extLst>
            </c:dLbl>
            <c:dLbl>
              <c:idx val="8"/>
              <c:layout>
                <c:manualLayout>
                  <c:x val="-5.2373158756137482E-2"/>
                  <c:y val="-1.9811784923262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EF1-4F4D-80A3-E658654A2A9F}"/>
                </c:ext>
              </c:extLst>
            </c:dLbl>
            <c:dLbl>
              <c:idx val="9"/>
              <c:layout>
                <c:manualLayout>
                  <c:x val="-5.4555373704309872E-2"/>
                  <c:y val="-3.9623569846525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EF1-4F4D-80A3-E658654A2A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14'!$D$23:$N$23</c:f>
              <c:numCache>
                <c:formatCode>0.0%</c:formatCode>
                <c:ptCount val="11"/>
                <c:pt idx="0">
                  <c:v>5.4903790803343608E-2</c:v>
                </c:pt>
                <c:pt idx="1">
                  <c:v>9.6655004131635303E-2</c:v>
                </c:pt>
                <c:pt idx="2">
                  <c:v>0.19595105930305878</c:v>
                </c:pt>
                <c:pt idx="3">
                  <c:v>0.31344675723156212</c:v>
                </c:pt>
                <c:pt idx="4">
                  <c:v>0.39531662422949609</c:v>
                </c:pt>
                <c:pt idx="5">
                  <c:v>0.48379696355682289</c:v>
                </c:pt>
                <c:pt idx="6">
                  <c:v>0.52564989665109885</c:v>
                </c:pt>
                <c:pt idx="7">
                  <c:v>0.60645041344052997</c:v>
                </c:pt>
                <c:pt idx="8">
                  <c:v>0.68394311993630674</c:v>
                </c:pt>
                <c:pt idx="9">
                  <c:v>0.90637359121553862</c:v>
                </c:pt>
                <c:pt idx="10">
                  <c:v>0.9522828044843239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AEF1-4F4D-80A3-E658654A2A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722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5D19635-EF56-4014-870B-2C6FB0A49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805F0CE2-0C62-43EC-8384-4478720E78B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12">
            <a:extLst>
              <a:ext uri="{FF2B5EF4-FFF2-40B4-BE49-F238E27FC236}">
                <a16:creationId xmlns:a16="http://schemas.microsoft.com/office/drawing/2014/main" id="{9AE71C98-2105-4DB9-8D97-2383D63DC1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1800200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509" y="1813860"/>
            <a:ext cx="7877522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5333" y="1161946"/>
            <a:ext cx="78946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810783"/>
              </p:ext>
            </p:extLst>
          </p:nvPr>
        </p:nvGraphicFramePr>
        <p:xfrm>
          <a:off x="583272" y="2147350"/>
          <a:ext cx="7886698" cy="2038076"/>
        </p:xfrm>
        <a:graphic>
          <a:graphicData uri="http://schemas.openxmlformats.org/drawingml/2006/table">
            <a:tbl>
              <a:tblPr/>
              <a:tblGrid>
                <a:gridCol w="255315">
                  <a:extLst>
                    <a:ext uri="{9D8B030D-6E8A-4147-A177-3AD203B41FA5}">
                      <a16:colId xmlns:a16="http://schemas.microsoft.com/office/drawing/2014/main" val="2870073151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2053014678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3715707701"/>
                    </a:ext>
                  </a:extLst>
                </a:gridCol>
                <a:gridCol w="3148042">
                  <a:extLst>
                    <a:ext uri="{9D8B030D-6E8A-4147-A177-3AD203B41FA5}">
                      <a16:colId xmlns:a16="http://schemas.microsoft.com/office/drawing/2014/main" val="1406737556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038478342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690193025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2432576623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1177147800"/>
                    </a:ext>
                  </a:extLst>
                </a:gridCol>
                <a:gridCol w="622970">
                  <a:extLst>
                    <a:ext uri="{9D8B030D-6E8A-4147-A177-3AD203B41FA5}">
                      <a16:colId xmlns:a16="http://schemas.microsoft.com/office/drawing/2014/main" val="1741209658"/>
                    </a:ext>
                  </a:extLst>
                </a:gridCol>
                <a:gridCol w="612757">
                  <a:extLst>
                    <a:ext uri="{9D8B030D-6E8A-4147-A177-3AD203B41FA5}">
                      <a16:colId xmlns:a16="http://schemas.microsoft.com/office/drawing/2014/main" val="794132300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400716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18672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42.952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9430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994203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76205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678920"/>
                  </a:ext>
                </a:extLst>
              </a:tr>
              <a:tr h="153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78.151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13319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81930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799.697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64531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91.390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8444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1.657.838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24686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90811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2579190,0%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90424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2579190,0%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375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8393" y="1740352"/>
            <a:ext cx="8028060" cy="320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5" y="1124744"/>
            <a:ext cx="8004501" cy="60125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02904"/>
              </p:ext>
            </p:extLst>
          </p:nvPr>
        </p:nvGraphicFramePr>
        <p:xfrm>
          <a:off x="568393" y="2048725"/>
          <a:ext cx="8008446" cy="2144700"/>
        </p:xfrm>
        <a:graphic>
          <a:graphicData uri="http://schemas.openxmlformats.org/drawingml/2006/table">
            <a:tbl>
              <a:tblPr/>
              <a:tblGrid>
                <a:gridCol w="268380">
                  <a:extLst>
                    <a:ext uri="{9D8B030D-6E8A-4147-A177-3AD203B41FA5}">
                      <a16:colId xmlns:a16="http://schemas.microsoft.com/office/drawing/2014/main" val="881860782"/>
                    </a:ext>
                  </a:extLst>
                </a:gridCol>
                <a:gridCol w="268380">
                  <a:extLst>
                    <a:ext uri="{9D8B030D-6E8A-4147-A177-3AD203B41FA5}">
                      <a16:colId xmlns:a16="http://schemas.microsoft.com/office/drawing/2014/main" val="3875368624"/>
                    </a:ext>
                  </a:extLst>
                </a:gridCol>
                <a:gridCol w="268380">
                  <a:extLst>
                    <a:ext uri="{9D8B030D-6E8A-4147-A177-3AD203B41FA5}">
                      <a16:colId xmlns:a16="http://schemas.microsoft.com/office/drawing/2014/main" val="1727120490"/>
                    </a:ext>
                  </a:extLst>
                </a:gridCol>
                <a:gridCol w="3027321">
                  <a:extLst>
                    <a:ext uri="{9D8B030D-6E8A-4147-A177-3AD203B41FA5}">
                      <a16:colId xmlns:a16="http://schemas.microsoft.com/office/drawing/2014/main" val="1699434126"/>
                    </a:ext>
                  </a:extLst>
                </a:gridCol>
                <a:gridCol w="719257">
                  <a:extLst>
                    <a:ext uri="{9D8B030D-6E8A-4147-A177-3AD203B41FA5}">
                      <a16:colId xmlns:a16="http://schemas.microsoft.com/office/drawing/2014/main" val="895705021"/>
                    </a:ext>
                  </a:extLst>
                </a:gridCol>
                <a:gridCol w="719257">
                  <a:extLst>
                    <a:ext uri="{9D8B030D-6E8A-4147-A177-3AD203B41FA5}">
                      <a16:colId xmlns:a16="http://schemas.microsoft.com/office/drawing/2014/main" val="1768273426"/>
                    </a:ext>
                  </a:extLst>
                </a:gridCol>
                <a:gridCol w="719257">
                  <a:extLst>
                    <a:ext uri="{9D8B030D-6E8A-4147-A177-3AD203B41FA5}">
                      <a16:colId xmlns:a16="http://schemas.microsoft.com/office/drawing/2014/main" val="2592410857"/>
                    </a:ext>
                  </a:extLst>
                </a:gridCol>
                <a:gridCol w="719257">
                  <a:extLst>
                    <a:ext uri="{9D8B030D-6E8A-4147-A177-3AD203B41FA5}">
                      <a16:colId xmlns:a16="http://schemas.microsoft.com/office/drawing/2014/main" val="3717190344"/>
                    </a:ext>
                  </a:extLst>
                </a:gridCol>
                <a:gridCol w="654846">
                  <a:extLst>
                    <a:ext uri="{9D8B030D-6E8A-4147-A177-3AD203B41FA5}">
                      <a16:colId xmlns:a16="http://schemas.microsoft.com/office/drawing/2014/main" val="1725456674"/>
                    </a:ext>
                  </a:extLst>
                </a:gridCol>
                <a:gridCol w="644111">
                  <a:extLst>
                    <a:ext uri="{9D8B030D-6E8A-4147-A177-3AD203B41FA5}">
                      <a16:colId xmlns:a16="http://schemas.microsoft.com/office/drawing/2014/main" val="2669527249"/>
                    </a:ext>
                  </a:extLst>
                </a:gridCol>
              </a:tblGrid>
              <a:tr h="130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237519"/>
                  </a:ext>
                </a:extLst>
              </a:tr>
              <a:tr h="4011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327735"/>
                  </a:ext>
                </a:extLst>
              </a:tr>
              <a:tr h="1719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4.219.186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812.799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3.151.748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595795"/>
                  </a:ext>
                </a:extLst>
              </a:tr>
              <a:tr h="130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2.570.075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598973"/>
                  </a:ext>
                </a:extLst>
              </a:tr>
              <a:tr h="130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435.088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252.286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153814"/>
                  </a:ext>
                </a:extLst>
              </a:tr>
              <a:tr h="130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329508"/>
                  </a:ext>
                </a:extLst>
              </a:tr>
              <a:tr h="130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492823"/>
                  </a:ext>
                </a:extLst>
              </a:tr>
              <a:tr h="130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8944"/>
                  </a:ext>
                </a:extLst>
              </a:tr>
              <a:tr h="130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167926"/>
                  </a:ext>
                </a:extLst>
              </a:tr>
              <a:tr h="130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203059"/>
                  </a:ext>
                </a:extLst>
              </a:tr>
              <a:tr h="130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669694"/>
                  </a:ext>
                </a:extLst>
              </a:tr>
              <a:tr h="130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556167"/>
                  </a:ext>
                </a:extLst>
              </a:tr>
              <a:tr h="130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1739180,0%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327587"/>
                  </a:ext>
                </a:extLst>
              </a:tr>
              <a:tr h="1309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173.918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1739180,0%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387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2993" y="119675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797095"/>
              </p:ext>
            </p:extLst>
          </p:nvPr>
        </p:nvGraphicFramePr>
        <p:xfrm>
          <a:off x="462993" y="2011722"/>
          <a:ext cx="4086000" cy="251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5600138"/>
              </p:ext>
            </p:extLst>
          </p:nvPr>
        </p:nvGraphicFramePr>
        <p:xfrm>
          <a:off x="4571952" y="2011722"/>
          <a:ext cx="4036393" cy="252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2474" y="1157133"/>
            <a:ext cx="799684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7895934"/>
              </p:ext>
            </p:extLst>
          </p:nvPr>
        </p:nvGraphicFramePr>
        <p:xfrm>
          <a:off x="582474" y="2348880"/>
          <a:ext cx="7996846" cy="3578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18439" y="1165926"/>
            <a:ext cx="790712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997521"/>
              </p:ext>
            </p:extLst>
          </p:nvPr>
        </p:nvGraphicFramePr>
        <p:xfrm>
          <a:off x="618439" y="2348880"/>
          <a:ext cx="7898009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2100" y="1821994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0926" y="1178864"/>
            <a:ext cx="80129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56937"/>
              </p:ext>
            </p:extLst>
          </p:nvPr>
        </p:nvGraphicFramePr>
        <p:xfrm>
          <a:off x="540925" y="2160520"/>
          <a:ext cx="8012959" cy="2189499"/>
        </p:xfrm>
        <a:graphic>
          <a:graphicData uri="http://schemas.openxmlformats.org/drawingml/2006/table">
            <a:tbl>
              <a:tblPr/>
              <a:tblGrid>
                <a:gridCol w="726479">
                  <a:extLst>
                    <a:ext uri="{9D8B030D-6E8A-4147-A177-3AD203B41FA5}">
                      <a16:colId xmlns:a16="http://schemas.microsoft.com/office/drawing/2014/main" val="3724222770"/>
                    </a:ext>
                  </a:extLst>
                </a:gridCol>
                <a:gridCol w="3057720">
                  <a:extLst>
                    <a:ext uri="{9D8B030D-6E8A-4147-A177-3AD203B41FA5}">
                      <a16:colId xmlns:a16="http://schemas.microsoft.com/office/drawing/2014/main" val="563870449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1048100168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1750950172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1350188670"/>
                    </a:ext>
                  </a:extLst>
                </a:gridCol>
                <a:gridCol w="726479">
                  <a:extLst>
                    <a:ext uri="{9D8B030D-6E8A-4147-A177-3AD203B41FA5}">
                      <a16:colId xmlns:a16="http://schemas.microsoft.com/office/drawing/2014/main" val="2944922517"/>
                    </a:ext>
                  </a:extLst>
                </a:gridCol>
                <a:gridCol w="661422">
                  <a:extLst>
                    <a:ext uri="{9D8B030D-6E8A-4147-A177-3AD203B41FA5}">
                      <a16:colId xmlns:a16="http://schemas.microsoft.com/office/drawing/2014/main" val="2027214946"/>
                    </a:ext>
                  </a:extLst>
                </a:gridCol>
                <a:gridCol w="661422">
                  <a:extLst>
                    <a:ext uri="{9D8B030D-6E8A-4147-A177-3AD203B41FA5}">
                      <a16:colId xmlns:a16="http://schemas.microsoft.com/office/drawing/2014/main" val="3157571854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651809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630094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54.593.024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11.424.074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51.987.998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5480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18.476.365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18.605.951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16.788.960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72289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4.125.883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4.202.342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3.158.484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75495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341.569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341.558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341.557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3105063,6%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19324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1.350.453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85731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14.348.850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9.229.812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7.801.183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0837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513.656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409.878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47896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301.075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218.538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93100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19127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20.402.549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29977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1.217.708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1.237.102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120107,0%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64694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824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5" y="1882576"/>
            <a:ext cx="799749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5" y="1196752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826102"/>
              </p:ext>
            </p:extLst>
          </p:nvPr>
        </p:nvGraphicFramePr>
        <p:xfrm>
          <a:off x="534943" y="2222326"/>
          <a:ext cx="7997495" cy="1369267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3947027014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1456089766"/>
                    </a:ext>
                  </a:extLst>
                </a:gridCol>
                <a:gridCol w="3128008">
                  <a:extLst>
                    <a:ext uri="{9D8B030D-6E8A-4147-A177-3AD203B41FA5}">
                      <a16:colId xmlns:a16="http://schemas.microsoft.com/office/drawing/2014/main" val="633721723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899941622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224151030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089805810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780901868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3353520764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2345322492"/>
                    </a:ext>
                  </a:extLst>
                </a:gridCol>
              </a:tblGrid>
              <a:tr h="1352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856034"/>
                  </a:ext>
                </a:extLst>
              </a:tr>
              <a:tr h="4141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853842"/>
                  </a:ext>
                </a:extLst>
              </a:tr>
              <a:tr h="177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54.593.024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11.424.074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51.987.998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85267"/>
                  </a:ext>
                </a:extLst>
              </a:tr>
              <a:tr h="152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17.324.039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4.862.229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11.917.338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437593"/>
                  </a:ext>
                </a:extLst>
              </a:tr>
              <a:tr h="152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4.037.450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2.916.124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2561"/>
                  </a:ext>
                </a:extLst>
              </a:tr>
              <a:tr h="169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29.012.349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5.070.353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34.002.788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865442"/>
                  </a:ext>
                </a:extLst>
              </a:tr>
              <a:tr h="169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4.219.186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812.799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3.151.748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876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945" y="1782985"/>
            <a:ext cx="7960536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4640" y="1141652"/>
            <a:ext cx="7945840" cy="610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902337"/>
              </p:ext>
            </p:extLst>
          </p:nvPr>
        </p:nvGraphicFramePr>
        <p:xfrm>
          <a:off x="559945" y="2120175"/>
          <a:ext cx="7960533" cy="2342939"/>
        </p:xfrm>
        <a:graphic>
          <a:graphicData uri="http://schemas.openxmlformats.org/drawingml/2006/table">
            <a:tbl>
              <a:tblPr/>
              <a:tblGrid>
                <a:gridCol w="266774">
                  <a:extLst>
                    <a:ext uri="{9D8B030D-6E8A-4147-A177-3AD203B41FA5}">
                      <a16:colId xmlns:a16="http://schemas.microsoft.com/office/drawing/2014/main" val="3196125104"/>
                    </a:ext>
                  </a:extLst>
                </a:gridCol>
                <a:gridCol w="266774">
                  <a:extLst>
                    <a:ext uri="{9D8B030D-6E8A-4147-A177-3AD203B41FA5}">
                      <a16:colId xmlns:a16="http://schemas.microsoft.com/office/drawing/2014/main" val="2356972345"/>
                    </a:ext>
                  </a:extLst>
                </a:gridCol>
                <a:gridCol w="266774">
                  <a:extLst>
                    <a:ext uri="{9D8B030D-6E8A-4147-A177-3AD203B41FA5}">
                      <a16:colId xmlns:a16="http://schemas.microsoft.com/office/drawing/2014/main" val="192145626"/>
                    </a:ext>
                  </a:extLst>
                </a:gridCol>
                <a:gridCol w="3009210">
                  <a:extLst>
                    <a:ext uri="{9D8B030D-6E8A-4147-A177-3AD203B41FA5}">
                      <a16:colId xmlns:a16="http://schemas.microsoft.com/office/drawing/2014/main" val="2650629724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2087206527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3939346249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1000803004"/>
                    </a:ext>
                  </a:extLst>
                </a:gridCol>
                <a:gridCol w="714954">
                  <a:extLst>
                    <a:ext uri="{9D8B030D-6E8A-4147-A177-3AD203B41FA5}">
                      <a16:colId xmlns:a16="http://schemas.microsoft.com/office/drawing/2014/main" val="3502522192"/>
                    </a:ext>
                  </a:extLst>
                </a:gridCol>
                <a:gridCol w="650928">
                  <a:extLst>
                    <a:ext uri="{9D8B030D-6E8A-4147-A177-3AD203B41FA5}">
                      <a16:colId xmlns:a16="http://schemas.microsoft.com/office/drawing/2014/main" val="3500800352"/>
                    </a:ext>
                  </a:extLst>
                </a:gridCol>
                <a:gridCol w="640257">
                  <a:extLst>
                    <a:ext uri="{9D8B030D-6E8A-4147-A177-3AD203B41FA5}">
                      <a16:colId xmlns:a16="http://schemas.microsoft.com/office/drawing/2014/main" val="1980976384"/>
                    </a:ext>
                  </a:extLst>
                </a:gridCol>
              </a:tblGrid>
              <a:tr h="127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852541"/>
                  </a:ext>
                </a:extLst>
              </a:tr>
              <a:tr h="3904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979862"/>
                  </a:ext>
                </a:extLst>
              </a:tr>
              <a:tr h="1673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17.324.039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11.917.338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310872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9.528.740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8.527.994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576872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2.187.327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853019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1303172,7%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676415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1303172,7%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43909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213.598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65320,5%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17517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398065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213.517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194840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248202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559683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835849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885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731.615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73161,5%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589150"/>
                  </a:ext>
                </a:extLst>
              </a:tr>
              <a:tr h="127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731.615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73161,5%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290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82" y="1774107"/>
            <a:ext cx="7886701" cy="2867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3340" y="1152303"/>
            <a:ext cx="79095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908879"/>
              </p:ext>
            </p:extLst>
          </p:nvPr>
        </p:nvGraphicFramePr>
        <p:xfrm>
          <a:off x="530682" y="2107879"/>
          <a:ext cx="7922209" cy="2457989"/>
        </p:xfrm>
        <a:graphic>
          <a:graphicData uri="http://schemas.openxmlformats.org/drawingml/2006/table">
            <a:tbl>
              <a:tblPr/>
              <a:tblGrid>
                <a:gridCol w="265490">
                  <a:extLst>
                    <a:ext uri="{9D8B030D-6E8A-4147-A177-3AD203B41FA5}">
                      <a16:colId xmlns:a16="http://schemas.microsoft.com/office/drawing/2014/main" val="2010130996"/>
                    </a:ext>
                  </a:extLst>
                </a:gridCol>
                <a:gridCol w="265490">
                  <a:extLst>
                    <a:ext uri="{9D8B030D-6E8A-4147-A177-3AD203B41FA5}">
                      <a16:colId xmlns:a16="http://schemas.microsoft.com/office/drawing/2014/main" val="149611699"/>
                    </a:ext>
                  </a:extLst>
                </a:gridCol>
                <a:gridCol w="265490">
                  <a:extLst>
                    <a:ext uri="{9D8B030D-6E8A-4147-A177-3AD203B41FA5}">
                      <a16:colId xmlns:a16="http://schemas.microsoft.com/office/drawing/2014/main" val="966431665"/>
                    </a:ext>
                  </a:extLst>
                </a:gridCol>
                <a:gridCol w="2994722">
                  <a:extLst>
                    <a:ext uri="{9D8B030D-6E8A-4147-A177-3AD203B41FA5}">
                      <a16:colId xmlns:a16="http://schemas.microsoft.com/office/drawing/2014/main" val="3538276243"/>
                    </a:ext>
                  </a:extLst>
                </a:gridCol>
                <a:gridCol w="711512">
                  <a:extLst>
                    <a:ext uri="{9D8B030D-6E8A-4147-A177-3AD203B41FA5}">
                      <a16:colId xmlns:a16="http://schemas.microsoft.com/office/drawing/2014/main" val="3182099899"/>
                    </a:ext>
                  </a:extLst>
                </a:gridCol>
                <a:gridCol w="711512">
                  <a:extLst>
                    <a:ext uri="{9D8B030D-6E8A-4147-A177-3AD203B41FA5}">
                      <a16:colId xmlns:a16="http://schemas.microsoft.com/office/drawing/2014/main" val="3342863166"/>
                    </a:ext>
                  </a:extLst>
                </a:gridCol>
                <a:gridCol w="711512">
                  <a:extLst>
                    <a:ext uri="{9D8B030D-6E8A-4147-A177-3AD203B41FA5}">
                      <a16:colId xmlns:a16="http://schemas.microsoft.com/office/drawing/2014/main" val="3014651118"/>
                    </a:ext>
                  </a:extLst>
                </a:gridCol>
                <a:gridCol w="711512">
                  <a:extLst>
                    <a:ext uri="{9D8B030D-6E8A-4147-A177-3AD203B41FA5}">
                      <a16:colId xmlns:a16="http://schemas.microsoft.com/office/drawing/2014/main" val="606205513"/>
                    </a:ext>
                  </a:extLst>
                </a:gridCol>
                <a:gridCol w="647794">
                  <a:extLst>
                    <a:ext uri="{9D8B030D-6E8A-4147-A177-3AD203B41FA5}">
                      <a16:colId xmlns:a16="http://schemas.microsoft.com/office/drawing/2014/main" val="682149621"/>
                    </a:ext>
                  </a:extLst>
                </a:gridCol>
                <a:gridCol w="637175">
                  <a:extLst>
                    <a:ext uri="{9D8B030D-6E8A-4147-A177-3AD203B41FA5}">
                      <a16:colId xmlns:a16="http://schemas.microsoft.com/office/drawing/2014/main" val="32599091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81831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15994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2.916.124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615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1.499.916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7894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262.506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6044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7127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9516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0675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860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1.041.015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4540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9270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0162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4020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7936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736500,0%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1601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736500,0%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8644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255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7331" y="1822607"/>
            <a:ext cx="8004857" cy="2443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80994" y="1167820"/>
            <a:ext cx="8028145" cy="60589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233311"/>
              </p:ext>
            </p:extLst>
          </p:nvPr>
        </p:nvGraphicFramePr>
        <p:xfrm>
          <a:off x="580993" y="2152444"/>
          <a:ext cx="8028146" cy="4124448"/>
        </p:xfrm>
        <a:graphic>
          <a:graphicData uri="http://schemas.openxmlformats.org/drawingml/2006/table">
            <a:tbl>
              <a:tblPr/>
              <a:tblGrid>
                <a:gridCol w="259894">
                  <a:extLst>
                    <a:ext uri="{9D8B030D-6E8A-4147-A177-3AD203B41FA5}">
                      <a16:colId xmlns:a16="http://schemas.microsoft.com/office/drawing/2014/main" val="382762959"/>
                    </a:ext>
                  </a:extLst>
                </a:gridCol>
                <a:gridCol w="259894">
                  <a:extLst>
                    <a:ext uri="{9D8B030D-6E8A-4147-A177-3AD203B41FA5}">
                      <a16:colId xmlns:a16="http://schemas.microsoft.com/office/drawing/2014/main" val="87443385"/>
                    </a:ext>
                  </a:extLst>
                </a:gridCol>
                <a:gridCol w="259894">
                  <a:extLst>
                    <a:ext uri="{9D8B030D-6E8A-4147-A177-3AD203B41FA5}">
                      <a16:colId xmlns:a16="http://schemas.microsoft.com/office/drawing/2014/main" val="473400690"/>
                    </a:ext>
                  </a:extLst>
                </a:gridCol>
                <a:gridCol w="3204502">
                  <a:extLst>
                    <a:ext uri="{9D8B030D-6E8A-4147-A177-3AD203B41FA5}">
                      <a16:colId xmlns:a16="http://schemas.microsoft.com/office/drawing/2014/main" val="3471873640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32341075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2573949895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691416586"/>
                    </a:ext>
                  </a:extLst>
                </a:gridCol>
                <a:gridCol w="696518">
                  <a:extLst>
                    <a:ext uri="{9D8B030D-6E8A-4147-A177-3AD203B41FA5}">
                      <a16:colId xmlns:a16="http://schemas.microsoft.com/office/drawing/2014/main" val="3699159472"/>
                    </a:ext>
                  </a:extLst>
                </a:gridCol>
                <a:gridCol w="634143">
                  <a:extLst>
                    <a:ext uri="{9D8B030D-6E8A-4147-A177-3AD203B41FA5}">
                      <a16:colId xmlns:a16="http://schemas.microsoft.com/office/drawing/2014/main" val="1941541116"/>
                    </a:ext>
                  </a:extLst>
                </a:gridCol>
                <a:gridCol w="623747">
                  <a:extLst>
                    <a:ext uri="{9D8B030D-6E8A-4147-A177-3AD203B41FA5}">
                      <a16:colId xmlns:a16="http://schemas.microsoft.com/office/drawing/2014/main" val="3129592149"/>
                    </a:ext>
                  </a:extLst>
                </a:gridCol>
              </a:tblGrid>
              <a:tr h="1235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08068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232332"/>
                  </a:ext>
                </a:extLst>
              </a:tr>
              <a:tr h="1621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29.012.349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5.070.353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34.002.788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673034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4.502.885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4.632.066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129.181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4.190.975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391685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509.036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667.049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456.365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0190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115.756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34255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115.756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115.756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702180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309.438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19568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309.438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246020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33.888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641160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155575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235.227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832687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9.017.193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3.898.482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7.587.585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362161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9.017.193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3.898.482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7.587.585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408073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46818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179191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524437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024906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264009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983002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928581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279.294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01420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279.294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520824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20.402.549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902524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20.402.549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079980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934.031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77663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12.835.941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28082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2.921.497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598560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220.439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014966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463.655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02389"/>
                  </a:ext>
                </a:extLst>
              </a:tr>
              <a:tr h="123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29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3948</TotalTime>
  <Words>2066</Words>
  <Application>Microsoft Office PowerPoint</Application>
  <PresentationFormat>Presentación en pantalla (4:3)</PresentationFormat>
  <Paragraphs>1109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Tema de Office</vt:lpstr>
      <vt:lpstr>EJECUCIÓN ACUMULADA DE GASTOS PRESUPUESTARIOS AL MES DE NOVIEMBRE DE 2021 PARTIDA 14:  MINISTERIO DE BIENES NACIONALES</vt:lpstr>
      <vt:lpstr>Presentación de PowerPoint</vt:lpstr>
      <vt:lpstr>Presentación de PowerPoint</vt:lpstr>
      <vt:lpstr>Presentación de PowerPoint</vt:lpstr>
      <vt:lpstr>EJECUCIÓN ACUMULADA DE GASTOS A NOVIEMBRE DE 2021  PARTIDA 14 MINISTERIO DE BIENES NACIONALES</vt:lpstr>
      <vt:lpstr>EJECUCIÓN ACUMULADA DE GASTOS A NOVIEMBRE DE 2021  PARTIDA 14 RESUMEN POR CAPÍTULOS</vt:lpstr>
      <vt:lpstr>EJECUCIÓN ACUMULADA DE GASTOS A NOVIEMBRE DE 2021  PARTIDA 14. CAPÍTULO 01. PROGRAMA 01: SUBSECRETARÍA DE BIENES NACIONALES </vt:lpstr>
      <vt:lpstr>EJECUCIÓN ACUMULADA DE GASTOS A NOVIEMBRE DE 2021  PARTIDA 14. CAPÍTULO 01. PROGRAMA 03: REGULARIZACIÓN DE LA PROPIEDAD RAÍZ</vt:lpstr>
      <vt:lpstr>EJECUCIÓN ACUMULADA DE GASTOS A NOVIEMBRE DE 2021  PARTIDA 14. CAPÍTULO 01. PROGRAMA 04: ADMINISTRACIÓN DE BIENES</vt:lpstr>
      <vt:lpstr>EJECUCIÓN ACUMULADA DE GASTOS A NOVIEMBRE DE 2021  PARTIDA 14. CAPÍTULO 01. PROGRAMA 04: ADMINISTRACIÓN DE BIENES</vt:lpstr>
      <vt:lpstr>EJECUCIÓN ACUMULADA DE GASTOS A NOVIEMBRE DE 2021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279</cp:revision>
  <cp:lastPrinted>2019-10-14T13:03:08Z</cp:lastPrinted>
  <dcterms:created xsi:type="dcterms:W3CDTF">2016-06-23T13:38:47Z</dcterms:created>
  <dcterms:modified xsi:type="dcterms:W3CDTF">2022-01-06T14:06:53Z</dcterms:modified>
</cp:coreProperties>
</file>