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9" r:id="rId3"/>
    <p:sldId id="304" r:id="rId4"/>
    <p:sldId id="305" r:id="rId5"/>
    <p:sldId id="264" r:id="rId6"/>
    <p:sldId id="263" r:id="rId7"/>
    <p:sldId id="265" r:id="rId8"/>
    <p:sldId id="268" r:id="rId9"/>
    <p:sldId id="271" r:id="rId10"/>
    <p:sldId id="301" r:id="rId11"/>
    <p:sldId id="302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baseline="0" dirty="0">
                <a:effectLst/>
              </a:rPr>
              <a:t>Distribución Presupuesto Inicial por Subtítulos de Gasto</a:t>
            </a:r>
            <a:endParaRPr lang="es-CL" sz="1000" dirty="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6692913385826774E-3"/>
          <c:y val="0.19552441792173922"/>
          <c:w val="0.99084720967256146"/>
          <c:h val="0.54830733184682312"/>
        </c:manualLayout>
      </c:layout>
      <c:pie3DChart>
        <c:varyColors val="1"/>
        <c:ser>
          <c:idx val="0"/>
          <c:order val="0"/>
          <c:tx>
            <c:strRef>
              <c:f>'Partida 14'!$D$56</c:f>
              <c:strCache>
                <c:ptCount val="1"/>
                <c:pt idx="0">
                  <c:v>M$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4FA-4F1F-948F-0D569CF969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4FA-4F1F-948F-0D569CF969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4FA-4F1F-948F-0D569CF969E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4FA-4F1F-948F-0D569CF969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14'!$C$57:$C$60</c:f>
              <c:strCache>
                <c:ptCount val="4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de Capital</c:v>
                </c:pt>
                <c:pt idx="3">
                  <c:v>Otros</c:v>
                </c:pt>
              </c:strCache>
            </c:strRef>
          </c:cat>
          <c:val>
            <c:numRef>
              <c:f>'Partida 14'!$D$57:$D$60</c:f>
              <c:numCache>
                <c:formatCode>_-* #,##0_-;\-* #,##0_-;_-* "-"??_-;_-@_-</c:formatCode>
                <c:ptCount val="4"/>
                <c:pt idx="0">
                  <c:v>18476365</c:v>
                </c:pt>
                <c:pt idx="1">
                  <c:v>4125883</c:v>
                </c:pt>
                <c:pt idx="2">
                  <c:v>13308643</c:v>
                </c:pt>
                <c:pt idx="3" formatCode="#,##0">
                  <c:v>7258059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FA-4F1F-948F-0D569CF96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804698593003741E-3"/>
          <c:y val="0.79061545008411394"/>
          <c:w val="0.98168151112258506"/>
          <c:h val="0.18568084989896375"/>
        </c:manualLayout>
      </c:layout>
      <c:overlay val="0"/>
      <c:spPr>
        <a:noFill/>
        <a:ln w="12700">
          <a:solidFill>
            <a:schemeClr val="l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Distribución Presupuesto Inicial por Programa</a:t>
            </a:r>
            <a:endParaRPr lang="es-CL" sz="1050" b="1" dirty="0"/>
          </a:p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050" b="1" dirty="0"/>
              <a:t>(en millones de $)</a:t>
            </a:r>
            <a:endParaRPr lang="es-CL" sz="1050" b="1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1.9656017965909964E-2"/>
          <c:y val="0.18457899648689463"/>
          <c:w val="0.95195195608333116"/>
          <c:h val="0.6807748123340486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14'!$H$57:$H$60</c:f>
              <c:strCache>
                <c:ptCount val="4"/>
                <c:pt idx="0">
                  <c:v>Subsecretaría de Bienes Nacionales</c:v>
                </c:pt>
                <c:pt idx="1">
                  <c:v>Regularización de la Propiedad Raíz</c:v>
                </c:pt>
                <c:pt idx="2">
                  <c:v>Administración de Bienes</c:v>
                </c:pt>
                <c:pt idx="3">
                  <c:v>Catastro</c:v>
                </c:pt>
              </c:strCache>
            </c:strRef>
          </c:cat>
          <c:val>
            <c:numRef>
              <c:f>'Partida 14'!$I$57:$I$60</c:f>
              <c:numCache>
                <c:formatCode>_-* #,##0_-;\-* #,##0_-;_-* "-"??_-;_-@_-</c:formatCode>
                <c:ptCount val="4"/>
                <c:pt idx="0">
                  <c:v>12461810000</c:v>
                </c:pt>
                <c:pt idx="1">
                  <c:v>3358757000</c:v>
                </c:pt>
                <c:pt idx="2">
                  <c:v>23941996000</c:v>
                </c:pt>
                <c:pt idx="3">
                  <c:v>3406387000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A-4330-852A-C59A64FEF5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19063808"/>
        <c:axId val="219070848"/>
      </c:barChart>
      <c:catAx>
        <c:axId val="21906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9070848"/>
        <c:crosses val="autoZero"/>
        <c:auto val="0"/>
        <c:lblAlgn val="ctr"/>
        <c:lblOffset val="100"/>
        <c:noMultiLvlLbl val="0"/>
      </c:catAx>
      <c:valAx>
        <c:axId val="21907084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21906380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8114302137353608"/>
          <c:y val="4.347700305597307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14'!$C$28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14'!$D$28:$O$28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7.9182587005927077E-2</c:v>
                </c:pt>
                <c:pt idx="2">
                  <c:v>6.7673133335640553E-2</c:v>
                </c:pt>
                <c:pt idx="3">
                  <c:v>6.1611603883298512E-2</c:v>
                </c:pt>
                <c:pt idx="4">
                  <c:v>9.4445635842899597E-2</c:v>
                </c:pt>
                <c:pt idx="5">
                  <c:v>9.7697943124260708E-2</c:v>
                </c:pt>
                <c:pt idx="6">
                  <c:v>4.5459477058185017E-2</c:v>
                </c:pt>
                <c:pt idx="7">
                  <c:v>9.7453674277176688E-2</c:v>
                </c:pt>
                <c:pt idx="8">
                  <c:v>7.1065049144794418E-2</c:v>
                </c:pt>
                <c:pt idx="9">
                  <c:v>5.9445398173130291E-2</c:v>
                </c:pt>
                <c:pt idx="10">
                  <c:v>0.10633100315251905</c:v>
                </c:pt>
                <c:pt idx="11">
                  <c:v>8.4616702926479118E-2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1-4867-95D5-D2B9BC699EC6}"/>
            </c:ext>
          </c:extLst>
        </c:ser>
        <c:ser>
          <c:idx val="0"/>
          <c:order val="1"/>
          <c:tx>
            <c:strRef>
              <c:f>'Partida 14'!$C$29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14'!$D$29:$O$29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0.15785598507826956</c:v>
                </c:pt>
                <c:pt idx="2">
                  <c:v>0.11242335564359816</c:v>
                </c:pt>
                <c:pt idx="3">
                  <c:v>0.10048073605926697</c:v>
                </c:pt>
                <c:pt idx="4">
                  <c:v>4.9918651651859526E-2</c:v>
                </c:pt>
                <c:pt idx="5">
                  <c:v>5.6763677079873426E-2</c:v>
                </c:pt>
                <c:pt idx="6">
                  <c:v>6.9749660471060404E-2</c:v>
                </c:pt>
                <c:pt idx="7">
                  <c:v>6.9908343612688231E-2</c:v>
                </c:pt>
                <c:pt idx="8">
                  <c:v>0.22246211860727994</c:v>
                </c:pt>
                <c:pt idx="9">
                  <c:v>8.1405662255098224E-2</c:v>
                </c:pt>
                <c:pt idx="10">
                  <c:v>7.3481833802243851E-2</c:v>
                </c:pt>
                <c:pt idx="11">
                  <c:v>0.18716243224082682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1-4867-95D5-D2B9BC699EC6}"/>
            </c:ext>
          </c:extLst>
        </c:ser>
        <c:ser>
          <c:idx val="1"/>
          <c:order val="2"/>
          <c:tx>
            <c:strRef>
              <c:f>'Partida 14'!$C$30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6.4412238325281803E-3"/>
                  <c:y val="-3.95061666948712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E1-4867-95D5-D2B9BC699EC6}"/>
                </c:ext>
              </c:extLst>
            </c:dLbl>
            <c:dLbl>
              <c:idx val="2"/>
              <c:layout>
                <c:manualLayout>
                  <c:x val="1.294533835444482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E1-4867-95D5-D2B9BC699EC6}"/>
                </c:ext>
              </c:extLst>
            </c:dLbl>
            <c:dLbl>
              <c:idx val="3"/>
              <c:layout>
                <c:manualLayout>
                  <c:x val="8.672086720867168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E1-4867-95D5-D2B9BC699EC6}"/>
                </c:ext>
              </c:extLst>
            </c:dLbl>
            <c:dLbl>
              <c:idx val="4"/>
              <c:layout>
                <c:manualLayout>
                  <c:x val="6.5040650406504065E-3"/>
                  <c:y val="-7.242713558947855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E1-4867-95D5-D2B9BC699EC6}"/>
                </c:ext>
              </c:extLst>
            </c:dLbl>
            <c:dLbl>
              <c:idx val="5"/>
              <c:layout>
                <c:manualLayout>
                  <c:x val="4.294149221685374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7E1-4867-95D5-D2B9BC699EC6}"/>
                </c:ext>
              </c:extLst>
            </c:dLbl>
            <c:dLbl>
              <c:idx val="7"/>
              <c:layout>
                <c:manualLayout>
                  <c:x val="6.4412238325282593E-3"/>
                  <c:y val="1.1851850008461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7E1-4867-95D5-D2B9BC699EC6}"/>
                </c:ext>
              </c:extLst>
            </c:dLbl>
            <c:dLbl>
              <c:idx val="8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7E1-4867-95D5-D2B9BC699EC6}"/>
                </c:ext>
              </c:extLst>
            </c:dLbl>
            <c:dLbl>
              <c:idx val="10"/>
              <c:layout>
                <c:manualLayout>
                  <c:x val="6.441223832528180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7E1-4867-95D5-D2B9BC699E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14'!$D$27:$O$27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14'!$D$30:$N$30</c:f>
              <c:numCache>
                <c:formatCode>0.0%</c:formatCode>
                <c:ptCount val="11"/>
                <c:pt idx="0">
                  <c:v>5.4903790803343608E-2</c:v>
                </c:pt>
                <c:pt idx="1">
                  <c:v>4.2322882455818257E-2</c:v>
                </c:pt>
                <c:pt idx="2">
                  <c:v>9.9296055171423495E-2</c:v>
                </c:pt>
                <c:pt idx="3">
                  <c:v>0.12329604664268741</c:v>
                </c:pt>
                <c:pt idx="4">
                  <c:v>8.2381574754010617E-2</c:v>
                </c:pt>
                <c:pt idx="5">
                  <c:v>8.7857165688746852E-2</c:v>
                </c:pt>
                <c:pt idx="6">
                  <c:v>0.12682820780006357</c:v>
                </c:pt>
                <c:pt idx="7">
                  <c:v>8.0800516789431176E-2</c:v>
                </c:pt>
                <c:pt idx="8">
                  <c:v>7.7492706495776831E-2</c:v>
                </c:pt>
                <c:pt idx="9">
                  <c:v>0.22196343984050632</c:v>
                </c:pt>
                <c:pt idx="10">
                  <c:v>4.7487550790372042E-2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E1-4867-95D5-D2B9BC699EC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2802304"/>
        <c:axId val="162820480"/>
      </c:barChart>
      <c:catAx>
        <c:axId val="16280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20480"/>
        <c:crosses val="autoZero"/>
        <c:auto val="1"/>
        <c:lblAlgn val="ctr"/>
        <c:lblOffset val="100"/>
        <c:noMultiLvlLbl val="0"/>
      </c:catAx>
      <c:valAx>
        <c:axId val="16282048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62802304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rPr>
              <a:t>% Ejecución Acumulada  2019 - 2020 - 2021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s-CL" sz="12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 sz="12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30520458265139117"/>
          <c:y val="2.77364988925680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14'!$C$21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14'!$D$21:$O$21</c:f>
              <c:numCache>
                <c:formatCode>0.0%</c:formatCode>
                <c:ptCount val="12"/>
                <c:pt idx="0">
                  <c:v>0.10063019503927965</c:v>
                </c:pt>
                <c:pt idx="1">
                  <c:v>0.17981278204520673</c:v>
                </c:pt>
                <c:pt idx="2">
                  <c:v>0.24665941467384236</c:v>
                </c:pt>
                <c:pt idx="3">
                  <c:v>0.3082710185571409</c:v>
                </c:pt>
                <c:pt idx="4">
                  <c:v>0.40271665440004045</c:v>
                </c:pt>
                <c:pt idx="5">
                  <c:v>0.49539438346666725</c:v>
                </c:pt>
                <c:pt idx="6">
                  <c:v>0.53816081998789678</c:v>
                </c:pt>
                <c:pt idx="7">
                  <c:v>0.62652478656872956</c:v>
                </c:pt>
                <c:pt idx="8">
                  <c:v>0.69758983571352395</c:v>
                </c:pt>
                <c:pt idx="9">
                  <c:v>0.75703523388665428</c:v>
                </c:pt>
                <c:pt idx="10">
                  <c:v>0.8628989959063309</c:v>
                </c:pt>
                <c:pt idx="11">
                  <c:v>0.94502426003859552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F1-4F4D-80A3-E658654A2A9F}"/>
            </c:ext>
          </c:extLst>
        </c:ser>
        <c:ser>
          <c:idx val="0"/>
          <c:order val="1"/>
          <c:tx>
            <c:strRef>
              <c:f>'Partida 14'!$C$22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14'!$D$22:$O$22</c:f>
              <c:numCache>
                <c:formatCode>0.0%</c:formatCode>
                <c:ptCount val="12"/>
                <c:pt idx="0">
                  <c:v>3.0835773029146803E-2</c:v>
                </c:pt>
                <c:pt idx="1">
                  <c:v>0.18869175810741637</c:v>
                </c:pt>
                <c:pt idx="2">
                  <c:v>0.29975350314655558</c:v>
                </c:pt>
                <c:pt idx="3">
                  <c:v>0.40295844708133366</c:v>
                </c:pt>
                <c:pt idx="4">
                  <c:v>0.45983391901119364</c:v>
                </c:pt>
                <c:pt idx="5">
                  <c:v>0.51552668322470352</c:v>
                </c:pt>
                <c:pt idx="6">
                  <c:v>0.58527634369576398</c:v>
                </c:pt>
                <c:pt idx="7">
                  <c:v>0.65459782650741183</c:v>
                </c:pt>
                <c:pt idx="8">
                  <c:v>0.87705994511469176</c:v>
                </c:pt>
                <c:pt idx="9">
                  <c:v>0.94168353057509946</c:v>
                </c:pt>
                <c:pt idx="10">
                  <c:v>1.0151653643773433</c:v>
                </c:pt>
                <c:pt idx="11">
                  <c:v>1.1066852044820585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F1-4F4D-80A3-E658654A2A9F}"/>
            </c:ext>
          </c:extLst>
        </c:ser>
        <c:ser>
          <c:idx val="1"/>
          <c:order val="2"/>
          <c:tx>
            <c:strRef>
              <c:f>'Partida 14'!$C$23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</c:marker>
          <c:dLbls>
            <c:dLbl>
              <c:idx val="0"/>
              <c:layout>
                <c:manualLayout>
                  <c:x val="-5.1958537915984725E-2"/>
                  <c:y val="-3.0777841875748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EF1-4F4D-80A3-E658654A2A9F}"/>
                </c:ext>
              </c:extLst>
            </c:dLbl>
            <c:dLbl>
              <c:idx val="1"/>
              <c:layout>
                <c:manualLayout>
                  <c:x val="-3.2733224222585927E-2"/>
                  <c:y val="-1.9811784923262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F1-4F4D-80A3-E658654A2A9F}"/>
                </c:ext>
              </c:extLst>
            </c:dLbl>
            <c:dLbl>
              <c:idx val="2"/>
              <c:layout>
                <c:manualLayout>
                  <c:x val="-3.4915439170758358E-2"/>
                  <c:y val="-3.5661212861873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EF1-4F4D-80A3-E658654A2A9F}"/>
                </c:ext>
              </c:extLst>
            </c:dLbl>
            <c:dLbl>
              <c:idx val="3"/>
              <c:layout>
                <c:manualLayout>
                  <c:x val="-4.5826513911620376E-2"/>
                  <c:y val="-2.7736498892568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EF1-4F4D-80A3-E658654A2A9F}"/>
                </c:ext>
              </c:extLst>
            </c:dLbl>
            <c:dLbl>
              <c:idx val="4"/>
              <c:layout>
                <c:manualLayout>
                  <c:x val="-1.3093289689034371E-2"/>
                  <c:y val="1.1887070953957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EF1-4F4D-80A3-E658654A2A9F}"/>
                </c:ext>
              </c:extLst>
            </c:dLbl>
            <c:dLbl>
              <c:idx val="5"/>
              <c:layout>
                <c:manualLayout>
                  <c:x val="-3.9279869067103193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EF1-4F4D-80A3-E658654A2A9F}"/>
                </c:ext>
              </c:extLst>
            </c:dLbl>
            <c:dLbl>
              <c:idx val="6"/>
              <c:layout>
                <c:manualLayout>
                  <c:x val="-5.6737588652482268E-2"/>
                  <c:y val="-2.3774141907915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EF1-4F4D-80A3-E658654A2A9F}"/>
                </c:ext>
              </c:extLst>
            </c:dLbl>
            <c:dLbl>
              <c:idx val="7"/>
              <c:layout>
                <c:manualLayout>
                  <c:x val="-5.0190943807965162E-2"/>
                  <c:y val="-3.566121286187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EF1-4F4D-80A3-E658654A2A9F}"/>
                </c:ext>
              </c:extLst>
            </c:dLbl>
            <c:dLbl>
              <c:idx val="8"/>
              <c:layout>
                <c:manualLayout>
                  <c:x val="-5.2373158756137482E-2"/>
                  <c:y val="-1.9811784923262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EF1-4F4D-80A3-E658654A2A9F}"/>
                </c:ext>
              </c:extLst>
            </c:dLbl>
            <c:dLbl>
              <c:idx val="9"/>
              <c:layout>
                <c:manualLayout>
                  <c:x val="-5.4555373704309872E-2"/>
                  <c:y val="-3.9623569846525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EF1-4F4D-80A3-E658654A2A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>
                          <a:lumMod val="85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14'!$D$20:$O$20</c:f>
              <c:strCache>
                <c:ptCount val="12"/>
                <c:pt idx="0">
                  <c:v>Ene.</c:v>
                </c:pt>
                <c:pt idx="1">
                  <c:v>Feb.</c:v>
                </c:pt>
                <c:pt idx="2">
                  <c:v>Mar.</c:v>
                </c:pt>
                <c:pt idx="3">
                  <c:v>Abr.</c:v>
                </c:pt>
                <c:pt idx="4">
                  <c:v>May.</c:v>
                </c:pt>
                <c:pt idx="5">
                  <c:v>Jun.</c:v>
                </c:pt>
                <c:pt idx="6">
                  <c:v>Jul.</c:v>
                </c:pt>
                <c:pt idx="7">
                  <c:v>Ago.</c:v>
                </c:pt>
                <c:pt idx="8">
                  <c:v>Sept.</c:v>
                </c:pt>
                <c:pt idx="9">
                  <c:v>Oct.</c:v>
                </c:pt>
                <c:pt idx="10">
                  <c:v>Nov.</c:v>
                </c:pt>
                <c:pt idx="11">
                  <c:v>Dic.</c:v>
                </c:pt>
              </c:strCache>
            </c:strRef>
          </c:cat>
          <c:val>
            <c:numRef>
              <c:f>'Partida 14'!$D$23:$N$23</c:f>
              <c:numCache>
                <c:formatCode>0.0%</c:formatCode>
                <c:ptCount val="11"/>
                <c:pt idx="0">
                  <c:v>5.4903790803343608E-2</c:v>
                </c:pt>
                <c:pt idx="1">
                  <c:v>9.6655004131635303E-2</c:v>
                </c:pt>
                <c:pt idx="2">
                  <c:v>0.19595105930305878</c:v>
                </c:pt>
                <c:pt idx="3">
                  <c:v>0.31344675723156212</c:v>
                </c:pt>
                <c:pt idx="4">
                  <c:v>0.39531662422949609</c:v>
                </c:pt>
                <c:pt idx="5">
                  <c:v>0.48379696355682289</c:v>
                </c:pt>
                <c:pt idx="6">
                  <c:v>0.52564989665109885</c:v>
                </c:pt>
                <c:pt idx="7">
                  <c:v>0.60645041344052997</c:v>
                </c:pt>
                <c:pt idx="8">
                  <c:v>0.68394311993630674</c:v>
                </c:pt>
                <c:pt idx="9">
                  <c:v>0.90637359121553862</c:v>
                </c:pt>
                <c:pt idx="10">
                  <c:v>0.9522828044843239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EF1-4F4D-80A3-E658654A2A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979712"/>
        <c:axId val="218981504"/>
      </c:lineChart>
      <c:catAx>
        <c:axId val="21897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81504"/>
        <c:crosses val="autoZero"/>
        <c:auto val="1"/>
        <c:lblAlgn val="ctr"/>
        <c:lblOffset val="100"/>
        <c:noMultiLvlLbl val="0"/>
      </c:catAx>
      <c:valAx>
        <c:axId val="218981504"/>
        <c:scaling>
          <c:orientation val="minMax"/>
          <c:max val="1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9797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266818734401244E-2"/>
          <c:y val="0.91414633202741946"/>
          <c:w val="0.96764857747936994"/>
          <c:h val="6.20795260646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06-01-2022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722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5D19635-EF56-4014-870B-2C6FB0A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06-01-2022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06-01-2022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06-01-2022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06-01-2022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06-01-2022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2A73341-F008-4A94-B768-5C3C7DAFA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332314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Cuadro de texto 2">
            <a:extLst>
              <a:ext uri="{FF2B5EF4-FFF2-40B4-BE49-F238E27FC236}">
                <a16:creationId xmlns:a16="http://schemas.microsoft.com/office/drawing/2014/main" id="{805F0CE2-0C62-43EC-8384-4478720E78B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12">
            <a:extLst>
              <a:ext uri="{FF2B5EF4-FFF2-40B4-BE49-F238E27FC236}">
                <a16:creationId xmlns:a16="http://schemas.microsoft.com/office/drawing/2014/main" id="{9AE71C98-2105-4DB9-8D97-2383D63DC1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88840"/>
            <a:ext cx="8172908" cy="1800200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14: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509" y="1813860"/>
            <a:ext cx="7877522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A13A1057-B71C-4454-9763-C0C4A3AC840E}"/>
              </a:ext>
            </a:extLst>
          </p:cNvPr>
          <p:cNvSpPr txBox="1">
            <a:spLocks/>
          </p:cNvSpPr>
          <p:nvPr/>
        </p:nvSpPr>
        <p:spPr>
          <a:xfrm>
            <a:off x="530352" y="6356349"/>
            <a:ext cx="841488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5333" y="1161946"/>
            <a:ext cx="789463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10783"/>
              </p:ext>
            </p:extLst>
          </p:nvPr>
        </p:nvGraphicFramePr>
        <p:xfrm>
          <a:off x="583272" y="2147350"/>
          <a:ext cx="7886698" cy="2038076"/>
        </p:xfrm>
        <a:graphic>
          <a:graphicData uri="http://schemas.openxmlformats.org/drawingml/2006/table">
            <a:tbl>
              <a:tblPr/>
              <a:tblGrid>
                <a:gridCol w="255315">
                  <a:extLst>
                    <a:ext uri="{9D8B030D-6E8A-4147-A177-3AD203B41FA5}">
                      <a16:colId xmlns:a16="http://schemas.microsoft.com/office/drawing/2014/main" val="2870073151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2053014678"/>
                    </a:ext>
                  </a:extLst>
                </a:gridCol>
                <a:gridCol w="255315">
                  <a:extLst>
                    <a:ext uri="{9D8B030D-6E8A-4147-A177-3AD203B41FA5}">
                      <a16:colId xmlns:a16="http://schemas.microsoft.com/office/drawing/2014/main" val="3715707701"/>
                    </a:ext>
                  </a:extLst>
                </a:gridCol>
                <a:gridCol w="3148042">
                  <a:extLst>
                    <a:ext uri="{9D8B030D-6E8A-4147-A177-3AD203B41FA5}">
                      <a16:colId xmlns:a16="http://schemas.microsoft.com/office/drawing/2014/main" val="1406737556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038478342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3690193025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2432576623"/>
                    </a:ext>
                  </a:extLst>
                </a:gridCol>
                <a:gridCol w="684246">
                  <a:extLst>
                    <a:ext uri="{9D8B030D-6E8A-4147-A177-3AD203B41FA5}">
                      <a16:colId xmlns:a16="http://schemas.microsoft.com/office/drawing/2014/main" val="1177147800"/>
                    </a:ext>
                  </a:extLst>
                </a:gridCol>
                <a:gridCol w="622970">
                  <a:extLst>
                    <a:ext uri="{9D8B030D-6E8A-4147-A177-3AD203B41FA5}">
                      <a16:colId xmlns:a16="http://schemas.microsoft.com/office/drawing/2014/main" val="1741209658"/>
                    </a:ext>
                  </a:extLst>
                </a:gridCol>
                <a:gridCol w="612757">
                  <a:extLst>
                    <a:ext uri="{9D8B030D-6E8A-4147-A177-3AD203B41FA5}">
                      <a16:colId xmlns:a16="http://schemas.microsoft.com/office/drawing/2014/main" val="794132300"/>
                    </a:ext>
                  </a:extLst>
                </a:gridCol>
              </a:tblGrid>
              <a:tr h="1225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400716"/>
                  </a:ext>
                </a:extLst>
              </a:tr>
              <a:tr h="3754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86724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Maule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52.850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42.952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94305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Bíobío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361.938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994203"/>
                  </a:ext>
                </a:extLst>
              </a:tr>
              <a:tr h="160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La Araucanía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8.559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76205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Lagos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153.803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678920"/>
                  </a:ext>
                </a:extLst>
              </a:tr>
              <a:tr h="153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Aysén del General Carlos Ibáñez del Campo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78.151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1588,8%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133192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Magallanes y de la Antártica Chilena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38.060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143.463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819309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 de Santiago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58.362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799.697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64531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Los Ríos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477.768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91.390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84448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Arica y Parinacota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311.448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1.657.838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46867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Ñuble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99.930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908110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904243"/>
                  </a:ext>
                </a:extLst>
              </a:tr>
              <a:tr h="1225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330.317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330.307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257.919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2579190,0%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375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03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8393" y="1740352"/>
            <a:ext cx="8028060" cy="3204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A30280A-B577-48B0-B690-473711D336F0}"/>
              </a:ext>
            </a:extLst>
          </p:cNvPr>
          <p:cNvSpPr txBox="1">
            <a:spLocks/>
          </p:cNvSpPr>
          <p:nvPr/>
        </p:nvSpPr>
        <p:spPr>
          <a:xfrm>
            <a:off x="576386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76385" y="1124744"/>
            <a:ext cx="8004501" cy="60125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05: CATASTRO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202904"/>
              </p:ext>
            </p:extLst>
          </p:nvPr>
        </p:nvGraphicFramePr>
        <p:xfrm>
          <a:off x="568393" y="2048725"/>
          <a:ext cx="8008446" cy="2144700"/>
        </p:xfrm>
        <a:graphic>
          <a:graphicData uri="http://schemas.openxmlformats.org/drawingml/2006/table">
            <a:tbl>
              <a:tblPr/>
              <a:tblGrid>
                <a:gridCol w="268380">
                  <a:extLst>
                    <a:ext uri="{9D8B030D-6E8A-4147-A177-3AD203B41FA5}">
                      <a16:colId xmlns:a16="http://schemas.microsoft.com/office/drawing/2014/main" val="881860782"/>
                    </a:ext>
                  </a:extLst>
                </a:gridCol>
                <a:gridCol w="268380">
                  <a:extLst>
                    <a:ext uri="{9D8B030D-6E8A-4147-A177-3AD203B41FA5}">
                      <a16:colId xmlns:a16="http://schemas.microsoft.com/office/drawing/2014/main" val="3875368624"/>
                    </a:ext>
                  </a:extLst>
                </a:gridCol>
                <a:gridCol w="268380">
                  <a:extLst>
                    <a:ext uri="{9D8B030D-6E8A-4147-A177-3AD203B41FA5}">
                      <a16:colId xmlns:a16="http://schemas.microsoft.com/office/drawing/2014/main" val="1727120490"/>
                    </a:ext>
                  </a:extLst>
                </a:gridCol>
                <a:gridCol w="3027321">
                  <a:extLst>
                    <a:ext uri="{9D8B030D-6E8A-4147-A177-3AD203B41FA5}">
                      <a16:colId xmlns:a16="http://schemas.microsoft.com/office/drawing/2014/main" val="1699434126"/>
                    </a:ext>
                  </a:extLst>
                </a:gridCol>
                <a:gridCol w="719257">
                  <a:extLst>
                    <a:ext uri="{9D8B030D-6E8A-4147-A177-3AD203B41FA5}">
                      <a16:colId xmlns:a16="http://schemas.microsoft.com/office/drawing/2014/main" val="895705021"/>
                    </a:ext>
                  </a:extLst>
                </a:gridCol>
                <a:gridCol w="719257">
                  <a:extLst>
                    <a:ext uri="{9D8B030D-6E8A-4147-A177-3AD203B41FA5}">
                      <a16:colId xmlns:a16="http://schemas.microsoft.com/office/drawing/2014/main" val="1768273426"/>
                    </a:ext>
                  </a:extLst>
                </a:gridCol>
                <a:gridCol w="719257">
                  <a:extLst>
                    <a:ext uri="{9D8B030D-6E8A-4147-A177-3AD203B41FA5}">
                      <a16:colId xmlns:a16="http://schemas.microsoft.com/office/drawing/2014/main" val="2592410857"/>
                    </a:ext>
                  </a:extLst>
                </a:gridCol>
                <a:gridCol w="719257">
                  <a:extLst>
                    <a:ext uri="{9D8B030D-6E8A-4147-A177-3AD203B41FA5}">
                      <a16:colId xmlns:a16="http://schemas.microsoft.com/office/drawing/2014/main" val="3717190344"/>
                    </a:ext>
                  </a:extLst>
                </a:gridCol>
                <a:gridCol w="654846">
                  <a:extLst>
                    <a:ext uri="{9D8B030D-6E8A-4147-A177-3AD203B41FA5}">
                      <a16:colId xmlns:a16="http://schemas.microsoft.com/office/drawing/2014/main" val="1725456674"/>
                    </a:ext>
                  </a:extLst>
                </a:gridCol>
                <a:gridCol w="644111">
                  <a:extLst>
                    <a:ext uri="{9D8B030D-6E8A-4147-A177-3AD203B41FA5}">
                      <a16:colId xmlns:a16="http://schemas.microsoft.com/office/drawing/2014/main" val="2669527249"/>
                    </a:ext>
                  </a:extLst>
                </a:gridCol>
              </a:tblGrid>
              <a:tr h="13097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237519"/>
                  </a:ext>
                </a:extLst>
              </a:tr>
              <a:tr h="4011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327735"/>
                  </a:ext>
                </a:extLst>
              </a:tr>
              <a:tr h="1719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4.219.186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812.799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3.151.748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595795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2.800.983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2.800.980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2.570.075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598973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516.642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435.088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252.286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153814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29508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56.980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492823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8944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626.157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167926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203059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88.752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92.489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669694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56167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27587"/>
                  </a:ext>
                </a:extLst>
              </a:tr>
              <a:tr h="1309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173.918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1739180,0%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38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04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2993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2993" y="1196752"/>
            <a:ext cx="818383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DC11A3-1BCE-494D-A97F-5FD09B08D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797095"/>
              </p:ext>
            </p:extLst>
          </p:nvPr>
        </p:nvGraphicFramePr>
        <p:xfrm>
          <a:off x="462993" y="2011722"/>
          <a:ext cx="4086000" cy="251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64439BD4-B649-451A-80FE-59DC10C8AE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600138"/>
              </p:ext>
            </p:extLst>
          </p:nvPr>
        </p:nvGraphicFramePr>
        <p:xfrm>
          <a:off x="4571952" y="2011722"/>
          <a:ext cx="4036393" cy="2520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5529" y="63093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2474" y="1157133"/>
            <a:ext cx="799684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4AE7043-75CF-4F41-85FD-E4C15A5054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895934"/>
              </p:ext>
            </p:extLst>
          </p:nvPr>
        </p:nvGraphicFramePr>
        <p:xfrm>
          <a:off x="582474" y="2348880"/>
          <a:ext cx="7996846" cy="3578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4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826AA28-537D-4B89-9A23-A82B52DDD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19"/>
            <a:ext cx="79208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18439" y="1165926"/>
            <a:ext cx="790712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PARTIDA 14 MINISTERIO DE BIENES NACIONALES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5E03742-9430-4FFB-9A3C-50BE0A5CD0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997521"/>
              </p:ext>
            </p:extLst>
          </p:nvPr>
        </p:nvGraphicFramePr>
        <p:xfrm>
          <a:off x="618439" y="2348880"/>
          <a:ext cx="7898009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7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2100" y="1821994"/>
            <a:ext cx="8229600" cy="365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4FFFE78-8C05-4F16-956B-50BBA66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749" y="63035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0926" y="1178864"/>
            <a:ext cx="801295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56937"/>
              </p:ext>
            </p:extLst>
          </p:nvPr>
        </p:nvGraphicFramePr>
        <p:xfrm>
          <a:off x="540925" y="2160520"/>
          <a:ext cx="8012959" cy="2189499"/>
        </p:xfrm>
        <a:graphic>
          <a:graphicData uri="http://schemas.openxmlformats.org/drawingml/2006/table">
            <a:tbl>
              <a:tblPr/>
              <a:tblGrid>
                <a:gridCol w="726479">
                  <a:extLst>
                    <a:ext uri="{9D8B030D-6E8A-4147-A177-3AD203B41FA5}">
                      <a16:colId xmlns:a16="http://schemas.microsoft.com/office/drawing/2014/main" val="3724222770"/>
                    </a:ext>
                  </a:extLst>
                </a:gridCol>
                <a:gridCol w="3057720">
                  <a:extLst>
                    <a:ext uri="{9D8B030D-6E8A-4147-A177-3AD203B41FA5}">
                      <a16:colId xmlns:a16="http://schemas.microsoft.com/office/drawing/2014/main" val="563870449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048100168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750950172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1350188670"/>
                    </a:ext>
                  </a:extLst>
                </a:gridCol>
                <a:gridCol w="726479">
                  <a:extLst>
                    <a:ext uri="{9D8B030D-6E8A-4147-A177-3AD203B41FA5}">
                      <a16:colId xmlns:a16="http://schemas.microsoft.com/office/drawing/2014/main" val="2944922517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2027214946"/>
                    </a:ext>
                  </a:extLst>
                </a:gridCol>
                <a:gridCol w="661422">
                  <a:extLst>
                    <a:ext uri="{9D8B030D-6E8A-4147-A177-3AD203B41FA5}">
                      <a16:colId xmlns:a16="http://schemas.microsoft.com/office/drawing/2014/main" val="3157571854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651809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630094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54.593.024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11.424.074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51.987.998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54806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18.476.365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18.605.951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129.586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16.788.960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722897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4.125.883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4.202.342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3.158.484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754952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341.557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3105063,6%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19324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1.680.993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1.350.453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85731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5.119.038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14.348.850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9.229.812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7.801.183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08379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513.656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359.010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409.878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47896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231.135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301.075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69.940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218.538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931000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279.294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191278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20.402.549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299771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1.218.738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1.217.708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1.237.102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120107,0%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646945"/>
                  </a:ext>
                </a:extLst>
              </a:tr>
              <a:tr h="1357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82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4945" y="1882576"/>
            <a:ext cx="7997493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4DD7D21C-DEC1-4162-9317-902862704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4947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4945" y="1196752"/>
            <a:ext cx="799749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26102"/>
              </p:ext>
            </p:extLst>
          </p:nvPr>
        </p:nvGraphicFramePr>
        <p:xfrm>
          <a:off x="534943" y="2222326"/>
          <a:ext cx="7997495" cy="1369267"/>
        </p:xfrm>
        <a:graphic>
          <a:graphicData uri="http://schemas.openxmlformats.org/drawingml/2006/table">
            <a:tbl>
              <a:tblPr/>
              <a:tblGrid>
                <a:gridCol w="277306">
                  <a:extLst>
                    <a:ext uri="{9D8B030D-6E8A-4147-A177-3AD203B41FA5}">
                      <a16:colId xmlns:a16="http://schemas.microsoft.com/office/drawing/2014/main" val="3947027014"/>
                    </a:ext>
                  </a:extLst>
                </a:gridCol>
                <a:gridCol w="277306">
                  <a:extLst>
                    <a:ext uri="{9D8B030D-6E8A-4147-A177-3AD203B41FA5}">
                      <a16:colId xmlns:a16="http://schemas.microsoft.com/office/drawing/2014/main" val="1456089766"/>
                    </a:ext>
                  </a:extLst>
                </a:gridCol>
                <a:gridCol w="3128008">
                  <a:extLst>
                    <a:ext uri="{9D8B030D-6E8A-4147-A177-3AD203B41FA5}">
                      <a16:colId xmlns:a16="http://schemas.microsoft.com/office/drawing/2014/main" val="633721723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899941622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222415103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3089805810"/>
                    </a:ext>
                  </a:extLst>
                </a:gridCol>
                <a:gridCol w="743179">
                  <a:extLst>
                    <a:ext uri="{9D8B030D-6E8A-4147-A177-3AD203B41FA5}">
                      <a16:colId xmlns:a16="http://schemas.microsoft.com/office/drawing/2014/main" val="1780901868"/>
                    </a:ext>
                  </a:extLst>
                </a:gridCol>
                <a:gridCol w="676626">
                  <a:extLst>
                    <a:ext uri="{9D8B030D-6E8A-4147-A177-3AD203B41FA5}">
                      <a16:colId xmlns:a16="http://schemas.microsoft.com/office/drawing/2014/main" val="3353520764"/>
                    </a:ext>
                  </a:extLst>
                </a:gridCol>
                <a:gridCol w="665533">
                  <a:extLst>
                    <a:ext uri="{9D8B030D-6E8A-4147-A177-3AD203B41FA5}">
                      <a16:colId xmlns:a16="http://schemas.microsoft.com/office/drawing/2014/main" val="2345322492"/>
                    </a:ext>
                  </a:extLst>
                </a:gridCol>
              </a:tblGrid>
              <a:tr h="1352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856034"/>
                  </a:ext>
                </a:extLst>
              </a:tr>
              <a:tr h="4141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853842"/>
                  </a:ext>
                </a:extLst>
              </a:tr>
              <a:tr h="1774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43.168.950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54.593.024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11.424.074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51.987.998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985267"/>
                  </a:ext>
                </a:extLst>
              </a:tr>
              <a:tr h="152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Bienes Nacionales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17.324.039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4.862.229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11.917.338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437593"/>
                  </a:ext>
                </a:extLst>
              </a:tr>
              <a:tr h="1521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de la Propiedad Raíz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2.916.124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2561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Bienes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29.012.349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5.070.353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34.002.788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865442"/>
                  </a:ext>
                </a:extLst>
              </a:tr>
              <a:tr h="169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Catastro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3.406.387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4.219.186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812.799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3.151.748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876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945" y="1782985"/>
            <a:ext cx="7960536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EF3D9FE3-EFD7-4C80-A823-F03730BF8E6E}"/>
              </a:ext>
            </a:extLst>
          </p:cNvPr>
          <p:cNvSpPr txBox="1">
            <a:spLocks/>
          </p:cNvSpPr>
          <p:nvPr/>
        </p:nvSpPr>
        <p:spPr>
          <a:xfrm>
            <a:off x="590447" y="635634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74640" y="1141652"/>
            <a:ext cx="7945840" cy="610501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01: SUBSECRETARÍA DE BIENES NACIONALES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902337"/>
              </p:ext>
            </p:extLst>
          </p:nvPr>
        </p:nvGraphicFramePr>
        <p:xfrm>
          <a:off x="559945" y="2120175"/>
          <a:ext cx="7960533" cy="2342939"/>
        </p:xfrm>
        <a:graphic>
          <a:graphicData uri="http://schemas.openxmlformats.org/drawingml/2006/table">
            <a:tbl>
              <a:tblPr/>
              <a:tblGrid>
                <a:gridCol w="266774">
                  <a:extLst>
                    <a:ext uri="{9D8B030D-6E8A-4147-A177-3AD203B41FA5}">
                      <a16:colId xmlns:a16="http://schemas.microsoft.com/office/drawing/2014/main" val="3196125104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2356972345"/>
                    </a:ext>
                  </a:extLst>
                </a:gridCol>
                <a:gridCol w="266774">
                  <a:extLst>
                    <a:ext uri="{9D8B030D-6E8A-4147-A177-3AD203B41FA5}">
                      <a16:colId xmlns:a16="http://schemas.microsoft.com/office/drawing/2014/main" val="192145626"/>
                    </a:ext>
                  </a:extLst>
                </a:gridCol>
                <a:gridCol w="3009210">
                  <a:extLst>
                    <a:ext uri="{9D8B030D-6E8A-4147-A177-3AD203B41FA5}">
                      <a16:colId xmlns:a16="http://schemas.microsoft.com/office/drawing/2014/main" val="2650629724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2087206527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3939346249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1000803004"/>
                    </a:ext>
                  </a:extLst>
                </a:gridCol>
                <a:gridCol w="714954">
                  <a:extLst>
                    <a:ext uri="{9D8B030D-6E8A-4147-A177-3AD203B41FA5}">
                      <a16:colId xmlns:a16="http://schemas.microsoft.com/office/drawing/2014/main" val="3502522192"/>
                    </a:ext>
                  </a:extLst>
                </a:gridCol>
                <a:gridCol w="650928">
                  <a:extLst>
                    <a:ext uri="{9D8B030D-6E8A-4147-A177-3AD203B41FA5}">
                      <a16:colId xmlns:a16="http://schemas.microsoft.com/office/drawing/2014/main" val="3500800352"/>
                    </a:ext>
                  </a:extLst>
                </a:gridCol>
                <a:gridCol w="640257">
                  <a:extLst>
                    <a:ext uri="{9D8B030D-6E8A-4147-A177-3AD203B41FA5}">
                      <a16:colId xmlns:a16="http://schemas.microsoft.com/office/drawing/2014/main" val="1980976384"/>
                    </a:ext>
                  </a:extLst>
                </a:gridCol>
              </a:tblGrid>
              <a:tr h="127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852541"/>
                  </a:ext>
                </a:extLst>
              </a:tr>
              <a:tr h="3904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979862"/>
                  </a:ext>
                </a:extLst>
              </a:tr>
              <a:tr h="1673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12.461.810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17.324.039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4.862.229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11.917.338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310872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9.531.464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9.528.740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8.527.994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576872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2.786.625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2.187.327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53019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1303172,7%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67641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143.349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1303172,7%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43909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4.126.946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213.598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65320,5%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917517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39806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4.126.619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194840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159.423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248202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559683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835849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111.892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85.426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885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89150"/>
                  </a:ext>
                </a:extLst>
              </a:tr>
              <a:tr h="127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577.944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731.615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73161,5%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29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682" y="1774107"/>
            <a:ext cx="7886701" cy="2867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0C1AD33-FD84-4261-A37D-F8D77FB671FD}"/>
              </a:ext>
            </a:extLst>
          </p:cNvPr>
          <p:cNvSpPr txBox="1">
            <a:spLocks/>
          </p:cNvSpPr>
          <p:nvPr/>
        </p:nvSpPr>
        <p:spPr>
          <a:xfrm>
            <a:off x="566190" y="630932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3340" y="1152303"/>
            <a:ext cx="790955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03: REGULARIZACIÓN DE LA PROPIEDAD RAÍZ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908879"/>
              </p:ext>
            </p:extLst>
          </p:nvPr>
        </p:nvGraphicFramePr>
        <p:xfrm>
          <a:off x="530682" y="2107879"/>
          <a:ext cx="7922209" cy="2457989"/>
        </p:xfrm>
        <a:graphic>
          <a:graphicData uri="http://schemas.openxmlformats.org/drawingml/2006/table">
            <a:tbl>
              <a:tblPr/>
              <a:tblGrid>
                <a:gridCol w="265490">
                  <a:extLst>
                    <a:ext uri="{9D8B030D-6E8A-4147-A177-3AD203B41FA5}">
                      <a16:colId xmlns:a16="http://schemas.microsoft.com/office/drawing/2014/main" val="2010130996"/>
                    </a:ext>
                  </a:extLst>
                </a:gridCol>
                <a:gridCol w="265490">
                  <a:extLst>
                    <a:ext uri="{9D8B030D-6E8A-4147-A177-3AD203B41FA5}">
                      <a16:colId xmlns:a16="http://schemas.microsoft.com/office/drawing/2014/main" val="149611699"/>
                    </a:ext>
                  </a:extLst>
                </a:gridCol>
                <a:gridCol w="265490">
                  <a:extLst>
                    <a:ext uri="{9D8B030D-6E8A-4147-A177-3AD203B41FA5}">
                      <a16:colId xmlns:a16="http://schemas.microsoft.com/office/drawing/2014/main" val="966431665"/>
                    </a:ext>
                  </a:extLst>
                </a:gridCol>
                <a:gridCol w="2994722">
                  <a:extLst>
                    <a:ext uri="{9D8B030D-6E8A-4147-A177-3AD203B41FA5}">
                      <a16:colId xmlns:a16="http://schemas.microsoft.com/office/drawing/2014/main" val="3538276243"/>
                    </a:ext>
                  </a:extLst>
                </a:gridCol>
                <a:gridCol w="711512">
                  <a:extLst>
                    <a:ext uri="{9D8B030D-6E8A-4147-A177-3AD203B41FA5}">
                      <a16:colId xmlns:a16="http://schemas.microsoft.com/office/drawing/2014/main" val="3182099899"/>
                    </a:ext>
                  </a:extLst>
                </a:gridCol>
                <a:gridCol w="711512">
                  <a:extLst>
                    <a:ext uri="{9D8B030D-6E8A-4147-A177-3AD203B41FA5}">
                      <a16:colId xmlns:a16="http://schemas.microsoft.com/office/drawing/2014/main" val="3342863166"/>
                    </a:ext>
                  </a:extLst>
                </a:gridCol>
                <a:gridCol w="711512">
                  <a:extLst>
                    <a:ext uri="{9D8B030D-6E8A-4147-A177-3AD203B41FA5}">
                      <a16:colId xmlns:a16="http://schemas.microsoft.com/office/drawing/2014/main" val="3014651118"/>
                    </a:ext>
                  </a:extLst>
                </a:gridCol>
                <a:gridCol w="711512">
                  <a:extLst>
                    <a:ext uri="{9D8B030D-6E8A-4147-A177-3AD203B41FA5}">
                      <a16:colId xmlns:a16="http://schemas.microsoft.com/office/drawing/2014/main" val="606205513"/>
                    </a:ext>
                  </a:extLst>
                </a:gridCol>
                <a:gridCol w="647794">
                  <a:extLst>
                    <a:ext uri="{9D8B030D-6E8A-4147-A177-3AD203B41FA5}">
                      <a16:colId xmlns:a16="http://schemas.microsoft.com/office/drawing/2014/main" val="682149621"/>
                    </a:ext>
                  </a:extLst>
                </a:gridCol>
                <a:gridCol w="637175">
                  <a:extLst>
                    <a:ext uri="{9D8B030D-6E8A-4147-A177-3AD203B41FA5}">
                      <a16:colId xmlns:a16="http://schemas.microsoft.com/office/drawing/2014/main" val="325990913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818314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15994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3.358.757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4.037.450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678.693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2.916.124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86153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1.641.033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1.644.165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1.499.916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78949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60449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7127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25.472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9516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067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8603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Regularización Rezago de la Pequeña Propiedad Raíz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1.041.015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45401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92704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01628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02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154.646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-37.304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79362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16013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736500,0%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86445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255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07331" y="1822607"/>
            <a:ext cx="8004857" cy="2443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</a:t>
            </a:r>
            <a:r>
              <a:rPr lang="es-CL" sz="1200" b="1" dirty="0">
                <a:ea typeface="Verdana" pitchFamily="34" charset="0"/>
                <a:cs typeface="Verdana" pitchFamily="34" charset="0"/>
              </a:rPr>
              <a:t>…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1 de 2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2F5F0AC-E7B4-40BA-B246-EADF69FD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675" y="6356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80994" y="1167820"/>
            <a:ext cx="8028145" cy="60589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14. CAPÍTULO 01. PROGRAMA 04: ADMINISTRACIÓN DE BIENES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33311"/>
              </p:ext>
            </p:extLst>
          </p:nvPr>
        </p:nvGraphicFramePr>
        <p:xfrm>
          <a:off x="580993" y="2152444"/>
          <a:ext cx="8028146" cy="4124448"/>
        </p:xfrm>
        <a:graphic>
          <a:graphicData uri="http://schemas.openxmlformats.org/drawingml/2006/table">
            <a:tbl>
              <a:tblPr/>
              <a:tblGrid>
                <a:gridCol w="259894">
                  <a:extLst>
                    <a:ext uri="{9D8B030D-6E8A-4147-A177-3AD203B41FA5}">
                      <a16:colId xmlns:a16="http://schemas.microsoft.com/office/drawing/2014/main" val="382762959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87443385"/>
                    </a:ext>
                  </a:extLst>
                </a:gridCol>
                <a:gridCol w="259894">
                  <a:extLst>
                    <a:ext uri="{9D8B030D-6E8A-4147-A177-3AD203B41FA5}">
                      <a16:colId xmlns:a16="http://schemas.microsoft.com/office/drawing/2014/main" val="473400690"/>
                    </a:ext>
                  </a:extLst>
                </a:gridCol>
                <a:gridCol w="3204502">
                  <a:extLst>
                    <a:ext uri="{9D8B030D-6E8A-4147-A177-3AD203B41FA5}">
                      <a16:colId xmlns:a16="http://schemas.microsoft.com/office/drawing/2014/main" val="3471873640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32341075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2573949895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691416586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3699159472"/>
                    </a:ext>
                  </a:extLst>
                </a:gridCol>
                <a:gridCol w="634143">
                  <a:extLst>
                    <a:ext uri="{9D8B030D-6E8A-4147-A177-3AD203B41FA5}">
                      <a16:colId xmlns:a16="http://schemas.microsoft.com/office/drawing/2014/main" val="1941541116"/>
                    </a:ext>
                  </a:extLst>
                </a:gridCol>
                <a:gridCol w="623747">
                  <a:extLst>
                    <a:ext uri="{9D8B030D-6E8A-4147-A177-3AD203B41FA5}">
                      <a16:colId xmlns:a16="http://schemas.microsoft.com/office/drawing/2014/main" val="3129592149"/>
                    </a:ext>
                  </a:extLst>
                </a:gridCol>
              </a:tblGrid>
              <a:tr h="1235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62" marR="7662" marT="76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08068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232332"/>
                  </a:ext>
                </a:extLst>
              </a:tr>
              <a:tr h="1621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23.941.996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29.012.349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5.070.353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34.002.788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673034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4.502.885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4.632.066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129.181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4.190.975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391685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509.036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667.049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158.013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456.365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019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434255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115.756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70218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19568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431.505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309.438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24602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Puesta en Valor del Territorio Fiscal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33.888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4116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Recuperación y Fortalecimiento de Rutas Patrimoniales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40.323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55575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Gestión Territorial Regional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300.845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235.227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32687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7.587.585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362161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5.118.711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9.017.193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3.898.482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7.587.585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408073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46818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396.313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179191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524437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024906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264009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983002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2928581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142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Ventas a Plazo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71.206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279.294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392,2%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520824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20.402.549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902524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13.308.643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20.402.549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153,3%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07998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Tarapacá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699.751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934.031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77663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Antofagasta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9.178.018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12.835.941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139,9%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28082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Atacama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1.110.578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2.921.497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263,1%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598560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Coquimbo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196.174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220.439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112,4%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014966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 Valparaíso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483.019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463.655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96,0%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02389"/>
                  </a:ext>
                </a:extLst>
              </a:tr>
              <a:tr h="1235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del Libertador General B. O’Higgins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76.168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63.753</a:t>
                      </a:r>
                    </a:p>
                  </a:txBody>
                  <a:tcPr marL="7662" marR="7662" marT="76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662" marR="7662" marT="76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9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2066</Words>
  <Application>Microsoft Office PowerPoint</Application>
  <PresentationFormat>Presentación en pantalla (4:3)</PresentationFormat>
  <Paragraphs>1109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EJECUCIÓN ACUMULADA DE GASTOS PRESUPUESTARIOS AL MES DE NOVIEMBRE DE 2021 PARTIDA 14:  MINISTERIO DE BIENES NACIONALES</vt:lpstr>
      <vt:lpstr>Presentación de PowerPoint</vt:lpstr>
      <vt:lpstr>Presentación de PowerPoint</vt:lpstr>
      <vt:lpstr>Presentación de PowerPoint</vt:lpstr>
      <vt:lpstr>EJECUCIÓN ACUMULADA DE GASTOS A NOVIEMBRE DE 2021  PARTIDA 14 MINISTERIO DE BIENES NACIONALES</vt:lpstr>
      <vt:lpstr>EJECUCIÓN ACUMULADA DE GASTOS A NOVIEMBRE DE 2021  PARTIDA 14 RESUMEN POR CAPÍTULOS</vt:lpstr>
      <vt:lpstr>EJECUCIÓN ACUMULADA DE GASTOS A NOVIEMBRE DE 2021  PARTIDA 14. CAPÍTULO 01. PROGRAMA 01: SUBSECRETARÍA DE BIENES NACIONALES </vt:lpstr>
      <vt:lpstr>EJECUCIÓN ACUMULADA DE GASTOS A NOVIEMBRE DE 2021  PARTIDA 14. CAPÍTULO 01. PROGRAMA 03: REGULARIZACIÓN DE LA PROPIEDAD RAÍZ</vt:lpstr>
      <vt:lpstr>EJECUCIÓN ACUMULADA DE GASTOS A NOVIEMBRE DE 2021  PARTIDA 14. CAPÍTULO 01. PROGRAMA 04: ADMINISTRACIÓN DE BIENES</vt:lpstr>
      <vt:lpstr>EJECUCIÓN ACUMULADA DE GASTOS A NOVIEMBRE DE 2021  PARTIDA 14. CAPÍTULO 01. PROGRAMA 04: ADMINISTRACIÓN DE BIENES</vt:lpstr>
      <vt:lpstr>EJECUCIÓN ACUMULADA DE GASTOS A NOVIEMBRE DE 2021  PARTIDA 14. CAPÍTULO 01. PROGRAMA 05: CATASTRO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279</cp:revision>
  <cp:lastPrinted>2019-10-14T13:03:08Z</cp:lastPrinted>
  <dcterms:created xsi:type="dcterms:W3CDTF">2016-06-23T13:38:47Z</dcterms:created>
  <dcterms:modified xsi:type="dcterms:W3CDTF">2022-01-06T14:06:53Z</dcterms:modified>
</cp:coreProperties>
</file>