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6"/>
  </p:notesMasterIdLst>
  <p:handoutMasterIdLst>
    <p:handoutMasterId r:id="rId3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33" r:id="rId15"/>
    <p:sldId id="321" r:id="rId16"/>
    <p:sldId id="339" r:id="rId17"/>
    <p:sldId id="322" r:id="rId18"/>
    <p:sldId id="323" r:id="rId19"/>
    <p:sldId id="324" r:id="rId20"/>
    <p:sldId id="325" r:id="rId21"/>
    <p:sldId id="326" r:id="rId22"/>
    <p:sldId id="319" r:id="rId23"/>
    <p:sldId id="332" r:id="rId24"/>
    <p:sldId id="338" r:id="rId25"/>
    <p:sldId id="334" r:id="rId26"/>
    <p:sldId id="331" r:id="rId27"/>
    <p:sldId id="330" r:id="rId28"/>
    <p:sldId id="329" r:id="rId29"/>
    <p:sldId id="328" r:id="rId30"/>
    <p:sldId id="336" r:id="rId31"/>
    <p:sldId id="335" r:id="rId32"/>
    <p:sldId id="337" r:id="rId33"/>
    <p:sldId id="327" r:id="rId34"/>
    <p:sldId id="340" r:id="rId3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>
        <c:manualLayout>
          <c:xMode val="edge"/>
          <c:yMode val="edge"/>
          <c:x val="0.23914691198633331"/>
          <c:y val="0.196728332205721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0046341068299075E-2"/>
          <c:y val="0.29189577681038587"/>
          <c:w val="0.96527777777777779"/>
          <c:h val="0.43046478565179352"/>
        </c:manualLayout>
      </c:layout>
      <c:pie3DChart>
        <c:varyColors val="1"/>
        <c:ser>
          <c:idx val="0"/>
          <c:order val="0"/>
          <c:tx>
            <c:strRef>
              <c:f>'Partida 13'!$D$63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D09-4530-AB48-01B861B6F48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D09-4530-AB48-01B861B6F48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D09-4530-AB48-01B861B6F48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D09-4530-AB48-01B861B6F48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D09-4530-AB48-01B861B6F48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1D09-4530-AB48-01B861B6F48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13'!$C$64:$C$69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INICIATIVAS DE INVERSIÓN                                                        </c:v>
                </c:pt>
                <c:pt idx="4">
                  <c:v>PRÉSTAMOS                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13'!$D$64:$D$69</c:f>
              <c:numCache>
                <c:formatCode>#,##0</c:formatCode>
                <c:ptCount val="6"/>
                <c:pt idx="0">
                  <c:v>215709768</c:v>
                </c:pt>
                <c:pt idx="1">
                  <c:v>58173813</c:v>
                </c:pt>
                <c:pt idx="2">
                  <c:v>161586436</c:v>
                </c:pt>
                <c:pt idx="3">
                  <c:v>3353507</c:v>
                </c:pt>
                <c:pt idx="4">
                  <c:v>89861262</c:v>
                </c:pt>
                <c:pt idx="5">
                  <c:v>227694320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1D09-4530-AB48-01B861B6F48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3.3316599848015167E-2"/>
          <c:y val="0.77203227474537617"/>
          <c:w val="0.91113277894230449"/>
          <c:h val="0.193584460375278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Ejecución Acumulada  2019 - 2020 - 2021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8.6748105084995211E-2"/>
          <c:y val="0.102204834024336"/>
          <c:w val="0.89040661973328106"/>
          <c:h val="0.6495701601476539"/>
        </c:manualLayout>
      </c:layout>
      <c:lineChart>
        <c:grouping val="standard"/>
        <c:varyColors val="0"/>
        <c:ser>
          <c:idx val="2"/>
          <c:order val="0"/>
          <c:tx>
            <c:strRef>
              <c:f>'[13.xlsx]Partida 13'!$C$22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13'!$D$22:$O$22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0.11650833832651834</c:v>
                </c:pt>
                <c:pt idx="2">
                  <c:v>0.21789340508221777</c:v>
                </c:pt>
                <c:pt idx="3">
                  <c:v>0.31546752389159288</c:v>
                </c:pt>
                <c:pt idx="4">
                  <c:v>0.40454346833866656</c:v>
                </c:pt>
                <c:pt idx="5">
                  <c:v>0.49669152472025307</c:v>
                </c:pt>
                <c:pt idx="6">
                  <c:v>0.58289365358605905</c:v>
                </c:pt>
                <c:pt idx="7">
                  <c:v>0.65143906015164132</c:v>
                </c:pt>
                <c:pt idx="8">
                  <c:v>0.72746791638458541</c:v>
                </c:pt>
                <c:pt idx="9">
                  <c:v>0.80015751785603972</c:v>
                </c:pt>
                <c:pt idx="10">
                  <c:v>0.87854044155065913</c:v>
                </c:pt>
                <c:pt idx="11">
                  <c:v>0.99251656983233771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'[13.xlsx]Partida 13'!$C$23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13'!$D$23:$O$23</c:f>
              <c:numCache>
                <c:formatCode>0.0%</c:formatCode>
                <c:ptCount val="12"/>
                <c:pt idx="0">
                  <c:v>4.5506122343900321E-2</c:v>
                </c:pt>
                <c:pt idx="1">
                  <c:v>0.11491136199166692</c:v>
                </c:pt>
                <c:pt idx="2">
                  <c:v>0.22005666775595142</c:v>
                </c:pt>
                <c:pt idx="3">
                  <c:v>0.32516004515734992</c:v>
                </c:pt>
                <c:pt idx="4">
                  <c:v>0.4024433856505516</c:v>
                </c:pt>
                <c:pt idx="5">
                  <c:v>0.48371334766331031</c:v>
                </c:pt>
                <c:pt idx="6">
                  <c:v>0.55356643521811599</c:v>
                </c:pt>
                <c:pt idx="7">
                  <c:v>0.62954488697371802</c:v>
                </c:pt>
                <c:pt idx="8">
                  <c:v>0.70370226586664442</c:v>
                </c:pt>
                <c:pt idx="9">
                  <c:v>0.76028429464728409</c:v>
                </c:pt>
                <c:pt idx="10">
                  <c:v>0.86080419746733439</c:v>
                </c:pt>
                <c:pt idx="11">
                  <c:v>0.98924947501608862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1"/>
          <c:order val="2"/>
          <c:tx>
            <c:strRef>
              <c:f>'[13.xlsx]Partida 13'!$C$24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E863-4A77-B609-8D0C10467E5D}"/>
              </c:ext>
            </c:extLst>
          </c:dPt>
          <c:dLbls>
            <c:dLbl>
              <c:idx val="0"/>
              <c:layout>
                <c:manualLayout>
                  <c:x val="-4.2988364772160489E-2"/>
                  <c:y val="3.9618894987249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863-4A77-B609-8D0C10467E5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7383177570093497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B49-49D1-8127-ABD1DD0ECC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613707165109032E-2"/>
                  <c:y val="5.9492547036036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B49-49D1-8127-ABD1DD0ECC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1536863966770511E-2"/>
                  <c:y val="5.2493423855326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B49-49D1-8127-ABD1DD0ECC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7383177570093455E-2"/>
                  <c:y val="6.2992108626391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B49-49D1-8127-ABD1DD0ECC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7383177570093531E-2"/>
                  <c:y val="5.2493423855326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A56-4060-824F-7E4C5FAC4EC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7767393561786012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F50-4E7A-9F6D-0AF1F3DB60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9844236760124609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F50-4E7A-9F6D-0AF1F3DB60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5690550363447636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F50-4E7A-9F6D-0AF1F3DB60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3229491173416559E-2"/>
                  <c:y val="3.1496054313195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F50-4E7A-9F6D-0AF1F3DB60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13'!$D$24:$N$24</c:f>
              <c:numCache>
                <c:formatCode>0.0%</c:formatCode>
                <c:ptCount val="11"/>
                <c:pt idx="0">
                  <c:v>4.0323206726136269E-2</c:v>
                </c:pt>
                <c:pt idx="1">
                  <c:v>0.12253255703017579</c:v>
                </c:pt>
                <c:pt idx="2">
                  <c:v>0.23156664016124215</c:v>
                </c:pt>
                <c:pt idx="3">
                  <c:v>0.31377029580049232</c:v>
                </c:pt>
                <c:pt idx="4">
                  <c:v>0.39320081703568532</c:v>
                </c:pt>
                <c:pt idx="5">
                  <c:v>0.4801514462924828</c:v>
                </c:pt>
                <c:pt idx="6">
                  <c:v>0.54355963032573573</c:v>
                </c:pt>
                <c:pt idx="7">
                  <c:v>0.61930708942650203</c:v>
                </c:pt>
                <c:pt idx="8">
                  <c:v>0.69709758674582767</c:v>
                </c:pt>
                <c:pt idx="9">
                  <c:v>0.76446787229983681</c:v>
                </c:pt>
                <c:pt idx="10">
                  <c:v>0.84087817146742028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067-43BE-8736-C10010240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86845616"/>
        <c:axId val="586863648"/>
      </c:lineChart>
      <c:catAx>
        <c:axId val="586845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86863648"/>
        <c:crosses val="autoZero"/>
        <c:auto val="1"/>
        <c:lblAlgn val="ctr"/>
        <c:lblOffset val="100"/>
        <c:noMultiLvlLbl val="0"/>
      </c:catAx>
      <c:valAx>
        <c:axId val="58686364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8684561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Mensual 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'[13.xlsx]Partida 13'!$C$29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13'!$D$29:$O$29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6.7329647358866054E-2</c:v>
                </c:pt>
                <c:pt idx="2">
                  <c:v>0.10251717366272182</c:v>
                </c:pt>
                <c:pt idx="3">
                  <c:v>9.7574118809375138E-2</c:v>
                </c:pt>
                <c:pt idx="4">
                  <c:v>9.0266690873798711E-2</c:v>
                </c:pt>
                <c:pt idx="5">
                  <c:v>0.10233769051308687</c:v>
                </c:pt>
                <c:pt idx="6">
                  <c:v>8.8205315442897017E-2</c:v>
                </c:pt>
                <c:pt idx="7">
                  <c:v>7.7931350926418189E-2</c:v>
                </c:pt>
                <c:pt idx="8">
                  <c:v>8.1320379961063893E-2</c:v>
                </c:pt>
                <c:pt idx="9">
                  <c:v>7.2689601471454354E-2</c:v>
                </c:pt>
                <c:pt idx="10">
                  <c:v>8.4962428527516926E-2</c:v>
                </c:pt>
                <c:pt idx="11">
                  <c:v>0.12613003861161651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F98-42BF-929C-94565FD56B46}"/>
            </c:ext>
          </c:extLst>
        </c:ser>
        <c:ser>
          <c:idx val="0"/>
          <c:order val="1"/>
          <c:tx>
            <c:strRef>
              <c:f>'[13.xlsx]Partida 13'!$C$30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13'!$D$30:$O$30</c:f>
              <c:numCache>
                <c:formatCode>0.0%</c:formatCode>
                <c:ptCount val="12"/>
                <c:pt idx="0">
                  <c:v>4.5506122343900321E-2</c:v>
                </c:pt>
                <c:pt idx="1">
                  <c:v>6.9996170565702842E-2</c:v>
                </c:pt>
                <c:pt idx="2">
                  <c:v>0.10933352309056353</c:v>
                </c:pt>
                <c:pt idx="3">
                  <c:v>0.10294127414896519</c:v>
                </c:pt>
                <c:pt idx="4">
                  <c:v>7.8181445740577796E-2</c:v>
                </c:pt>
                <c:pt idx="5">
                  <c:v>7.5612878517171384E-2</c:v>
                </c:pt>
                <c:pt idx="6">
                  <c:v>6.9853087554805723E-2</c:v>
                </c:pt>
                <c:pt idx="7">
                  <c:v>7.5978451755602014E-2</c:v>
                </c:pt>
                <c:pt idx="8">
                  <c:v>8.0201152044641566E-2</c:v>
                </c:pt>
                <c:pt idx="9">
                  <c:v>8.5282485670520256E-2</c:v>
                </c:pt>
                <c:pt idx="10">
                  <c:v>0.10051990282005026</c:v>
                </c:pt>
                <c:pt idx="11">
                  <c:v>0.14237714611781987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1"/>
          <c:order val="2"/>
          <c:tx>
            <c:strRef>
              <c:f>'[13.xlsx]Partida 13'!$C$31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1.79533162885208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F0B-425B-9363-CA34B565823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13'!$D$31:$N$31</c:f>
              <c:numCache>
                <c:formatCode>0.0%</c:formatCode>
                <c:ptCount val="11"/>
                <c:pt idx="0">
                  <c:v>4.0323206726136269E-2</c:v>
                </c:pt>
                <c:pt idx="1">
                  <c:v>8.3396072917030939E-2</c:v>
                </c:pt>
                <c:pt idx="2">
                  <c:v>0.10968023647318037</c:v>
                </c:pt>
                <c:pt idx="3">
                  <c:v>8.7316231044955644E-2</c:v>
                </c:pt>
                <c:pt idx="4">
                  <c:v>8.8602623010525086E-2</c:v>
                </c:pt>
                <c:pt idx="5">
                  <c:v>8.8656778103983966E-2</c:v>
                </c:pt>
                <c:pt idx="6">
                  <c:v>6.3408184033252879E-2</c:v>
                </c:pt>
                <c:pt idx="7">
                  <c:v>7.600283899122981E-2</c:v>
                </c:pt>
                <c:pt idx="8">
                  <c:v>8.8866952934804747E-2</c:v>
                </c:pt>
                <c:pt idx="9">
                  <c:v>6.9698470761033152E-2</c:v>
                </c:pt>
                <c:pt idx="10">
                  <c:v>8.5973442258866939E-2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444-47F2-83BA-39194F3BF6A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86911472"/>
        <c:axId val="586911080"/>
      </c:barChart>
      <c:catAx>
        <c:axId val="586911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86911080"/>
        <c:crosses val="autoZero"/>
        <c:auto val="1"/>
        <c:lblAlgn val="ctr"/>
        <c:lblOffset val="100"/>
        <c:noMultiLvlLbl val="0"/>
      </c:catAx>
      <c:valAx>
        <c:axId val="5869110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86911472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7005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1169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9514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2119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59386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04143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6313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93752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36063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51312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32470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95362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88615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07676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742484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1342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9517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Cuadro de texto 2"/>
          <p:cNvSpPr txBox="1">
            <a:spLocks noChangeArrowheads="1"/>
          </p:cNvSpPr>
          <p:nvPr userDrawn="1"/>
        </p:nvSpPr>
        <p:spPr bwMode="auto">
          <a:xfrm>
            <a:off x="74295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5719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45719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74295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NOVIEMBRE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AGRICULTURA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</a:t>
            </a:r>
            <a:r>
              <a:rPr lang="es-CL" sz="1200" dirty="0" smtClean="0"/>
              <a:t>diciembre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474" y="642900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2470" y="197635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1281890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OFICINA DE ESTUDIOS Y POLÍTICAS AGRARIAS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584316"/>
              </p:ext>
            </p:extLst>
          </p:nvPr>
        </p:nvGraphicFramePr>
        <p:xfrm>
          <a:off x="481634" y="2308845"/>
          <a:ext cx="8210794" cy="3655160"/>
        </p:xfrm>
        <a:graphic>
          <a:graphicData uri="http://schemas.openxmlformats.org/drawingml/2006/table">
            <a:tbl>
              <a:tblPr/>
              <a:tblGrid>
                <a:gridCol w="822614"/>
                <a:gridCol w="303876"/>
                <a:gridCol w="303876"/>
                <a:gridCol w="2753303"/>
                <a:gridCol w="822614"/>
                <a:gridCol w="822614"/>
                <a:gridCol w="822614"/>
                <a:gridCol w="822614"/>
                <a:gridCol w="736669"/>
              </a:tblGrid>
              <a:tr h="1831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108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03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17.822.574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18.019.129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17.330.754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4.109.595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4.114.527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3.713.988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749.839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727.344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-22.495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507.815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12.830.746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12.830.746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12.793.517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619.497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6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619.497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12.211.249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12.211.249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12.174.020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Estadísticas Continuas Intercensales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537.776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537.776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500.546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VIII Censo Agropecuario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11.604.678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11.604.678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11.604.678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Estudio Indicadores de Calidad de Vida Rural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68.795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7188" y="663817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000" smtClean="0"/>
              <a:t>11</a:t>
            </a:fld>
            <a:endParaRPr lang="es-CL" sz="100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874" y="187688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…..1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7766" y="1275510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065353"/>
              </p:ext>
            </p:extLst>
          </p:nvPr>
        </p:nvGraphicFramePr>
        <p:xfrm>
          <a:off x="497767" y="2148427"/>
          <a:ext cx="8155928" cy="4489755"/>
        </p:xfrm>
        <a:graphic>
          <a:graphicData uri="http://schemas.openxmlformats.org/drawingml/2006/table">
            <a:tbl>
              <a:tblPr/>
              <a:tblGrid>
                <a:gridCol w="817117"/>
                <a:gridCol w="301846"/>
                <a:gridCol w="301846"/>
                <a:gridCol w="2734905"/>
                <a:gridCol w="817117"/>
                <a:gridCol w="817117"/>
                <a:gridCol w="817117"/>
                <a:gridCol w="817117"/>
                <a:gridCol w="731746"/>
              </a:tblGrid>
              <a:tr h="13495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54" marR="7854" marT="7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54" marR="7854" marT="7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3023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71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308.383.838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307.053.342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-1.330.496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282.881.420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43.098.921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43.281.938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183.017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39.343.047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6.408.868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6.659.605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250.737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5.843.950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1.444.758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14447580,0%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1.444.758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14447580,0%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84.078.104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86.735.650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2.657.546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77.073.651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84.074.658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86.732.204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2.657.546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77.070.205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Contratación del Seguro Agrícola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984.717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1.564.717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580.000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934.593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21.353.972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20.431.518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-922.454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17.362.739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1.662.978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4.662.978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5.295.007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113,6%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Desarrollo de Capacidades Productivas y Empresariales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1.868.801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1.868.801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1.542.462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 Asesoría Técnica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11.117.691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11.117.691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8.849.283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20.104.198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20.104.198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19.425.414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1.867.239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1.867.239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1.867.239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19.574.180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19.574.180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18.458.165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1.537.731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1.537.731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993.128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2.749.400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2.749.400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1.624.747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para Comercialización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1.253.751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1.253.751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717.428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3.446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Latinoamericana de Instituciones Financieras para el Desarrollo - ALIDE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3.446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4.943.086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49430860,0%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4.943.086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155.754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1557540,0%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9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155.754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1557540,0%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7016" y="663817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6796" y="1846718"/>
            <a:ext cx="7869560" cy="2087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…..2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7016" y="1255729"/>
            <a:ext cx="81773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768790"/>
              </p:ext>
            </p:extLst>
          </p:nvPr>
        </p:nvGraphicFramePr>
        <p:xfrm>
          <a:off x="517015" y="2092619"/>
          <a:ext cx="8169785" cy="4628862"/>
        </p:xfrm>
        <a:graphic>
          <a:graphicData uri="http://schemas.openxmlformats.org/drawingml/2006/table">
            <a:tbl>
              <a:tblPr/>
              <a:tblGrid>
                <a:gridCol w="818505"/>
                <a:gridCol w="302360"/>
                <a:gridCol w="302360"/>
                <a:gridCol w="2739550"/>
                <a:gridCol w="818505"/>
                <a:gridCol w="818505"/>
                <a:gridCol w="818505"/>
                <a:gridCol w="818505"/>
                <a:gridCol w="732990"/>
              </a:tblGrid>
              <a:tr h="1545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659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4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675.401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675.401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669.663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74.131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74.131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73.650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601.270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601.270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596.013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-6.900.975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-6.900.975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79.123.815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79.123.815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59.577.415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59.170.415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-407.000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52.956.650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25.398.301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25.398.301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24.646.520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 financiamiento art. 3°, Ley N° 18.450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1.859.985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2.266.985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407.000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1.354.195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- COBIN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3.025.561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3.025.561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166.450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71.848.880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71.848.880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Riego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21.102.965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21.102.965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17.854.967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Inversiones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3.600.590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3.600.590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3.386.594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18.751.633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18.751.633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18.507.343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15.483.549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15.483.549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15.074.185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Praderas Suplementarias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4.876.824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4.876.824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4.794.291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1.484.160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1.484.160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1.312.875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1.268.209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1.268.209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1.252.849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6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1.892.095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1.892.095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1.591.420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para Comercialización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298.782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298.782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265.671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Servicios de Asesoría Técnica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8.601.470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8.601.470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7.808.685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2.434.816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2.434.816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2704" y="611478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51303" y="264963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8062" y="1508722"/>
            <a:ext cx="817733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</a:t>
            </a:r>
            <a:b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AGROPECUARIO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281444"/>
              </p:ext>
            </p:extLst>
          </p:nvPr>
        </p:nvGraphicFramePr>
        <p:xfrm>
          <a:off x="538062" y="3003095"/>
          <a:ext cx="8177340" cy="2520279"/>
        </p:xfrm>
        <a:graphic>
          <a:graphicData uri="http://schemas.openxmlformats.org/drawingml/2006/table">
            <a:tbl>
              <a:tblPr/>
              <a:tblGrid>
                <a:gridCol w="819262"/>
                <a:gridCol w="302639"/>
                <a:gridCol w="302639"/>
                <a:gridCol w="2742084"/>
                <a:gridCol w="819262"/>
                <a:gridCol w="819262"/>
                <a:gridCol w="819262"/>
                <a:gridCol w="819262"/>
                <a:gridCol w="733668"/>
              </a:tblGrid>
              <a:tr h="1859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5983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878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4.319.385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1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1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4.285.725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1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4.285.725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1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Riego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4.285.725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658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24701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040" y="257585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1656222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 :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AGRÍCOLA Y GANADERO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061297"/>
              </p:ext>
            </p:extLst>
          </p:nvPr>
        </p:nvGraphicFramePr>
        <p:xfrm>
          <a:off x="518864" y="2864821"/>
          <a:ext cx="8167935" cy="2148354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633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794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401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50841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5084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4033" y="657401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2" y="186648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8870" y="129756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AGRÍCOLA Y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192270"/>
              </p:ext>
            </p:extLst>
          </p:nvPr>
        </p:nvGraphicFramePr>
        <p:xfrm>
          <a:off x="538869" y="2150311"/>
          <a:ext cx="8147930" cy="4423707"/>
        </p:xfrm>
        <a:graphic>
          <a:graphicData uri="http://schemas.openxmlformats.org/drawingml/2006/table">
            <a:tbl>
              <a:tblPr/>
              <a:tblGrid>
                <a:gridCol w="816316"/>
                <a:gridCol w="301550"/>
                <a:gridCol w="301550"/>
                <a:gridCol w="2732222"/>
                <a:gridCol w="816316"/>
                <a:gridCol w="816316"/>
                <a:gridCol w="816316"/>
                <a:gridCol w="816316"/>
                <a:gridCol w="731028"/>
              </a:tblGrid>
              <a:tr h="15123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98" marR="9298" marT="9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98" marR="9298" marT="9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316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84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26.680.390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28.929.935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2.249.545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26.416.508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23.087.109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23.214.616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127.507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21.309.254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2.006.234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1.982.599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-23.635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1.553.148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516.309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516.299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1.145.666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221,9%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516.309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516.299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1.145.666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221,9%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10.678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633.913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623.235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563.032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618.745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618.735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547.565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Sanitarias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618.745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618.735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547.565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10.668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15.168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15.467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2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Oficial de Agencias Certificadoras de Semillas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3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Análisis de Semillas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5.021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9.521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10.059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105,7%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2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para la Protección de las Obtenciones Vegetales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4.557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4.557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4.551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103.932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103.932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24.364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24.354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247.017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1013,9%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1.814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1.814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2.638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145,4%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2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22.550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22.540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244.379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1083,7%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1.020.093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1.020.093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981.795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981.785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474.366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981.795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981.785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474.366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461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9226" y="562290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9226" y="250884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472" y="1559200"/>
            <a:ext cx="816793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INSPECCIONES EXPORTACIONES SILVOAGROPECUARIAS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267573"/>
              </p:ext>
            </p:extLst>
          </p:nvPr>
        </p:nvGraphicFramePr>
        <p:xfrm>
          <a:off x="539474" y="2910138"/>
          <a:ext cx="8147325" cy="2607093"/>
        </p:xfrm>
        <a:graphic>
          <a:graphicData uri="http://schemas.openxmlformats.org/drawingml/2006/table">
            <a:tbl>
              <a:tblPr/>
              <a:tblGrid>
                <a:gridCol w="816255"/>
                <a:gridCol w="301527"/>
                <a:gridCol w="301527"/>
                <a:gridCol w="2732021"/>
                <a:gridCol w="816255"/>
                <a:gridCol w="816255"/>
                <a:gridCol w="816255"/>
                <a:gridCol w="816255"/>
                <a:gridCol w="730975"/>
              </a:tblGrid>
              <a:tr h="19953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566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066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21.404.485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22.264.546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860.061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20.070.063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6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19.183.826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19.514.982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331.156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17.624.480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6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2.220.649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2.206.605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-14.044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1.919.359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6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542.959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542.949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526.224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6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542.959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542.949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526.224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3728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3728" y="215655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7176" y="1414713"/>
            <a:ext cx="8167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DESARROLLO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761227"/>
              </p:ext>
            </p:extLst>
          </p:nvPr>
        </p:nvGraphicFramePr>
        <p:xfrm>
          <a:off x="508713" y="2474860"/>
          <a:ext cx="8171383" cy="3546427"/>
        </p:xfrm>
        <a:graphic>
          <a:graphicData uri="http://schemas.openxmlformats.org/drawingml/2006/table">
            <a:tbl>
              <a:tblPr/>
              <a:tblGrid>
                <a:gridCol w="818665"/>
                <a:gridCol w="302418"/>
                <a:gridCol w="302418"/>
                <a:gridCol w="2740088"/>
                <a:gridCol w="818665"/>
                <a:gridCol w="818665"/>
                <a:gridCol w="818665"/>
                <a:gridCol w="818665"/>
                <a:gridCol w="733134"/>
              </a:tblGrid>
              <a:tr h="2226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6023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21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13.851.279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14.147.224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295.945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12.462.608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10.698.846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10.805.520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106.674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9.627.291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2.965.322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2.922.495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-42.827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2.457.325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102.745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102.745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Tuberculosis Bovina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Veterinario Permanente del Cono Sur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Mundial de Sanidad Animal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58" y="604036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58" y="229373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4036" y="1418316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VIGILANCIA Y CONTROL SILVOAGRÍCOLA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272760"/>
              </p:ext>
            </p:extLst>
          </p:nvPr>
        </p:nvGraphicFramePr>
        <p:xfrm>
          <a:off x="504036" y="2745326"/>
          <a:ext cx="8182764" cy="2987931"/>
        </p:xfrm>
        <a:graphic>
          <a:graphicData uri="http://schemas.openxmlformats.org/drawingml/2006/table">
            <a:tbl>
              <a:tblPr/>
              <a:tblGrid>
                <a:gridCol w="812817"/>
                <a:gridCol w="300258"/>
                <a:gridCol w="300258"/>
                <a:gridCol w="2790268"/>
                <a:gridCol w="812817"/>
                <a:gridCol w="812817"/>
                <a:gridCol w="812817"/>
                <a:gridCol w="812817"/>
                <a:gridCol w="727895"/>
              </a:tblGrid>
              <a:tr h="2547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253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11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30.409.922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30.791.665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381.743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27.494.439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18.929.693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19.098.907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169.214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17.572.375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11.430.743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10.699.411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-731.332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8.930.493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Sanidad Vegetal del Cono Sur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23.185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23.185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23.185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la Viña y el Vino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26.291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26.287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943.871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943.861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942.099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943.871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943.861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942.099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2614" y="237614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51000" y="156523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07: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CONTROLES FRONTERIZOS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492319"/>
              </p:ext>
            </p:extLst>
          </p:nvPr>
        </p:nvGraphicFramePr>
        <p:xfrm>
          <a:off x="473363" y="2696951"/>
          <a:ext cx="8214186" cy="3471409"/>
        </p:xfrm>
        <a:graphic>
          <a:graphicData uri="http://schemas.openxmlformats.org/drawingml/2006/table">
            <a:tbl>
              <a:tblPr/>
              <a:tblGrid>
                <a:gridCol w="822954"/>
                <a:gridCol w="304002"/>
                <a:gridCol w="304002"/>
                <a:gridCol w="2754439"/>
                <a:gridCol w="822954"/>
                <a:gridCol w="822954"/>
                <a:gridCol w="822954"/>
                <a:gridCol w="822954"/>
                <a:gridCol w="736973"/>
              </a:tblGrid>
              <a:tr h="1698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882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92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15.846.430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15.881.797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13.064.375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13.283.753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12.806.002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-477.751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10.827.460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2.180.432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2.164.274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1.734.474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75.539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6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458.527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458.527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89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1 Título"/>
          <p:cNvSpPr txBox="1">
            <a:spLocks noGrp="1"/>
          </p:cNvSpPr>
          <p:nvPr>
            <p:ph type="title"/>
          </p:nvPr>
        </p:nvSpPr>
        <p:spPr>
          <a:xfrm>
            <a:off x="458962" y="1412776"/>
            <a:ext cx="82192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1EFC2BD2-CA67-4E59-AD39-BFF2E84577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7164193"/>
              </p:ext>
            </p:extLst>
          </p:nvPr>
        </p:nvGraphicFramePr>
        <p:xfrm>
          <a:off x="565944" y="2289175"/>
          <a:ext cx="8148280" cy="4012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5188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180" y="2109917"/>
            <a:ext cx="7869560" cy="2141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1295930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08: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GESTIÓN Y CONSERVACIÓN DE RECURSOS NATURALES RENOVABLES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915248"/>
              </p:ext>
            </p:extLst>
          </p:nvPr>
        </p:nvGraphicFramePr>
        <p:xfrm>
          <a:off x="513182" y="2420896"/>
          <a:ext cx="8173621" cy="3672405"/>
        </p:xfrm>
        <a:graphic>
          <a:graphicData uri="http://schemas.openxmlformats.org/drawingml/2006/table">
            <a:tbl>
              <a:tblPr/>
              <a:tblGrid>
                <a:gridCol w="826303"/>
                <a:gridCol w="305239"/>
                <a:gridCol w="305239"/>
                <a:gridCol w="2691654"/>
                <a:gridCol w="826303"/>
                <a:gridCol w="826303"/>
                <a:gridCol w="826303"/>
                <a:gridCol w="826303"/>
                <a:gridCol w="739974"/>
              </a:tblGrid>
              <a:tr h="21947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17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80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13.650.763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13.716.222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11.858.658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5.780.777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5.794.552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5.190.397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475.386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472.404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387.863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7.394.590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7.377.440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6.211.396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7.342.950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6.176.933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7.342.950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6.176.933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Agrícola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38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la Conservación de las Especies Migratorias de Animales Silvestres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38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el Comercio Internacional de Especies Amenazadas de Fauna y Flora Silvestre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5226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7444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5436" y="236653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5171" y="1556792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09: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LABORATORIOS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605837"/>
              </p:ext>
            </p:extLst>
          </p:nvPr>
        </p:nvGraphicFramePr>
        <p:xfrm>
          <a:off x="505171" y="2765415"/>
          <a:ext cx="8167935" cy="3225807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17469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4740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269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6.641.387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7.147.182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505.795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6.167.013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5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4.960.512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4.982.063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4.477.074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5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1.485.006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1.474.707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1.147.226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5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195.859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195.859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5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146.779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146.779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5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49.080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5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484.313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5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484.313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3486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489924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223002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1434931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MANEJO DEL FUEGO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000664"/>
              </p:ext>
            </p:extLst>
          </p:nvPr>
        </p:nvGraphicFramePr>
        <p:xfrm>
          <a:off x="518865" y="2677648"/>
          <a:ext cx="8167935" cy="1831471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7404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4936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856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2.645.295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22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2.645.295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9951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80526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444" y="233764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00607" y="1559769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339310"/>
              </p:ext>
            </p:extLst>
          </p:nvPr>
        </p:nvGraphicFramePr>
        <p:xfrm>
          <a:off x="518865" y="2626612"/>
          <a:ext cx="8149679" cy="3034637"/>
        </p:xfrm>
        <a:graphic>
          <a:graphicData uri="http://schemas.openxmlformats.org/drawingml/2006/table">
            <a:tbl>
              <a:tblPr/>
              <a:tblGrid>
                <a:gridCol w="816491"/>
                <a:gridCol w="301615"/>
                <a:gridCol w="301615"/>
                <a:gridCol w="2732808"/>
                <a:gridCol w="816491"/>
                <a:gridCol w="816491"/>
                <a:gridCol w="816491"/>
                <a:gridCol w="816491"/>
                <a:gridCol w="731186"/>
              </a:tblGrid>
              <a:tr h="2620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204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39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9.071.588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1.594.134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1.594.134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1.062.927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15.237.268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15.237.268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7.884.429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210.002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210.002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124.232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112.577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81353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612849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222809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1404221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CORPORACIÓN NACIONAL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568519"/>
              </p:ext>
            </p:extLst>
          </p:nvPr>
        </p:nvGraphicFramePr>
        <p:xfrm>
          <a:off x="518865" y="2738611"/>
          <a:ext cx="8167935" cy="3095984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4859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2326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62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19.494.218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22.135.772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2.641.554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19.683.629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16.276.171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17.119.511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843.340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15.289.671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2.709.413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2.709.413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2.179.078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436.126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436.116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436.116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274.900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161.226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161.216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161.216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416.673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416.673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9717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4108" y="207853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138313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MANEJO DEL FUEGO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755534"/>
              </p:ext>
            </p:extLst>
          </p:nvPr>
        </p:nvGraphicFramePr>
        <p:xfrm>
          <a:off x="518864" y="2471798"/>
          <a:ext cx="8167935" cy="3477481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0684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01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14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35.422.137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90.045.599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54.623.462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76.634.174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16.921.238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22.948.880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6.027.642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19.502.773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15.034.624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55.263.495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40.228.871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45.808.199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253.019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253.019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253.019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168.138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168.138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168.138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225.322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94.468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3.466.275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-3.330.274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3.466.275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-3.330.274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4437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4848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203357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1176" y="1367101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ÁREAS SILVESTRES PROTEGIDAS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881632"/>
              </p:ext>
            </p:extLst>
          </p:nvPr>
        </p:nvGraphicFramePr>
        <p:xfrm>
          <a:off x="518864" y="2397938"/>
          <a:ext cx="8167935" cy="3813108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4041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211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55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17.627.963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19.339.347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1.711.384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17.051.002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13.391.458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13.672.394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280.936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11.986.283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3.211.428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3.188.033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-23.395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2.585.771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662.022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662.022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662.022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403.738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403.738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403.738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258.284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258.284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258.284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Jardín Botánico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-820.331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-820.331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9573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9743" y="650165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9743" y="198149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99743" y="127840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220924"/>
              </p:ext>
            </p:extLst>
          </p:nvPr>
        </p:nvGraphicFramePr>
        <p:xfrm>
          <a:off x="529140" y="2315519"/>
          <a:ext cx="8138539" cy="4040837"/>
        </p:xfrm>
        <a:graphic>
          <a:graphicData uri="http://schemas.openxmlformats.org/drawingml/2006/table">
            <a:tbl>
              <a:tblPr/>
              <a:tblGrid>
                <a:gridCol w="815375"/>
                <a:gridCol w="301202"/>
                <a:gridCol w="301202"/>
                <a:gridCol w="2729073"/>
                <a:gridCol w="815375"/>
                <a:gridCol w="815375"/>
                <a:gridCol w="815375"/>
                <a:gridCol w="815375"/>
                <a:gridCol w="730187"/>
              </a:tblGrid>
              <a:tr h="1841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098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16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38.047.944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23.689.973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-14.357.971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19.885.273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13.129.736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13.625.764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496.028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11.920.559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5.023.331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4.942.235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-81.096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3.456.727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805.202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805.202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805.202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644.754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644.754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644.754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642.118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642.118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305.042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305.042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Investigación Ley Bosque Nativo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305.042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8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Naciones Unidas contra la Desertificación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1.354.443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1.354.443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1.354.443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2.043.300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2.043.300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8145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5073" y="607439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9069" y="235612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1650729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DE ARBORIZACIÓN URBANA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366076"/>
              </p:ext>
            </p:extLst>
          </p:nvPr>
        </p:nvGraphicFramePr>
        <p:xfrm>
          <a:off x="515075" y="2759397"/>
          <a:ext cx="8171725" cy="2613819"/>
        </p:xfrm>
        <a:graphic>
          <a:graphicData uri="http://schemas.openxmlformats.org/drawingml/2006/table">
            <a:tbl>
              <a:tblPr/>
              <a:tblGrid>
                <a:gridCol w="818700"/>
                <a:gridCol w="302430"/>
                <a:gridCol w="302430"/>
                <a:gridCol w="2740201"/>
                <a:gridCol w="818700"/>
                <a:gridCol w="818700"/>
                <a:gridCol w="818700"/>
                <a:gridCol w="818700"/>
                <a:gridCol w="733164"/>
              </a:tblGrid>
              <a:tr h="21950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624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985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1.299.184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1.418.281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119.097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1.221.695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9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876.786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745.437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9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442.218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436.218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371.088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9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105.170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9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105.170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4078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7527" y="591671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5519" y="232897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1540960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PROGRAMAS DE EMPLEOS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323580"/>
              </p:ext>
            </p:extLst>
          </p:nvPr>
        </p:nvGraphicFramePr>
        <p:xfrm>
          <a:off x="518864" y="2770455"/>
          <a:ext cx="8167935" cy="2727674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31609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668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271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12.382.369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12.382.369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10.179.635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5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9.173.944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9.173.944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7.604.976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25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2.220.086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2.220.086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1.631.178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25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25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45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3020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539552" y="1504901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7681893"/>
              </p:ext>
            </p:extLst>
          </p:nvPr>
        </p:nvGraphicFramePr>
        <p:xfrm>
          <a:off x="539552" y="2348880"/>
          <a:ext cx="8147248" cy="4007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4585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39490" y="234454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639491" y="1428761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AREAS SILVESTRES PROTEGIDAS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911331"/>
              </p:ext>
            </p:extLst>
          </p:nvPr>
        </p:nvGraphicFramePr>
        <p:xfrm>
          <a:off x="639490" y="2708922"/>
          <a:ext cx="8167937" cy="2232246"/>
        </p:xfrm>
        <a:graphic>
          <a:graphicData uri="http://schemas.openxmlformats.org/drawingml/2006/table">
            <a:tbl>
              <a:tblPr/>
              <a:tblGrid>
                <a:gridCol w="818320"/>
                <a:gridCol w="302291"/>
                <a:gridCol w="302291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7229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576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348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228.292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83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228.292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83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228.292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57486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0284" y="611249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6896" y="231212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611560" y="1564526"/>
            <a:ext cx="79260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614755"/>
              </p:ext>
            </p:extLst>
          </p:nvPr>
        </p:nvGraphicFramePr>
        <p:xfrm>
          <a:off x="611563" y="2725665"/>
          <a:ext cx="7926048" cy="3185208"/>
        </p:xfrm>
        <a:graphic>
          <a:graphicData uri="http://schemas.openxmlformats.org/drawingml/2006/table">
            <a:tbl>
              <a:tblPr/>
              <a:tblGrid>
                <a:gridCol w="794086"/>
                <a:gridCol w="293338"/>
                <a:gridCol w="293338"/>
                <a:gridCol w="2657820"/>
                <a:gridCol w="794086"/>
                <a:gridCol w="794086"/>
                <a:gridCol w="794086"/>
                <a:gridCol w="794086"/>
                <a:gridCol w="711122"/>
              </a:tblGrid>
              <a:tr h="2455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0703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23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17.607.655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5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198.100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5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5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91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Construcción y Rehabilitación Obras de Riego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5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17.195.446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5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17.195.446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91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17.195.446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0959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7793" y="620263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7793" y="216440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1 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1419599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06.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712082"/>
              </p:ext>
            </p:extLst>
          </p:nvPr>
        </p:nvGraphicFramePr>
        <p:xfrm>
          <a:off x="517796" y="2453381"/>
          <a:ext cx="8169004" cy="3306569"/>
        </p:xfrm>
        <a:graphic>
          <a:graphicData uri="http://schemas.openxmlformats.org/drawingml/2006/table">
            <a:tbl>
              <a:tblPr/>
              <a:tblGrid>
                <a:gridCol w="818427"/>
                <a:gridCol w="302330"/>
                <a:gridCol w="302330"/>
                <a:gridCol w="2739289"/>
                <a:gridCol w="818427"/>
                <a:gridCol w="818427"/>
                <a:gridCol w="818427"/>
                <a:gridCol w="818427"/>
                <a:gridCol w="732920"/>
              </a:tblGrid>
              <a:tr h="22070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6839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96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128.831.968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81.688.239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-47.143.729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71.505.520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5.442.903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5.544.174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5.131.243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806.312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764.740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-41.572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652.156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1.906.811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-57.617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1.831.459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1.906.811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-57.617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1.831.459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Construcción y Rehabilitación Obras de Riego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1.906.811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-57.617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1.831.459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192.660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192.660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9164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17" y="642900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09" y="216223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2 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138416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06.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936388"/>
              </p:ext>
            </p:extLst>
          </p:nvPr>
        </p:nvGraphicFramePr>
        <p:xfrm>
          <a:off x="539517" y="2451203"/>
          <a:ext cx="8147283" cy="3832500"/>
        </p:xfrm>
        <a:graphic>
          <a:graphicData uri="http://schemas.openxmlformats.org/drawingml/2006/table">
            <a:tbl>
              <a:tblPr/>
              <a:tblGrid>
                <a:gridCol w="816251"/>
                <a:gridCol w="301526"/>
                <a:gridCol w="301526"/>
                <a:gridCol w="2732005"/>
                <a:gridCol w="816251"/>
                <a:gridCol w="816251"/>
                <a:gridCol w="816251"/>
                <a:gridCol w="816251"/>
                <a:gridCol w="730971"/>
              </a:tblGrid>
              <a:tr h="2489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4784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8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47.305.546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248.810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47.305.546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248.810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3.353.507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3.135.257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-218.250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1.892.708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1.212.022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1.312.022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926.024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378.325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Inversión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1.763.160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1.444.910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-318.250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856.684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61.676.120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61.676.120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INDAP - Pre financiamiento art. 3°, Ley N° 18.450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1.098.777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1.098.777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1.098.777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497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60.577.343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48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48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621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466600" y="1325739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6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8535130"/>
              </p:ext>
            </p:extLst>
          </p:nvPr>
        </p:nvGraphicFramePr>
        <p:xfrm>
          <a:off x="466600" y="2204864"/>
          <a:ext cx="8220200" cy="4151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806" y="1294600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6203850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06313" y="1925330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884554"/>
              </p:ext>
            </p:extLst>
          </p:nvPr>
        </p:nvGraphicFramePr>
        <p:xfrm>
          <a:off x="606314" y="2304156"/>
          <a:ext cx="7636338" cy="3586697"/>
        </p:xfrm>
        <a:graphic>
          <a:graphicData uri="http://schemas.openxmlformats.org/drawingml/2006/table">
            <a:tbl>
              <a:tblPr/>
              <a:tblGrid>
                <a:gridCol w="889799"/>
                <a:gridCol w="2377227"/>
                <a:gridCol w="889799"/>
                <a:gridCol w="889799"/>
                <a:gridCol w="889799"/>
                <a:gridCol w="889799"/>
                <a:gridCol w="810116"/>
              </a:tblGrid>
              <a:tr h="23322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30704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7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756.379.206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861.065.325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104.686.119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724.051.036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215.709.768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235.059.964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19.350.196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209.059.246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58.173.813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118.465.714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60.291.901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92.495.722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2.728.338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2.728.278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4.802.412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161.586.436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174.684.697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13.098.261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146.023.538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134.239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5.341.027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402.771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3.492.707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4.514.081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1.021.374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3.214.860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76.114.531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384.811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-75.729.720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3.353.507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6.980.772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3.627.265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2.129.138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79.123.815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147.952.763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201.372.155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53.419.392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155.261.837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26.854.918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26.854.818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26.196.670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454" y="1287156"/>
            <a:ext cx="804758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96944" y="6569968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3646" y="1861728"/>
            <a:ext cx="7509520" cy="27616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222517"/>
              </p:ext>
            </p:extLst>
          </p:nvPr>
        </p:nvGraphicFramePr>
        <p:xfrm>
          <a:off x="553456" y="2091867"/>
          <a:ext cx="8047587" cy="4478557"/>
        </p:xfrm>
        <a:graphic>
          <a:graphicData uri="http://schemas.openxmlformats.org/drawingml/2006/table">
            <a:tbl>
              <a:tblPr/>
              <a:tblGrid>
                <a:gridCol w="334063"/>
                <a:gridCol w="334063"/>
                <a:gridCol w="2996548"/>
                <a:gridCol w="895290"/>
                <a:gridCol w="895290"/>
                <a:gridCol w="895290"/>
                <a:gridCol w="895290"/>
                <a:gridCol w="801753"/>
              </a:tblGrid>
              <a:tr h="1375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12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0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62.063.501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75.338.576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13.275.075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57.362.694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28.189.690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39.687.496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11.497.806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25.985.256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664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Investigación e Innovación Tecnológica Silvoagropecuaria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33.873.811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35.651.080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1.777.269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31.377.438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1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ESTUDIOS Y POLÍTICAS AGRARIAS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17.822.574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18.019.129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196.555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17.330.754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1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308.383.838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307.053.342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-1.330.496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282.881.420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1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4.319.385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128.484.656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132.878.571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4.393.915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117.533.664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26.680.390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28.929.935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2.249.545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26.416.508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Inspecciones Exportaciones Silvoagropecuarias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21.404.485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22.264.546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860.061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20.070.063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Ganadero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13.851.279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14.147.224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295.945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12.462.608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Vigilancia y Control Silvoagrícola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30.409.922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30.791.665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381.743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27.494.439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Controles Fronterizos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15.846.430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15.881.797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35.367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13.064.375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75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Gestión y Conservación de Recursos Naturales Renovables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13.650.763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13.716.222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65.459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11.858.658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6.641.387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7.147.182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505.795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6.167.013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111.891.446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156.628.972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44.737.526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134.475.773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 Forestal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17.041.404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17.041.404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9.071.588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19.494.218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22.135.772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2.641.554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19.683.629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Manejo del Fuego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35.422.137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90.045.599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54.623.462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76.634.174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Areas Silvestres Protegidas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17.627.963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19.339.347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1.711.384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17.051.002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Forestal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38.047.944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23.689.973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-14.357.971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19.885.273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Arborización Urbana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1.299.184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1.418.281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119.097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1.221.695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Empleo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856.966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876.786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19.820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745.437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Areas Silvestres Protegidas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228.292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1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RIEGO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128.831.968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81.688.239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-47.143.729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71.505.520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1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Riego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17.607.655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330076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2045826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9856" y="1423300"/>
            <a:ext cx="82817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386196"/>
              </p:ext>
            </p:extLst>
          </p:nvPr>
        </p:nvGraphicFramePr>
        <p:xfrm>
          <a:off x="467547" y="2411611"/>
          <a:ext cx="8284089" cy="3892188"/>
        </p:xfrm>
        <a:graphic>
          <a:graphicData uri="http://schemas.openxmlformats.org/drawingml/2006/table">
            <a:tbl>
              <a:tblPr/>
              <a:tblGrid>
                <a:gridCol w="829957"/>
                <a:gridCol w="306589"/>
                <a:gridCol w="306589"/>
                <a:gridCol w="2777881"/>
                <a:gridCol w="829957"/>
                <a:gridCol w="829957"/>
                <a:gridCol w="829957"/>
                <a:gridCol w="829957"/>
                <a:gridCol w="743245"/>
              </a:tblGrid>
              <a:tr h="1768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93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21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28.189.690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39.687.496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11.497.806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25.985.256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6.558.264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6.567.060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5.898.251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1.024.008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1.064.508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800.148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20.435.004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28.541.492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8.106.488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15.792.894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946.020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9.069.728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8.123.708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1.815.644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Comunicaciones del Agro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585.220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585.220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547.987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Agrícolas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8.123.718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8.123.708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906.868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Agroclimática Nacional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311.233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311.233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311.232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Consorcio Lechero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Cinco al Día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16.531.742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16.309.522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-222.220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11.242.285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 - PROCHILE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7.049.769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6.827.549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-222.220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6.029.827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3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Fomento Productivo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3.599.827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3.599.827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1.684.145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3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Seguro Agrícola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5.882.146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5.882.146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3.528.313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1.106.546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1.311.546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884.269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1320" y="6538912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1" y="212688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              2 de 2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3917" y="141133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929836"/>
              </p:ext>
            </p:extLst>
          </p:nvPr>
        </p:nvGraphicFramePr>
        <p:xfrm>
          <a:off x="561320" y="2365376"/>
          <a:ext cx="8183394" cy="4118097"/>
        </p:xfrm>
        <a:graphic>
          <a:graphicData uri="http://schemas.openxmlformats.org/drawingml/2006/table">
            <a:tbl>
              <a:tblPr/>
              <a:tblGrid>
                <a:gridCol w="819869"/>
                <a:gridCol w="302862"/>
                <a:gridCol w="302862"/>
                <a:gridCol w="2744114"/>
                <a:gridCol w="819869"/>
                <a:gridCol w="819869"/>
                <a:gridCol w="819869"/>
                <a:gridCol w="819869"/>
                <a:gridCol w="734211"/>
              </a:tblGrid>
              <a:tr h="2110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97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1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para la Inocuidad Alimentaria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669.637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744.637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588.469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2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Comercialización de Pequeños Productores de Trigo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436.909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566.909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295.800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1.850.696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1.850.696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Latinoamericano de Arroces para Riego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2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de las Naciones Unidas para la Alimentación y la Agricultura - FAO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1.580.760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1.580.760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1.580.760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2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para la Agricultura - IICA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257.730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257.730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257.730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172.394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264614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92220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229.818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56426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41600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150.185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195845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45660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181.389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3009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7423" y="2238545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397300" y="1296569"/>
            <a:ext cx="82895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INVESTIGACIÓN E INNOVACIÓN TECNOLÓGICA SILVOAGROPECUARIA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920525"/>
              </p:ext>
            </p:extLst>
          </p:nvPr>
        </p:nvGraphicFramePr>
        <p:xfrm>
          <a:off x="397301" y="2589953"/>
          <a:ext cx="8289499" cy="3528395"/>
        </p:xfrm>
        <a:graphic>
          <a:graphicData uri="http://schemas.openxmlformats.org/drawingml/2006/table">
            <a:tbl>
              <a:tblPr/>
              <a:tblGrid>
                <a:gridCol w="830499"/>
                <a:gridCol w="306789"/>
                <a:gridCol w="306789"/>
                <a:gridCol w="2779695"/>
                <a:gridCol w="830499"/>
                <a:gridCol w="830499"/>
                <a:gridCol w="830499"/>
                <a:gridCol w="830499"/>
                <a:gridCol w="743731"/>
              </a:tblGrid>
              <a:tr h="2241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046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41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35.651.080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1.777.269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31.377.438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35.355.451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30.802.155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35.355.451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30.802.155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Investigaciones Agropecuarias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17.107.193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16.919.489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-187.704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16.079.582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para la Innovación Agraria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8.692.845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10.284.495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7.388.052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Forestal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4.422.531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4.422.531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3.960.937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3.463.528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3.463.528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3.168.489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48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Investigación para la Competitividad Agroalimentaria y Forestal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187.704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265.408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205.095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279.655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279.655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4407</TotalTime>
  <Words>5821</Words>
  <Application>Microsoft Office PowerPoint</Application>
  <PresentationFormat>Presentación en pantalla (4:3)</PresentationFormat>
  <Paragraphs>3467</Paragraphs>
  <Slides>33</Slides>
  <Notes>28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33</vt:i4>
      </vt:variant>
    </vt:vector>
  </HeadingPairs>
  <TitlesOfParts>
    <vt:vector size="40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PRESUPUESTARIA DE GASTOS ACUMULADA AL MES DE NOVIEMBRE DE 2021 PARTIDA 13: MINISTERIO DE AGRICULTURA</vt:lpstr>
      <vt:lpstr>COMPORTAMIENTO DE LA EJECUCIÓN ACUMULADA DE GASTOS A NOVIEMBRE DE 2021  PARTIDA 13 MINISTERIO DE AGRICULTURA</vt:lpstr>
      <vt:lpstr>COMPORTAMIENTO DE LA EJECUCIÓN ACUMULADA DE GASTOS A NOVIEMBRE DE 2021  PARTIDA 13 MINISTERIO DE AGRICULTURA</vt:lpstr>
      <vt:lpstr>COMPORTAMIENTO DE LA EJECUCIÓN ACUMULADA DE GASTOS A NOVIEMBRE DE 2021  PARTIDA 13 MINISTERIO DE AGRICULTURA</vt:lpstr>
      <vt:lpstr>EJECUCIÓN ACUMULADA DE GASTOS A NOVIEMBRE DE 2021 PARTIDA 13 MINISTERIO DE AGRICULTURA</vt:lpstr>
      <vt:lpstr>EJECUCIÓN ACUMULADA DE GASTOS A NOVIEMBRE DE 2021  PARTIDA 13 MINISTERIO DE AGRICULTURA RESUMEN POR CAPÍTULOS</vt:lpstr>
      <vt:lpstr>EJECUCIÓN ACUMULADA DE GASTOS A NOVIEMBRE DE 2021  PARTIDA 13. CAPÍTULO 01. PROGRAMA 01:  SUBSECRETARÍA DE AGRICULTURA</vt:lpstr>
      <vt:lpstr>EJECUCIÓN ACUMULADA DE GASTOS A NOVIEMBRE DE 2021  PARTIDA 13. CAPÍTULO 01. PROGRAMA 01:  SUBSECRETARÍA DE AGRICULTURA</vt:lpstr>
      <vt:lpstr>EJECUCIÓN ACUMULADA DE GASTOS A NOVIEMBRE DE 2021  PARTIDA 13. CAPÍTULO 01. PROGRAMA 02:  INVESTIGACIÓN E INNOVACIÓN TECNOLÓGICA SILVOAGROPECUARIA</vt:lpstr>
      <vt:lpstr>EJECUCIÓN ACUMULADA DE GASTOS A NOVIEMBRE DE 2021  PARTIDA 13. CAPÍTULO 02. PROGRAMA 01:  OFICINA DE ESTUDIOS Y POLÍTICAS AGRARIAS</vt:lpstr>
      <vt:lpstr>EJECUCIÓN ACUMULADA DE GASTOS A NOVIEMBRE DE 2021  PARTIDA 13. CAPÍTULO 03. PROGRAMA 01:  INSTITUTO DE DESARROLLO AGROPECUARIO</vt:lpstr>
      <vt:lpstr>EJECUCIÓN ACUMULADA DE GASTOS A NOVIEMBRE DE 2021  PARTIDA 13. CAPÍTULO 03. PROGRAMA 01:  INSTITUTO DE DESARROLLO AGROPECUARIO</vt:lpstr>
      <vt:lpstr>EJECUCIÓN ACUMULADA DE GASTOS A NOVIEMBRE DE 2021  PARTIDA 13. CAPÍTULO 03. PROGRAMA:  INSTITUTO DE DESARROLLO  AGROPECUARIO FET COVID-19</vt:lpstr>
      <vt:lpstr>EJECUCIÓN ACUMULADA DE GASTOS A NOVIEMBRE DE 2021  PARTIDA 13. PROGRAMA : SERVICIO AGRÍCOLA Y GANADERO FET COVID-19</vt:lpstr>
      <vt:lpstr>EJECUCIÓN ACUMULADA DE GASTOS A NOVIEMBRE DE 2021  PARTIDA 13. CAPÍTULO 04. PROGRAMA 01:  SERVICIO AGRÍCOLA Y GANADERO</vt:lpstr>
      <vt:lpstr>EJECUCIÓN ACUMULADA DE GASTOS A NOVIEMBRE DE 2021  PARTIDA 13. CAPÍTULO 04. PROGRAMA 04:  INSPECCIONES EXPORTACIONES SILVOAGROPECUARIAS</vt:lpstr>
      <vt:lpstr>EJECUCIÓN ACUMULADA DE GASTOS A NOVIEMBRE DE 2021  PARTIDA 13. CAPÍTULO 04. PROGRAMA 05:  PROGRAMA DESARROLLO GANADERO</vt:lpstr>
      <vt:lpstr>EJECUCIÓN ACUMULADA DE GASTOS A NOVIEMBRE DE 2021  PARTIDA 13. CAPÍTULO 04. PROGRAMA 06:  VIGILANCIA Y CONTROL SILVOAGRÍCOLA</vt:lpstr>
      <vt:lpstr>EJECUCIÓN ACUMULADA DE GASTOS A NOVIEMBRE DE 2021  PARTIDA 13. CAPÍTULO 04. PROGRAMA 07:  PROGRAMA DE CONTROLES FRONTERIZOS</vt:lpstr>
      <vt:lpstr>EJECUCIÓN ACUMULADA DE GASTOS A NOVIEMBRE DE 2021  PARTIDA 13. CAPÍTULO 04. PROGRAMA 08:  PROGRAMA GESTIÓN Y CONSERVACIÓN DE RECURSOS NATURALES RENOVABLES</vt:lpstr>
      <vt:lpstr>EJECUCIÓN ACUMULADA DE GASTOS A NOVIEMBRE DE 2021  PARTIDA 13. CAPÍTULO 04. PROGRAMA 09:  LABORATORIOS</vt:lpstr>
      <vt:lpstr>EJECUCIÓN ACUMULADA DE GASTOS A NOVIEMBRE DE 2021  PARTIDA 13. PROGRAMA:  MANEJO DEL FUEGO FET COVID-19</vt:lpstr>
      <vt:lpstr>EJECUCIÓN ACUMULADA DE GASTOS A NOVIEMBRE DE 2021  PARTIDA 13. PROGRAMA:  GESTIÓN FORESTAL FET COVID-19</vt:lpstr>
      <vt:lpstr>EJECUCIÓN ACUMULADA DE GASTOS A NOVIEMBRE DE 2021  PARTIDA 13. CAPÍTULO 05. PROGRAMA 01:  CORPORACIÓN NACIONAL FORESTAL</vt:lpstr>
      <vt:lpstr>EJECUCIÓN ACUMULADA DE GASTOS A NOVIEMBRE DE 2021  PARTIDA 13. CAPÍTULO 05. PROGRAMA 03:  PROGRAMA DE MANEJO DEL FUEGO</vt:lpstr>
      <vt:lpstr>EJECUCIÓN ACUMULADA DE GASTOS A NOVIEMBRE DE 2021  PARTIDA 13. CAPÍTULO 05. PROGRAMA 04:  ÁREAS SILVESTRES PROTEGIDAS</vt:lpstr>
      <vt:lpstr>EJECUCIÓN ACUMULADA DE GASTOS A NOVIEMBRE DE 2021  PARTIDA 13. CAPÍTULO 05. PROGRAMA 05:  GESTIÓN FORESTAL</vt:lpstr>
      <vt:lpstr>EJECUCIÓN ACUMULADA DE GASTOS A NOVIEMBRE DE 2021  PARTIDA 13. CAPÍTULO 05. PROGRAMA 06:  PROGRAMA  DE ARBORIZACIÓN URBANA</vt:lpstr>
      <vt:lpstr>EJECUCIÓN ACUMULADA DE GASTOS A NOVIEMBRE DE 2021  PARTIDA 13. PROGRAMA:  PROGRAMAS DE EMPLEOS</vt:lpstr>
      <vt:lpstr>EJECUCIÓN ACUMULADA DE GASTOS A NOVIEMBRE DE 2021  PARTIDA 13. PROGRAMA:  AREAS SILVESTRES PROTEGIDAS FET COVID-19</vt:lpstr>
      <vt:lpstr>EJECUCIÓN ACUMULADA DE GASTOS A NOVIEMBRE DE 2021  PARTIDA 13. PROGRAMA:  COMISIÓN NACIONAL DE RIEGO FET COVID-19</vt:lpstr>
      <vt:lpstr>EJECUCIÓN ACUMULADA DE GASTOS A NOVIEMBRE DE 2021  PARTIDA 13. CAPÍTULO 06. PROGRAMA 01:  COMISIÓN NACIONAL DE RIEGO</vt:lpstr>
      <vt:lpstr>EJECUCIÓN ACUMULADA DE GASTOS A NOVIEMBRE DE 2021  PARTIDA 13. CAPÍTULO 06. PROGRAMA 01:  COMISIÓN NACIONAL DE RIEGO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364</cp:revision>
  <cp:lastPrinted>2019-06-03T14:10:49Z</cp:lastPrinted>
  <dcterms:created xsi:type="dcterms:W3CDTF">2016-06-23T13:38:47Z</dcterms:created>
  <dcterms:modified xsi:type="dcterms:W3CDTF">2022-01-09T20:55:31Z</dcterms:modified>
</cp:coreProperties>
</file>