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323" r:id="rId11"/>
    <p:sldId id="299" r:id="rId12"/>
    <p:sldId id="318" r:id="rId13"/>
    <p:sldId id="320" r:id="rId14"/>
    <p:sldId id="321" r:id="rId15"/>
    <p:sldId id="322" r:id="rId1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DF1-4119-B42C-5580B928B5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DF1-4119-B42C-5580B928B5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DF1-4119-B42C-5580B928B5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DF1-4119-B42C-5580B928B5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DF1-4119-B42C-5580B928B52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DF1-4119-B42C-5580B928B52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DF1-4119-B42C-5580B928B524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06'!$B$51:$C$57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'Partida 06'!$D$51:$D$57</c:f>
              <c:numCache>
                <c:formatCode>0.00%</c:formatCode>
                <c:ptCount val="7"/>
                <c:pt idx="0">
                  <c:v>0.6122079856835495</c:v>
                </c:pt>
                <c:pt idx="1">
                  <c:v>8.8637162235003009E-2</c:v>
                </c:pt>
                <c:pt idx="2">
                  <c:v>1.2516345481566675E-2</c:v>
                </c:pt>
                <c:pt idx="3">
                  <c:v>3.5550013203563234E-2</c:v>
                </c:pt>
                <c:pt idx="4">
                  <c:v>1.2840523754546541E-3</c:v>
                </c:pt>
                <c:pt idx="5">
                  <c:v>4.9768374532625195E-4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DF1-4119-B42C-5580B928B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06'!$D$23:$O$23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06'!$D$22:$O$22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0.27488417042755481</c:v>
                </c:pt>
                <c:pt idx="4">
                  <c:v>0.35432208519529901</c:v>
                </c:pt>
                <c:pt idx="5">
                  <c:v>0.44211528314627041</c:v>
                </c:pt>
                <c:pt idx="6">
                  <c:v>0.49946770167726179</c:v>
                </c:pt>
                <c:pt idx="7">
                  <c:v>0.57516255334460598</c:v>
                </c:pt>
                <c:pt idx="8">
                  <c:v>0.64645300912761094</c:v>
                </c:pt>
                <c:pt idx="9">
                  <c:v>0.72092394740142385</c:v>
                </c:pt>
                <c:pt idx="10">
                  <c:v>0.78862772115489488</c:v>
                </c:pt>
                <c:pt idx="11">
                  <c:v>0.95061205266875459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CCD-4040-8BDA-11402F8FFA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8333333333333438E-2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A2F-43CD-BFA6-636B650F53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8333333333333334E-2"/>
                  <c:y val="-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A2F-43CD-BFA6-636B650F53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6.111111111111121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A2F-43CD-BFA6-636B650F53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7014180594870431E-2"/>
                  <c:y val="-2.3720177679873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06'!$D$21:$N$21</c:f>
              <c:numCache>
                <c:formatCode>0.0%</c:formatCode>
                <c:ptCount val="11"/>
                <c:pt idx="0">
                  <c:v>8.8867486810906976E-2</c:v>
                </c:pt>
                <c:pt idx="1">
                  <c:v>0.14561751012021071</c:v>
                </c:pt>
                <c:pt idx="2">
                  <c:v>0.23580596782708915</c:v>
                </c:pt>
                <c:pt idx="3">
                  <c:v>0.3093803794228126</c:v>
                </c:pt>
                <c:pt idx="4">
                  <c:v>0.41044712177827636</c:v>
                </c:pt>
                <c:pt idx="5">
                  <c:v>0.49409514589035569</c:v>
                </c:pt>
                <c:pt idx="6">
                  <c:v>0.55039533044131528</c:v>
                </c:pt>
                <c:pt idx="7">
                  <c:v>0.60533695082583949</c:v>
                </c:pt>
                <c:pt idx="8">
                  <c:v>0.69268984377654796</c:v>
                </c:pt>
                <c:pt idx="9">
                  <c:v>0.7663402228582068</c:v>
                </c:pt>
                <c:pt idx="10">
                  <c:v>0.83349987492386668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0903472"/>
        <c:axId val="530917192"/>
      </c:lineChart>
      <c:catAx>
        <c:axId val="53090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0917192"/>
        <c:crosses val="autoZero"/>
        <c:auto val="1"/>
        <c:lblAlgn val="ctr"/>
        <c:lblOffset val="100"/>
        <c:noMultiLvlLbl val="0"/>
      </c:catAx>
      <c:valAx>
        <c:axId val="53091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09034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06'!$D$29:$O$29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06'!$D$28:$O$28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6.5141144994470351E-2</c:v>
                </c:pt>
                <c:pt idx="4">
                  <c:v>7.4740363346872257E-2</c:v>
                </c:pt>
                <c:pt idx="5">
                  <c:v>7.7038588503579322E-2</c:v>
                </c:pt>
                <c:pt idx="6">
                  <c:v>5.7755669126523801E-2</c:v>
                </c:pt>
                <c:pt idx="7">
                  <c:v>7.9924524039447234E-2</c:v>
                </c:pt>
                <c:pt idx="8">
                  <c:v>7.2450408081152315E-2</c:v>
                </c:pt>
                <c:pt idx="9">
                  <c:v>6.857469771832965E-2</c:v>
                </c:pt>
                <c:pt idx="10">
                  <c:v>6.6584227743739885E-2</c:v>
                </c:pt>
                <c:pt idx="11">
                  <c:v>0.18173315521497299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06'!$D$27:$N$27</c:f>
              <c:numCache>
                <c:formatCode>0.0%</c:formatCode>
                <c:ptCount val="11"/>
                <c:pt idx="0">
                  <c:v>8.8867486810906976E-2</c:v>
                </c:pt>
                <c:pt idx="1">
                  <c:v>5.6750023309303732E-2</c:v>
                </c:pt>
                <c:pt idx="2">
                  <c:v>9.5765301846756176E-2</c:v>
                </c:pt>
                <c:pt idx="3">
                  <c:v>7.3574414184664094E-2</c:v>
                </c:pt>
                <c:pt idx="4">
                  <c:v>0.10142058478266713</c:v>
                </c:pt>
                <c:pt idx="5">
                  <c:v>8.413955008656436E-2</c:v>
                </c:pt>
                <c:pt idx="6">
                  <c:v>5.6300184550959607E-2</c:v>
                </c:pt>
                <c:pt idx="7">
                  <c:v>5.4941620384524124E-2</c:v>
                </c:pt>
                <c:pt idx="8">
                  <c:v>8.747969482574118E-2</c:v>
                </c:pt>
                <c:pt idx="9">
                  <c:v>7.2929789376515883E-2</c:v>
                </c:pt>
                <c:pt idx="10">
                  <c:v>6.7063557533617937E-2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0904256"/>
        <c:axId val="530899552"/>
      </c:barChart>
      <c:catAx>
        <c:axId val="53090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0899552"/>
        <c:crosses val="autoZero"/>
        <c:auto val="1"/>
        <c:lblAlgn val="ctr"/>
        <c:lblOffset val="100"/>
        <c:noMultiLvlLbl val="0"/>
      </c:catAx>
      <c:valAx>
        <c:axId val="530899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09042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8645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91912" y="548680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611560" y="372467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</a:t>
            </a:r>
            <a:r>
              <a:rPr lang="es-CL" sz="1200" dirty="0" smtClean="0"/>
              <a:t>diciembre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63053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6255" y="20831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86255" y="1217836"/>
            <a:ext cx="821925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216960"/>
              </p:ext>
            </p:extLst>
          </p:nvPr>
        </p:nvGraphicFramePr>
        <p:xfrm>
          <a:off x="486255" y="2397626"/>
          <a:ext cx="8219255" cy="3839685"/>
        </p:xfrm>
        <a:graphic>
          <a:graphicData uri="http://schemas.openxmlformats.org/drawingml/2006/table">
            <a:tbl>
              <a:tblPr/>
              <a:tblGrid>
                <a:gridCol w="774792"/>
                <a:gridCol w="297004"/>
                <a:gridCol w="300233"/>
                <a:gridCol w="2469650"/>
                <a:gridCol w="774792"/>
                <a:gridCol w="684400"/>
                <a:gridCol w="684400"/>
                <a:gridCol w="684400"/>
                <a:gridCol w="774792"/>
                <a:gridCol w="774792"/>
              </a:tblGrid>
              <a:tr h="2343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04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8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9.874.840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8.170.994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8.297.897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8.280.871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7.094.196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6044" y="65591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6970" y="186482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90871" y="1268195"/>
            <a:ext cx="809592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419424"/>
              </p:ext>
            </p:extLst>
          </p:nvPr>
        </p:nvGraphicFramePr>
        <p:xfrm>
          <a:off x="576045" y="2130774"/>
          <a:ext cx="8110754" cy="4370871"/>
        </p:xfrm>
        <a:graphic>
          <a:graphicData uri="http://schemas.openxmlformats.org/drawingml/2006/table">
            <a:tbl>
              <a:tblPr/>
              <a:tblGrid>
                <a:gridCol w="631188"/>
                <a:gridCol w="290345"/>
                <a:gridCol w="293502"/>
                <a:gridCol w="2300677"/>
                <a:gridCol w="795296"/>
                <a:gridCol w="795296"/>
                <a:gridCol w="744801"/>
                <a:gridCol w="744801"/>
                <a:gridCol w="757424"/>
                <a:gridCol w="757424"/>
              </a:tblGrid>
              <a:tr h="1611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34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27.645.866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1.429.425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13.088.745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11.245.466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10.662.919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10.552.680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7.519.974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8.005.896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4.973.191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3.152.181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2.341.590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1650" y="631870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0150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67694" y="1466242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775541"/>
              </p:ext>
            </p:extLst>
          </p:nvPr>
        </p:nvGraphicFramePr>
        <p:xfrm>
          <a:off x="567695" y="2490478"/>
          <a:ext cx="8167935" cy="3684053"/>
        </p:xfrm>
        <a:graphic>
          <a:graphicData uri="http://schemas.openxmlformats.org/drawingml/2006/table">
            <a:tbl>
              <a:tblPr/>
              <a:tblGrid>
                <a:gridCol w="634650"/>
                <a:gridCol w="291938"/>
                <a:gridCol w="295112"/>
                <a:gridCol w="2398974"/>
                <a:gridCol w="799658"/>
                <a:gridCol w="799658"/>
                <a:gridCol w="748886"/>
                <a:gridCol w="675901"/>
                <a:gridCol w="761579"/>
                <a:gridCol w="761579"/>
              </a:tblGrid>
              <a:tr h="2390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25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3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5.813.524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-679.405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5.222.222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2.693.224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2.390.419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2.486.671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-936.505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2.486.671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-936.505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2.486.671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-936.505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4175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184108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26109" y="1249995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972831"/>
              </p:ext>
            </p:extLst>
          </p:nvPr>
        </p:nvGraphicFramePr>
        <p:xfrm>
          <a:off x="526109" y="2177934"/>
          <a:ext cx="8160690" cy="3945987"/>
        </p:xfrm>
        <a:graphic>
          <a:graphicData uri="http://schemas.openxmlformats.org/drawingml/2006/table">
            <a:tbl>
              <a:tblPr/>
              <a:tblGrid>
                <a:gridCol w="722451"/>
                <a:gridCol w="301022"/>
                <a:gridCol w="279950"/>
                <a:gridCol w="2627917"/>
                <a:gridCol w="722451"/>
                <a:gridCol w="710411"/>
                <a:gridCol w="710411"/>
                <a:gridCol w="641175"/>
                <a:gridCol w="722451"/>
                <a:gridCol w="722451"/>
              </a:tblGrid>
              <a:tr h="1665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23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7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6.449.646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571.576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4.536.031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2.204.119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-464.907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1.956.255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580.353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256.036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247.531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1.619.147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1.619.147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426.113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823.805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169.651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152.008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5016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858" y="208223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2" y="1244918"/>
            <a:ext cx="816793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490544"/>
              </p:ext>
            </p:extLst>
          </p:nvPr>
        </p:nvGraphicFramePr>
        <p:xfrm>
          <a:off x="518865" y="2371214"/>
          <a:ext cx="8167931" cy="3985140"/>
        </p:xfrm>
        <a:graphic>
          <a:graphicData uri="http://schemas.openxmlformats.org/drawingml/2006/table">
            <a:tbl>
              <a:tblPr/>
              <a:tblGrid>
                <a:gridCol w="631460"/>
                <a:gridCol w="290471"/>
                <a:gridCol w="293628"/>
                <a:gridCol w="2528998"/>
                <a:gridCol w="745122"/>
                <a:gridCol w="745122"/>
                <a:gridCol w="745122"/>
                <a:gridCol w="672504"/>
                <a:gridCol w="757752"/>
                <a:gridCol w="757752"/>
              </a:tblGrid>
              <a:tr h="2057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78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8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7.493.074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6.530.696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3.133.608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3.239.143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3.221.047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3.221.047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3.221.047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3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2541" y="136153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460005"/>
              </p:ext>
            </p:extLst>
          </p:nvPr>
        </p:nvGraphicFramePr>
        <p:xfrm>
          <a:off x="395625" y="1952625"/>
          <a:ext cx="8248313" cy="406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13347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6695734"/>
              </p:ext>
            </p:extLst>
          </p:nvPr>
        </p:nvGraphicFramePr>
        <p:xfrm>
          <a:off x="417237" y="2057400"/>
          <a:ext cx="8210798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50" y="135478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3241744"/>
              </p:ext>
            </p:extLst>
          </p:nvPr>
        </p:nvGraphicFramePr>
        <p:xfrm>
          <a:off x="485150" y="2057400"/>
          <a:ext cx="8201650" cy="417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05896" y="604450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5896" y="1964709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5131" y="1258425"/>
            <a:ext cx="81316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909831"/>
              </p:ext>
            </p:extLst>
          </p:nvPr>
        </p:nvGraphicFramePr>
        <p:xfrm>
          <a:off x="555130" y="2332071"/>
          <a:ext cx="8131670" cy="3436692"/>
        </p:xfrm>
        <a:graphic>
          <a:graphicData uri="http://schemas.openxmlformats.org/drawingml/2006/table">
            <a:tbl>
              <a:tblPr/>
              <a:tblGrid>
                <a:gridCol w="815887"/>
                <a:gridCol w="2461258"/>
                <a:gridCol w="856681"/>
                <a:gridCol w="856681"/>
                <a:gridCol w="856681"/>
                <a:gridCol w="788690"/>
                <a:gridCol w="747896"/>
                <a:gridCol w="747896"/>
              </a:tblGrid>
              <a:tr h="28500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6385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87.593.779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91.208.448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76.022.230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54.236.749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47.147.754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7.764.064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7.882.756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5.804.160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21.837.721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20.632.666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-1.205.055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3.256.400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3.017.956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3.364.209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3.320.615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8272" y="6177776"/>
            <a:ext cx="7197466" cy="36113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1546582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14597" y="2325289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319686"/>
              </p:ext>
            </p:extLst>
          </p:nvPr>
        </p:nvGraphicFramePr>
        <p:xfrm>
          <a:off x="488580" y="2610840"/>
          <a:ext cx="8219253" cy="3384374"/>
        </p:xfrm>
        <a:graphic>
          <a:graphicData uri="http://schemas.openxmlformats.org/drawingml/2006/table">
            <a:tbl>
              <a:tblPr/>
              <a:tblGrid>
                <a:gridCol w="811110"/>
                <a:gridCol w="2446851"/>
                <a:gridCol w="851666"/>
                <a:gridCol w="851666"/>
                <a:gridCol w="851666"/>
                <a:gridCol w="784074"/>
                <a:gridCol w="811110"/>
                <a:gridCol w="811110"/>
              </a:tblGrid>
              <a:tr h="25387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204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9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3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3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3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3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3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3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3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3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3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3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1" y="59929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205242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50497" y="1437141"/>
            <a:ext cx="81254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952361"/>
              </p:ext>
            </p:extLst>
          </p:nvPr>
        </p:nvGraphicFramePr>
        <p:xfrm>
          <a:off x="550499" y="2380219"/>
          <a:ext cx="8125478" cy="3408470"/>
        </p:xfrm>
        <a:graphic>
          <a:graphicData uri="http://schemas.openxmlformats.org/drawingml/2006/table">
            <a:tbl>
              <a:tblPr/>
              <a:tblGrid>
                <a:gridCol w="267453"/>
                <a:gridCol w="3043870"/>
                <a:gridCol w="853302"/>
                <a:gridCol w="827831"/>
                <a:gridCol w="776887"/>
                <a:gridCol w="827831"/>
                <a:gridCol w="764152"/>
                <a:gridCol w="764152"/>
              </a:tblGrid>
              <a:tr h="544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97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34.566.061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1.726.318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30.191.056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3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5.813.524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-679.405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5.222.222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3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6.449.646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571.576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4.536.031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3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7.493.074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299.674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6.530.696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3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9.874.840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267.081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8.170.994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3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27.645.866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1.429.425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22.005.794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009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899" y="207374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….1 de 2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613323" y="123643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993314"/>
              </p:ext>
            </p:extLst>
          </p:nvPr>
        </p:nvGraphicFramePr>
        <p:xfrm>
          <a:off x="613324" y="2403282"/>
          <a:ext cx="8073475" cy="3877783"/>
        </p:xfrm>
        <a:graphic>
          <a:graphicData uri="http://schemas.openxmlformats.org/drawingml/2006/table">
            <a:tbl>
              <a:tblPr/>
              <a:tblGrid>
                <a:gridCol w="583765"/>
                <a:gridCol w="268533"/>
                <a:gridCol w="271451"/>
                <a:gridCol w="2653213"/>
                <a:gridCol w="735544"/>
                <a:gridCol w="735544"/>
                <a:gridCol w="735544"/>
                <a:gridCol w="688843"/>
                <a:gridCol w="700519"/>
                <a:gridCol w="700519"/>
              </a:tblGrid>
              <a:tr h="2668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19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3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34.566.061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1.726.318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30.191.056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24.140.989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24.730.647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589.658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21.698.405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4.309.334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-77.838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3.472.395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435.580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435.580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435.573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435.580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435.580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435.573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1.015.770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Exterior y Relaciones Internacionales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009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899" y="207374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…2 de 2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613323" y="123643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161380"/>
              </p:ext>
            </p:extLst>
          </p:nvPr>
        </p:nvGraphicFramePr>
        <p:xfrm>
          <a:off x="613324" y="2403285"/>
          <a:ext cx="8073475" cy="3750657"/>
        </p:xfrm>
        <a:graphic>
          <a:graphicData uri="http://schemas.openxmlformats.org/drawingml/2006/table">
            <a:tbl>
              <a:tblPr/>
              <a:tblGrid>
                <a:gridCol w="583765"/>
                <a:gridCol w="268533"/>
                <a:gridCol w="271451"/>
                <a:gridCol w="2653213"/>
                <a:gridCol w="735544"/>
                <a:gridCol w="735544"/>
                <a:gridCol w="735544"/>
                <a:gridCol w="688843"/>
                <a:gridCol w="700519"/>
                <a:gridCol w="700519"/>
              </a:tblGrid>
              <a:tr h="2636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30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232.748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77.757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93.079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51.642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68756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4225</TotalTime>
  <Words>2491</Words>
  <Application>Microsoft Office PowerPoint</Application>
  <PresentationFormat>Presentación en pantalla (4:3)</PresentationFormat>
  <Paragraphs>1457</Paragraphs>
  <Slides>14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NOVIEMBRE DE 2021 PARTIDA 06: MINISTERIO DE RELACIONES EXTERIORES</vt:lpstr>
      <vt:lpstr>EJECUCIÓN ACUMULADA DE GASTOS A NOVIEMBRE DE 2021  PARTIDA 06 MINISTERIO DE RELACIONES EXTERIORES</vt:lpstr>
      <vt:lpstr>EJECUCIÓN ACUMULADA DE GASTOS A NOVIEMBRE DE 2021  PARTIDA 06 MINISTERIO DE RELACIONES EXTERIORES</vt:lpstr>
      <vt:lpstr>EJECUCIÓN ACUMULADA DE GASTOS A NOVIEMBRE DE 2021  PARTIDA 06 MINISTERIO DE RELACIONES EXTERIORES</vt:lpstr>
      <vt:lpstr>EJECUCIÓN ACUMULADA DE GASTOS A NOVIEMBRE DE 2021  PARTIDA 06 MINISTERIO DE RELACIONES EXTERIORES</vt:lpstr>
      <vt:lpstr>EJECUCIÓN ACUMULADA DE GASTOS A NOVIEMBRE DE 2021  PARTIDA 06 MINISTERIO DE RELACIONES EXTERIORES</vt:lpstr>
      <vt:lpstr>EJECUCIÓN ACUMULADA DE GASTOS A NOVIEMBRE DE 2021  PARTIDA 06 RESUMEN POR CAPÍTULOS</vt:lpstr>
      <vt:lpstr>EJECUCIÓN ACUMULADA DE GASTOS A NOVIEMBRE DE 2021  PARTIDA 06. CAPÍTULO 01. PROGRAMA 01: SECRETARÍA Y ADMINISTRACIÓN GENERAL Y SERVICIO EXTERIOR</vt:lpstr>
      <vt:lpstr>EJECUCIÓN ACUMULADA DE GASTOS A NOVIEMBRE DE 2021  PARTIDA 06. CAPÍTULO 01. PROGRAMA 01: SECRETARÍA Y ADMINISTRACIÓN GENERAL Y SERVICIO EXTERIOR</vt:lpstr>
      <vt:lpstr>EJECUCIÓN ACUMULADA DE GASTOS A NOVIEMBRE DE 2021  PARTIDA 06. CAPÍTULO 02. PROGRAMA 01: DIRECCIÓN GENERAL DE RELACIONES ECONÓMICAS INTERNACIONALES</vt:lpstr>
      <vt:lpstr>EJECUCIÓN ACUMULADA DE GASTOS A NOVIEMBRE DE 2021  PARTIDA 06. CAPÍTULO 02. PROGRAMA 02: PROMOCIÓN DE EXPORTACIONES</vt:lpstr>
      <vt:lpstr>EJECUCIÓN ACUMULADA DE GASTOS A NOVIEMBRE DE 2021  PARTIDA 06. CAPÍTULO 03. PROGRAMA 01: DIRECCIÓN DE FRONTERAS Y LÍMITES DE ESTADO</vt:lpstr>
      <vt:lpstr>EJECUCIÓN ACUMULADA DE GASTOS A NOVIEMBRE DE 2021  PARTIDA 06. CAPÍTULO 04. PROGRAMA 01: INSTITUTO ANTÁRTICO CHILENO</vt:lpstr>
      <vt:lpstr>EJECUCIÓN ACUMULADA DE GASTOS A NOVIEMBRE DE 2021  PARTIDA 06. CAPÍTULO 05. PROGRAMA 01: AGENCIA DE COOPERACIÓN INTERNACIONAL DE CHILE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349</cp:revision>
  <cp:lastPrinted>2019-06-03T14:10:49Z</cp:lastPrinted>
  <dcterms:created xsi:type="dcterms:W3CDTF">2016-06-23T13:38:47Z</dcterms:created>
  <dcterms:modified xsi:type="dcterms:W3CDTF">2022-01-09T02:46:06Z</dcterms:modified>
</cp:coreProperties>
</file>