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48" r:id="rId2"/>
  </p:sldMasterIdLst>
  <p:notesMasterIdLst>
    <p:notesMasterId r:id="rId37"/>
  </p:notesMasterIdLst>
  <p:handoutMasterIdLst>
    <p:handoutMasterId r:id="rId38"/>
  </p:handoutMasterIdLst>
  <p:sldIdLst>
    <p:sldId id="256" r:id="rId3"/>
    <p:sldId id="306" r:id="rId4"/>
    <p:sldId id="301" r:id="rId5"/>
    <p:sldId id="305" r:id="rId6"/>
    <p:sldId id="264" r:id="rId7"/>
    <p:sldId id="263" r:id="rId8"/>
    <p:sldId id="311" r:id="rId9"/>
    <p:sldId id="265" r:id="rId10"/>
    <p:sldId id="269" r:id="rId11"/>
    <p:sldId id="271" r:id="rId12"/>
    <p:sldId id="314" r:id="rId13"/>
    <p:sldId id="273" r:id="rId14"/>
    <p:sldId id="274" r:id="rId15"/>
    <p:sldId id="275" r:id="rId16"/>
    <p:sldId id="276" r:id="rId17"/>
    <p:sldId id="278" r:id="rId18"/>
    <p:sldId id="313" r:id="rId19"/>
    <p:sldId id="272" r:id="rId20"/>
    <p:sldId id="280" r:id="rId21"/>
    <p:sldId id="281" r:id="rId22"/>
    <p:sldId id="282" r:id="rId23"/>
    <p:sldId id="284" r:id="rId24"/>
    <p:sldId id="286" r:id="rId25"/>
    <p:sldId id="287" r:id="rId26"/>
    <p:sldId id="288" r:id="rId27"/>
    <p:sldId id="289" r:id="rId28"/>
    <p:sldId id="292" r:id="rId29"/>
    <p:sldId id="293" r:id="rId30"/>
    <p:sldId id="315" r:id="rId31"/>
    <p:sldId id="297" r:id="rId32"/>
    <p:sldId id="303" r:id="rId33"/>
    <p:sldId id="307" r:id="rId34"/>
    <p:sldId id="295" r:id="rId35"/>
    <p:sldId id="296" r:id="rId36"/>
  </p:sldIdLst>
  <p:sldSz cx="9144000" cy="6858000" type="screen4x3"/>
  <p:notesSz cx="7102475" cy="9388475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E91"/>
    <a:srgbClr val="173351"/>
    <a:srgbClr val="3B6285"/>
    <a:srgbClr val="265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11" autoAdjust="0"/>
    <p:restoredTop sz="94660"/>
  </p:normalViewPr>
  <p:slideViewPr>
    <p:cSldViewPr>
      <p:cViewPr varScale="1">
        <p:scale>
          <a:sx n="73" d="100"/>
          <a:sy n="73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50" y="-90"/>
      </p:cViewPr>
      <p:guideLst>
        <p:guide orient="horz" pos="2957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0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800" b="1" i="0" baseline="0" dirty="0">
                <a:effectLst/>
              </a:rPr>
              <a:t>Distribución Presupuesto Inicial por Subtítulos de Gasto</a:t>
            </a:r>
            <a:endParaRPr lang="es-CL" sz="800" b="1" dirty="0">
              <a:effectLst/>
            </a:endParaRPr>
          </a:p>
        </c:rich>
      </c:tx>
      <c:layout>
        <c:manualLayout>
          <c:xMode val="edge"/>
          <c:yMode val="edge"/>
          <c:x val="0.16619196607046632"/>
          <c:y val="1.4453477868112014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488258274646362E-2"/>
          <c:y val="0.25148937683602562"/>
          <c:w val="0.97178815519347206"/>
          <c:h val="0.47384532218025599"/>
        </c:manualLayout>
      </c:layout>
      <c:pie3DChart>
        <c:varyColors val="1"/>
        <c:ser>
          <c:idx val="0"/>
          <c:order val="0"/>
          <c:tx>
            <c:strRef>
              <c:f>'Partida 05'!$D$61</c:f>
              <c:strCache>
                <c:ptCount val="1"/>
                <c:pt idx="0">
                  <c:v>Presupuesto Inicial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F49-44D0-9E79-C24178341E9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F49-44D0-9E79-C24178341E9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F49-44D0-9E79-C24178341E9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F49-44D0-9E79-C24178341E9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F49-44D0-9E79-C24178341E9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F49-44D0-9E79-C24178341E9E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'Partida 05'!$C$62:$C$68</c:f>
              <c:strCache>
                <c:ptCount val="7"/>
                <c:pt idx="0">
                  <c:v>Gastos en Personal</c:v>
                </c:pt>
                <c:pt idx="1">
                  <c:v>Bienes y Servicios de Consumo</c:v>
                </c:pt>
                <c:pt idx="2">
                  <c:v>Transferencias Corrientes</c:v>
                </c:pt>
                <c:pt idx="3">
                  <c:v>Iniciativas de Inversión</c:v>
                </c:pt>
                <c:pt idx="4">
                  <c:v>Transferencias de Capital</c:v>
                </c:pt>
                <c:pt idx="5">
                  <c:v>Adquisición de Activos Financieros</c:v>
                </c:pt>
                <c:pt idx="6">
                  <c:v>Otros</c:v>
                </c:pt>
              </c:strCache>
            </c:strRef>
          </c:cat>
          <c:val>
            <c:numRef>
              <c:f>'Partida 05'!$D$62:$D$68</c:f>
              <c:numCache>
                <c:formatCode>#,##0</c:formatCode>
                <c:ptCount val="7"/>
                <c:pt idx="0">
                  <c:v>1439199493</c:v>
                </c:pt>
                <c:pt idx="1">
                  <c:v>263335813</c:v>
                </c:pt>
                <c:pt idx="2">
                  <c:v>326641252</c:v>
                </c:pt>
                <c:pt idx="3">
                  <c:v>873572616</c:v>
                </c:pt>
                <c:pt idx="4">
                  <c:v>637496452</c:v>
                </c:pt>
                <c:pt idx="5">
                  <c:v>138107040</c:v>
                </c:pt>
                <c:pt idx="6">
                  <c:v>68972901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F49-44D0-9E79-C24178341E9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2404304355285277E-2"/>
          <c:y val="0.81670689770305749"/>
          <c:w val="0.97600337209504462"/>
          <c:h val="0.166631170630302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2019 - 2020 - 2021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Gores!$C$80</c:f>
              <c:strCache>
                <c:ptCount val="1"/>
                <c:pt idx="0">
                  <c:v>GASTOS 2019</c:v>
                </c:pt>
              </c:strCache>
            </c:strRef>
          </c:tx>
          <c:marker>
            <c:symbol val="none"/>
          </c:marker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Gores!$D$80:$O$80</c:f>
              <c:numCache>
                <c:formatCode>0.0%</c:formatCode>
                <c:ptCount val="12"/>
                <c:pt idx="0">
                  <c:v>4.7491250392022101E-2</c:v>
                </c:pt>
                <c:pt idx="1">
                  <c:v>0.11414293770909933</c:v>
                </c:pt>
                <c:pt idx="2">
                  <c:v>0.18937089620740893</c:v>
                </c:pt>
                <c:pt idx="3">
                  <c:v>0.2671681592062724</c:v>
                </c:pt>
                <c:pt idx="4">
                  <c:v>0.35520293458261909</c:v>
                </c:pt>
                <c:pt idx="5">
                  <c:v>0.45325842285839779</c:v>
                </c:pt>
                <c:pt idx="6">
                  <c:v>0.51296274865499503</c:v>
                </c:pt>
                <c:pt idx="7">
                  <c:v>0.57497577677248135</c:v>
                </c:pt>
                <c:pt idx="8">
                  <c:v>0.68689554489010096</c:v>
                </c:pt>
                <c:pt idx="9">
                  <c:v>0.76455908339492451</c:v>
                </c:pt>
                <c:pt idx="10">
                  <c:v>0.85023813224617151</c:v>
                </c:pt>
                <c:pt idx="11">
                  <c:v>0.98967825769218343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7C2-409F-A22A-01A5E0E0E264}"/>
            </c:ext>
          </c:extLst>
        </c:ser>
        <c:ser>
          <c:idx val="1"/>
          <c:order val="1"/>
          <c:tx>
            <c:strRef>
              <c:f>Gores!$C$79</c:f>
              <c:strCache>
                <c:ptCount val="1"/>
                <c:pt idx="0">
                  <c:v>GASTOS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Gores!$D$79:$O$79</c:f>
              <c:numCache>
                <c:formatCode>0.0%</c:formatCode>
                <c:ptCount val="12"/>
                <c:pt idx="0">
                  <c:v>3.9525967449066036E-2</c:v>
                </c:pt>
                <c:pt idx="1">
                  <c:v>8.7606442260290407E-2</c:v>
                </c:pt>
                <c:pt idx="2">
                  <c:v>0.15828133008788756</c:v>
                </c:pt>
                <c:pt idx="3">
                  <c:v>0.22297650874160663</c:v>
                </c:pt>
                <c:pt idx="4">
                  <c:v>0.29921990145771737</c:v>
                </c:pt>
                <c:pt idx="5">
                  <c:v>0.38018378484505655</c:v>
                </c:pt>
                <c:pt idx="6">
                  <c:v>0.43138011155768513</c:v>
                </c:pt>
                <c:pt idx="7">
                  <c:v>0.50805488440707725</c:v>
                </c:pt>
                <c:pt idx="8">
                  <c:v>0.59443466123328881</c:v>
                </c:pt>
                <c:pt idx="9">
                  <c:v>0.67401260364887439</c:v>
                </c:pt>
                <c:pt idx="10">
                  <c:v>0.7688018960053985</c:v>
                </c:pt>
                <c:pt idx="11">
                  <c:v>0.93769693551668554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7C2-409F-A22A-01A5E0E0E264}"/>
            </c:ext>
          </c:extLst>
        </c:ser>
        <c:ser>
          <c:idx val="0"/>
          <c:order val="2"/>
          <c:tx>
            <c:strRef>
              <c:f>Gores!$C$78</c:f>
              <c:strCache>
                <c:ptCount val="1"/>
                <c:pt idx="0">
                  <c:v>GASTOS 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5163406429252899E-2"/>
                  <c:y val="-2.330854665342557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7C2-409F-A22A-01A5E0E0E264}"/>
                </c:ext>
              </c:extLst>
            </c:dLbl>
            <c:dLbl>
              <c:idx val="4"/>
              <c:layout>
                <c:manualLayout>
                  <c:x val="-1.6453952971058269E-2"/>
                  <c:y val="6.329639863390676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7C2-409F-A22A-01A5E0E0E264}"/>
                </c:ext>
              </c:extLst>
            </c:dLbl>
            <c:dLbl>
              <c:idx val="7"/>
              <c:layout>
                <c:manualLayout>
                  <c:x val="-5.542959572310005E-2"/>
                  <c:y val="-5.33473197034541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7C2-409F-A22A-01A5E0E0E264}"/>
                </c:ext>
              </c:extLst>
            </c:dLbl>
            <c:dLbl>
              <c:idx val="8"/>
              <c:layout>
                <c:manualLayout>
                  <c:x val="-6.6362454840082186E-2"/>
                  <c:y val="-2.0219745003381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7C2-409F-A22A-01A5E0E0E264}"/>
                </c:ext>
              </c:extLst>
            </c:dLbl>
            <c:dLbl>
              <c:idx val="9"/>
              <c:layout>
                <c:manualLayout>
                  <c:x val="-4.9963166164608927E-2"/>
                  <c:y val="-3.44172770176985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7C2-409F-A22A-01A5E0E0E2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Gores!$D$78:$N$78</c:f>
              <c:numCache>
                <c:formatCode>0.0%</c:formatCode>
                <c:ptCount val="11"/>
                <c:pt idx="0">
                  <c:v>2.7416861986434199E-2</c:v>
                </c:pt>
                <c:pt idx="1">
                  <c:v>0.11289587233845635</c:v>
                </c:pt>
                <c:pt idx="2">
                  <c:v>0.17372946894207736</c:v>
                </c:pt>
                <c:pt idx="3">
                  <c:v>0.24725812238632031</c:v>
                </c:pt>
                <c:pt idx="4">
                  <c:v>0.29994582444599238</c:v>
                </c:pt>
                <c:pt idx="5">
                  <c:v>0.3646447607859668</c:v>
                </c:pt>
                <c:pt idx="6">
                  <c:v>0.42720565286775436</c:v>
                </c:pt>
                <c:pt idx="7">
                  <c:v>0.48286990546611325</c:v>
                </c:pt>
                <c:pt idx="8">
                  <c:v>0.55392108652069028</c:v>
                </c:pt>
                <c:pt idx="9">
                  <c:v>0.61115579920844454</c:v>
                </c:pt>
                <c:pt idx="10">
                  <c:v>0.69099219466450956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7C2-409F-A22A-01A5E0E0E2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856000"/>
        <c:axId val="209857536"/>
      </c:lineChart>
      <c:catAx>
        <c:axId val="20985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857536"/>
        <c:crosses val="autoZero"/>
        <c:auto val="1"/>
        <c:lblAlgn val="ctr"/>
        <c:lblOffset val="100"/>
        <c:noMultiLvlLbl val="0"/>
      </c:catAx>
      <c:valAx>
        <c:axId val="209857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856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800" b="1" i="0" baseline="0" dirty="0">
                <a:effectLst/>
              </a:rPr>
              <a:t>Distribución Presupuesto Inicial por Capítulo</a:t>
            </a:r>
          </a:p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800" b="1" i="0" baseline="0" dirty="0">
                <a:effectLst/>
              </a:rPr>
              <a:t>(en millones de $)</a:t>
            </a:r>
            <a:endParaRPr lang="es-CL" sz="800" dirty="0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'Partida 05'!$J$61</c:f>
              <c:strCache>
                <c:ptCount val="1"/>
                <c:pt idx="0">
                  <c:v>Presupuesto Inicial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'Partida 05'!$I$62:$I$72</c:f>
              <c:strCache>
                <c:ptCount val="11"/>
                <c:pt idx="0">
                  <c:v>Serv. Gob. Interior</c:v>
                </c:pt>
                <c:pt idx="1">
                  <c:v>ONEMI</c:v>
                </c:pt>
                <c:pt idx="2">
                  <c:v>SUBDERE</c:v>
                </c:pt>
                <c:pt idx="3">
                  <c:v>ANI</c:v>
                </c:pt>
                <c:pt idx="4">
                  <c:v>Subs. Prevención del Delito</c:v>
                </c:pt>
                <c:pt idx="5">
                  <c:v>SENDA</c:v>
                </c:pt>
                <c:pt idx="6">
                  <c:v>Subs. del Interior</c:v>
                </c:pt>
                <c:pt idx="7">
                  <c:v>Carabineros</c:v>
                </c:pt>
                <c:pt idx="8">
                  <c:v>HOSCAR</c:v>
                </c:pt>
                <c:pt idx="9">
                  <c:v>PDI</c:v>
                </c:pt>
                <c:pt idx="10">
                  <c:v>GORES</c:v>
                </c:pt>
              </c:strCache>
            </c:strRef>
          </c:cat>
          <c:val>
            <c:numRef>
              <c:f>'Partida 05'!$J$62:$J$72</c:f>
              <c:numCache>
                <c:formatCode>#,##0</c:formatCode>
                <c:ptCount val="11"/>
                <c:pt idx="0">
                  <c:v>73367156000</c:v>
                </c:pt>
                <c:pt idx="1">
                  <c:v>15642940000</c:v>
                </c:pt>
                <c:pt idx="2">
                  <c:v>699733127000</c:v>
                </c:pt>
                <c:pt idx="3">
                  <c:v>7890877000</c:v>
                </c:pt>
                <c:pt idx="4">
                  <c:v>45795013000</c:v>
                </c:pt>
                <c:pt idx="5">
                  <c:v>73793298000</c:v>
                </c:pt>
                <c:pt idx="6">
                  <c:v>100491154000</c:v>
                </c:pt>
                <c:pt idx="7">
                  <c:v>1221214788000</c:v>
                </c:pt>
                <c:pt idx="8">
                  <c:v>30690271000</c:v>
                </c:pt>
                <c:pt idx="9">
                  <c:v>369591607000</c:v>
                </c:pt>
                <c:pt idx="10">
                  <c:v>1278446244000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63-4DA0-BE67-F755B8832EE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7009280"/>
        <c:axId val="207020416"/>
      </c:barChart>
      <c:catAx>
        <c:axId val="20700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20416"/>
        <c:crosses val="autoZero"/>
        <c:auto val="1"/>
        <c:lblAlgn val="ctr"/>
        <c:lblOffset val="100"/>
        <c:noMultiLvlLbl val="0"/>
      </c:catAx>
      <c:valAx>
        <c:axId val="20702041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07009280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200" b="1" i="0" baseline="0">
                <a:effectLst/>
              </a:rPr>
              <a:t>% Ejecución Mensual 2019- 2020 - 2021</a:t>
            </a:r>
            <a:endParaRPr lang="es-CL" sz="1200">
              <a:effectLst/>
            </a:endParaRPr>
          </a:p>
        </c:rich>
      </c:tx>
      <c:layout>
        <c:manualLayout>
          <c:xMode val="edge"/>
          <c:yMode val="edge"/>
          <c:x val="0.32193750000000004"/>
          <c:y val="3.952644885285378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'Partida 05'!$C$29</c:f>
              <c:strCache>
                <c:ptCount val="1"/>
                <c:pt idx="0">
                  <c:v>% Ejecución Ppto. Vigente 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05'!$D$28:$O$28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05'!$D$29:$O$29</c:f>
              <c:numCache>
                <c:formatCode>0.0%</c:formatCode>
                <c:ptCount val="12"/>
                <c:pt idx="0">
                  <c:v>6.1267467281108844E-2</c:v>
                </c:pt>
                <c:pt idx="1">
                  <c:v>6.8866152974273218E-2</c:v>
                </c:pt>
                <c:pt idx="2">
                  <c:v>9.7816879143194937E-2</c:v>
                </c:pt>
                <c:pt idx="3">
                  <c:v>7.3170836477018136E-2</c:v>
                </c:pt>
                <c:pt idx="4">
                  <c:v>8.1083012811088512E-2</c:v>
                </c:pt>
                <c:pt idx="5">
                  <c:v>8.6307891488960273E-2</c:v>
                </c:pt>
                <c:pt idx="6">
                  <c:v>7.2784979893448856E-2</c:v>
                </c:pt>
                <c:pt idx="7">
                  <c:v>7.7695749987199303E-2</c:v>
                </c:pt>
                <c:pt idx="8">
                  <c:v>8.7027859660061352E-2</c:v>
                </c:pt>
                <c:pt idx="9">
                  <c:v>8.8437702463749671E-2</c:v>
                </c:pt>
                <c:pt idx="10">
                  <c:v>8.4301818275213686E-2</c:v>
                </c:pt>
                <c:pt idx="11">
                  <c:v>0.13440596550012487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E7-42E9-805F-834721903F92}"/>
            </c:ext>
          </c:extLst>
        </c:ser>
        <c:ser>
          <c:idx val="0"/>
          <c:order val="1"/>
          <c:tx>
            <c:strRef>
              <c:f>'Partida 05'!$C$30</c:f>
              <c:strCache>
                <c:ptCount val="1"/>
                <c:pt idx="0">
                  <c:v>% Ejecución Ppto. Vigente 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05'!$D$28:$O$28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05'!$D$30:$O$30</c:f>
              <c:numCache>
                <c:formatCode>0.0%</c:formatCode>
                <c:ptCount val="12"/>
                <c:pt idx="0">
                  <c:v>6.3709680189503182E-2</c:v>
                </c:pt>
                <c:pt idx="1">
                  <c:v>5.9244172298822263E-2</c:v>
                </c:pt>
                <c:pt idx="2">
                  <c:v>8.7452600179805273E-2</c:v>
                </c:pt>
                <c:pt idx="3">
                  <c:v>8.5128923209441223E-2</c:v>
                </c:pt>
                <c:pt idx="4">
                  <c:v>9.6878825438348443E-2</c:v>
                </c:pt>
                <c:pt idx="5">
                  <c:v>8.518769970793795E-2</c:v>
                </c:pt>
                <c:pt idx="6">
                  <c:v>9.1813213369185173E-2</c:v>
                </c:pt>
                <c:pt idx="7">
                  <c:v>7.9025796040021051E-2</c:v>
                </c:pt>
                <c:pt idx="8">
                  <c:v>7.6403167185014817E-2</c:v>
                </c:pt>
                <c:pt idx="9">
                  <c:v>8.2932522547559909E-2</c:v>
                </c:pt>
                <c:pt idx="10">
                  <c:v>7.4454125717906106E-2</c:v>
                </c:pt>
                <c:pt idx="11">
                  <c:v>0.12242572588492372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E7-42E9-805F-834721903F92}"/>
            </c:ext>
          </c:extLst>
        </c:ser>
        <c:ser>
          <c:idx val="1"/>
          <c:order val="2"/>
          <c:tx>
            <c:strRef>
              <c:f>'Partida 05'!$C$31</c:f>
              <c:strCache>
                <c:ptCount val="1"/>
                <c:pt idx="0">
                  <c:v>% Ejecución Ppto. Vigente 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0E7-42E9-805F-834721903F92}"/>
                </c:ext>
              </c:extLst>
            </c:dLbl>
            <c:dLbl>
              <c:idx val="1"/>
              <c:layout>
                <c:manualLayout>
                  <c:x val="6.462035541195477E-3"/>
                  <c:y val="-6.669618433850550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0E7-42E9-805F-834721903F92}"/>
                </c:ext>
              </c:extLst>
            </c:dLbl>
            <c:dLbl>
              <c:idx val="2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0E7-42E9-805F-834721903F92}"/>
                </c:ext>
              </c:extLst>
            </c:dLbl>
            <c:dLbl>
              <c:idx val="3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0E7-42E9-805F-834721903F92}"/>
                </c:ext>
              </c:extLst>
            </c:dLbl>
            <c:dLbl>
              <c:idx val="4"/>
              <c:layout>
                <c:manualLayout>
                  <c:x val="8.616047388260635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0E7-42E9-805F-834721903F92}"/>
                </c:ext>
              </c:extLst>
            </c:dLbl>
            <c:dLbl>
              <c:idx val="5"/>
              <c:layout>
                <c:manualLayout>
                  <c:x val="4.173187271778820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0E7-42E9-805F-834721903F92}"/>
                </c:ext>
              </c:extLst>
            </c:dLbl>
            <c:dLbl>
              <c:idx val="6"/>
              <c:layout>
                <c:manualLayout>
                  <c:x val="6.259780907668231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0E7-42E9-805F-834721903F92}"/>
                </c:ext>
              </c:extLst>
            </c:dLbl>
            <c:dLbl>
              <c:idx val="7"/>
              <c:layout>
                <c:manualLayout>
                  <c:x val="6.2597809076683081E-3"/>
                  <c:y val="-6.669618433850550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0E7-42E9-805F-834721903F92}"/>
                </c:ext>
              </c:extLst>
            </c:dLbl>
            <c:dLbl>
              <c:idx val="9"/>
              <c:layout>
                <c:manualLayout>
                  <c:x val="1.0432968179447054E-2"/>
                  <c:y val="-3.638015717373730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0E7-42E9-805F-834721903F92}"/>
                </c:ext>
              </c:extLst>
            </c:dLbl>
            <c:dLbl>
              <c:idx val="10"/>
              <c:layout>
                <c:manualLayout>
                  <c:x val="4.173187271778820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0E7-42E9-805F-834721903F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05'!$D$28:$O$28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05'!$D$31:$N$31</c:f>
              <c:numCache>
                <c:formatCode>0.0%</c:formatCode>
                <c:ptCount val="11"/>
                <c:pt idx="0">
                  <c:v>6.3622785033558837E-2</c:v>
                </c:pt>
                <c:pt idx="1">
                  <c:v>7.4777301704173821E-2</c:v>
                </c:pt>
                <c:pt idx="2">
                  <c:v>7.6169460920655269E-2</c:v>
                </c:pt>
                <c:pt idx="3">
                  <c:v>7.6520455049231093E-2</c:v>
                </c:pt>
                <c:pt idx="4">
                  <c:v>6.7302361916824829E-2</c:v>
                </c:pt>
                <c:pt idx="5">
                  <c:v>8.4954398603272099E-2</c:v>
                </c:pt>
                <c:pt idx="6">
                  <c:v>7.1674089514278963E-2</c:v>
                </c:pt>
                <c:pt idx="7">
                  <c:v>5.8859419153127396E-2</c:v>
                </c:pt>
                <c:pt idx="8">
                  <c:v>9.1869250626302801E-2</c:v>
                </c:pt>
                <c:pt idx="9">
                  <c:v>6.5080381157047257E-2</c:v>
                </c:pt>
                <c:pt idx="10">
                  <c:v>7.5673601236212543E-2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0E7-42E9-805F-834721903F9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5134464"/>
        <c:axId val="205169024"/>
      </c:barChart>
      <c:catAx>
        <c:axId val="205134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5169024"/>
        <c:crosses val="autoZero"/>
        <c:auto val="1"/>
        <c:lblAlgn val="ctr"/>
        <c:lblOffset val="100"/>
        <c:noMultiLvlLbl val="0"/>
      </c:catAx>
      <c:valAx>
        <c:axId val="205169024"/>
        <c:scaling>
          <c:orientation val="minMax"/>
          <c:max val="0.1600000000000000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5134464"/>
        <c:crosses val="autoZero"/>
        <c:crossBetween val="between"/>
        <c:majorUnit val="4.0000000000000008E-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>
          <a:lumMod val="85000"/>
        </a:sys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200" b="1" i="0" baseline="0">
                <a:effectLst/>
              </a:rPr>
              <a:t>% Ejecución Acumulada  2019 - 2020 - 2021</a:t>
            </a:r>
            <a:endParaRPr lang="es-CL" sz="1200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'Partida 05'!$C$23</c:f>
              <c:strCache>
                <c:ptCount val="1"/>
                <c:pt idx="0">
                  <c:v>% Ejecución Ppto. Vigente 2019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'Partida 05'!$D$22:$O$22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05'!$D$23:$O$23</c:f>
              <c:numCache>
                <c:formatCode>0.0%</c:formatCode>
                <c:ptCount val="12"/>
                <c:pt idx="0">
                  <c:v>6.1267467281108844E-2</c:v>
                </c:pt>
                <c:pt idx="1">
                  <c:v>0.13013362025538205</c:v>
                </c:pt>
                <c:pt idx="2">
                  <c:v>0.22737184355080195</c:v>
                </c:pt>
                <c:pt idx="3">
                  <c:v>0.30053049199243098</c:v>
                </c:pt>
                <c:pt idx="4">
                  <c:v>0.3809045456943288</c:v>
                </c:pt>
                <c:pt idx="5">
                  <c:v>0.46512786602560585</c:v>
                </c:pt>
                <c:pt idx="6">
                  <c:v>0.531881957844905</c:v>
                </c:pt>
                <c:pt idx="7">
                  <c:v>0.60825957606018488</c:v>
                </c:pt>
                <c:pt idx="8">
                  <c:v>0.69020346235683694</c:v>
                </c:pt>
                <c:pt idx="9">
                  <c:v>0.77864116482058665</c:v>
                </c:pt>
                <c:pt idx="10">
                  <c:v>0.85708333424642025</c:v>
                </c:pt>
                <c:pt idx="11">
                  <c:v>0.97363506386670362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745-4BD6-9523-FD64A08848FC}"/>
            </c:ext>
          </c:extLst>
        </c:ser>
        <c:ser>
          <c:idx val="0"/>
          <c:order val="1"/>
          <c:tx>
            <c:strRef>
              <c:f>'Partida 05'!$C$24</c:f>
              <c:strCache>
                <c:ptCount val="1"/>
                <c:pt idx="0">
                  <c:v>% Ejecución Ppto. Vigente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'Partida 05'!$D$22:$O$22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05'!$D$24:$O$24</c:f>
              <c:numCache>
                <c:formatCode>0.0%</c:formatCode>
                <c:ptCount val="12"/>
                <c:pt idx="0">
                  <c:v>6.3709680189503182E-2</c:v>
                </c:pt>
                <c:pt idx="1">
                  <c:v>0.12040572949883624</c:v>
                </c:pt>
                <c:pt idx="2">
                  <c:v>0.20864983495778736</c:v>
                </c:pt>
                <c:pt idx="3">
                  <c:v>0.29461842451990083</c:v>
                </c:pt>
                <c:pt idx="4">
                  <c:v>0.39640037658604882</c:v>
                </c:pt>
                <c:pt idx="5">
                  <c:v>0.47319999113965738</c:v>
                </c:pt>
                <c:pt idx="6">
                  <c:v>0.55412135433073872</c:v>
                </c:pt>
                <c:pt idx="7">
                  <c:v>0.62636977229492707</c:v>
                </c:pt>
                <c:pt idx="8">
                  <c:v>0.71281777494419774</c:v>
                </c:pt>
                <c:pt idx="9">
                  <c:v>0.77786916724727373</c:v>
                </c:pt>
                <c:pt idx="10">
                  <c:v>0.85130526776625637</c:v>
                </c:pt>
                <c:pt idx="11">
                  <c:v>0.96213021713773828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745-4BD6-9523-FD64A08848FC}"/>
            </c:ext>
          </c:extLst>
        </c:ser>
        <c:ser>
          <c:idx val="1"/>
          <c:order val="2"/>
          <c:tx>
            <c:strRef>
              <c:f>'Partida 05'!$C$25</c:f>
              <c:strCache>
                <c:ptCount val="1"/>
                <c:pt idx="0">
                  <c:v>% Ejecución Ppto. Vigente 2021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1.9443460463651748E-2"/>
                  <c:y val="3.2619917850280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45-4BD6-9523-FD64A08848FC}"/>
                </c:ext>
              </c:extLst>
            </c:dLbl>
            <c:dLbl>
              <c:idx val="1"/>
              <c:layout>
                <c:manualLayout>
                  <c:x val="0"/>
                  <c:y val="2.1768704373566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745-4BD6-9523-FD64A08848FC}"/>
                </c:ext>
              </c:extLst>
            </c:dLbl>
            <c:dLbl>
              <c:idx val="2"/>
              <c:layout>
                <c:manualLayout>
                  <c:x val="-1.3212217868432319E-2"/>
                  <c:y val="3.99092913515393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745-4BD6-9523-FD64A08848FC}"/>
                </c:ext>
              </c:extLst>
            </c:dLbl>
            <c:dLbl>
              <c:idx val="3"/>
              <c:layout>
                <c:manualLayout>
                  <c:x val="-1.7616290491243091E-2"/>
                  <c:y val="4.353740874713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745-4BD6-9523-FD64A08848FC}"/>
                </c:ext>
              </c:extLst>
            </c:dLbl>
            <c:dLbl>
              <c:idx val="4"/>
              <c:layout>
                <c:manualLayout>
                  <c:x val="-1.9818326802648476E-2"/>
                  <c:y val="4.3537408747133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745-4BD6-9523-FD64A08848FC}"/>
                </c:ext>
              </c:extLst>
            </c:dLbl>
            <c:dLbl>
              <c:idx val="5"/>
              <c:layout>
                <c:manualLayout>
                  <c:x val="-2.2020363114053865E-2"/>
                  <c:y val="4.353740874713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745-4BD6-9523-FD64A08848FC}"/>
                </c:ext>
              </c:extLst>
            </c:dLbl>
            <c:dLbl>
              <c:idx val="6"/>
              <c:layout>
                <c:manualLayout>
                  <c:x val="-3.7434617293891567E-2"/>
                  <c:y val="3.9909291351539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745-4BD6-9523-FD64A08848FC}"/>
                </c:ext>
              </c:extLst>
            </c:dLbl>
            <c:dLbl>
              <c:idx val="7"/>
              <c:layout>
                <c:manualLayout>
                  <c:x val="-6.6061089342161677E-2"/>
                  <c:y val="-1.45124695823779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745-4BD6-9523-FD64A08848FC}"/>
                </c:ext>
              </c:extLst>
            </c:dLbl>
            <c:dLbl>
              <c:idx val="8"/>
              <c:layout>
                <c:manualLayout>
                  <c:x val="-6.3859053030756202E-2"/>
                  <c:y val="-3.2653056560350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745-4BD6-9523-FD64A08848FC}"/>
                </c:ext>
              </c:extLst>
            </c:dLbl>
            <c:dLbl>
              <c:idx val="9"/>
              <c:layout>
                <c:manualLayout>
                  <c:x val="-5.5050907785134662E-2"/>
                  <c:y val="-1.81405869779724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745-4BD6-9523-FD64A08848FC}"/>
                </c:ext>
              </c:extLst>
            </c:dLbl>
            <c:dLbl>
              <c:idx val="10"/>
              <c:layout>
                <c:manualLayout>
                  <c:x val="-8.1475343521999463E-2"/>
                  <c:y val="-1.45124695823779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745-4BD6-9523-FD64A08848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05'!$D$22:$O$22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05'!$D$25:$N$25</c:f>
              <c:numCache>
                <c:formatCode>0.0%</c:formatCode>
                <c:ptCount val="11"/>
                <c:pt idx="0">
                  <c:v>6.3622785033558837E-2</c:v>
                </c:pt>
                <c:pt idx="1">
                  <c:v>0.13896817705921116</c:v>
                </c:pt>
                <c:pt idx="2">
                  <c:v>0.21452978980909504</c:v>
                </c:pt>
                <c:pt idx="3">
                  <c:v>0.29013708826368817</c:v>
                </c:pt>
                <c:pt idx="4">
                  <c:v>0.35609204786163218</c:v>
                </c:pt>
                <c:pt idx="5">
                  <c:v>0.43410989317534282</c:v>
                </c:pt>
                <c:pt idx="6">
                  <c:v>0.5049625082800473</c:v>
                </c:pt>
                <c:pt idx="7">
                  <c:v>0.58924242395454929</c:v>
                </c:pt>
                <c:pt idx="8">
                  <c:v>0.65951587766029085</c:v>
                </c:pt>
                <c:pt idx="9">
                  <c:v>0.7238038022213853</c:v>
                </c:pt>
                <c:pt idx="10">
                  <c:v>0.79854175917846026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2745-4BD6-9523-FD64A08848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7064448"/>
        <c:axId val="207066240"/>
      </c:lineChart>
      <c:catAx>
        <c:axId val="20706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0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66240"/>
        <c:crosses val="autoZero"/>
        <c:auto val="1"/>
        <c:lblAlgn val="ctr"/>
        <c:lblOffset val="100"/>
        <c:noMultiLvlLbl val="0"/>
      </c:catAx>
      <c:valAx>
        <c:axId val="20706624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644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819097341968788E-2"/>
          <c:y val="0.86122365258290534"/>
          <c:w val="0.94575552299316035"/>
          <c:h val="0.117007643043527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>
          <a:lumMod val="85000"/>
        </a:sys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+mn-lt"/>
                <a:ea typeface="Calibri"/>
                <a:cs typeface="Calibri"/>
              </a:defRPr>
            </a:pPr>
            <a:r>
              <a:rPr lang="es-CL" sz="1050" b="1">
                <a:latin typeface="+mn-lt"/>
              </a:rPr>
              <a:t>% de Ejecución Mensual 2019 - 2020 - 2021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Gores!$C$136</c:f>
              <c:strCache>
                <c:ptCount val="1"/>
                <c:pt idx="0">
                  <c:v>GASTO 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wrap="square" lIns="38100" tIns="19050" rIns="38100" bIns="19050" anchor="ctr">
                <a:spAutoFit/>
              </a:bodyPr>
              <a:lstStyle/>
              <a:p>
                <a:pPr>
                  <a:defRPr sz="600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Gores!$D$136:$O$136</c:f>
              <c:numCache>
                <c:formatCode>0.0%</c:formatCode>
                <c:ptCount val="12"/>
                <c:pt idx="0">
                  <c:v>4.8386941878788024E-2</c:v>
                </c:pt>
                <c:pt idx="1">
                  <c:v>6.6936288070986644E-2</c:v>
                </c:pt>
                <c:pt idx="2">
                  <c:v>7.777861854617886E-2</c:v>
                </c:pt>
                <c:pt idx="3">
                  <c:v>7.6746270168324471E-2</c:v>
                </c:pt>
                <c:pt idx="4">
                  <c:v>9.3845357057652373E-2</c:v>
                </c:pt>
                <c:pt idx="5">
                  <c:v>0.10980529621002257</c:v>
                </c:pt>
                <c:pt idx="6">
                  <c:v>6.0222968833573476E-2</c:v>
                </c:pt>
                <c:pt idx="7">
                  <c:v>7.9566061981051067E-2</c:v>
                </c:pt>
                <c:pt idx="8">
                  <c:v>0.1097925578332254</c:v>
                </c:pt>
                <c:pt idx="9">
                  <c:v>7.7939726040021223E-2</c:v>
                </c:pt>
                <c:pt idx="10">
                  <c:v>9.3904210931420748E-2</c:v>
                </c:pt>
                <c:pt idx="11">
                  <c:v>0.13553961167405226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58-48C1-BB02-1C4480B23D6E}"/>
            </c:ext>
          </c:extLst>
        </c:ser>
        <c:ser>
          <c:idx val="1"/>
          <c:order val="1"/>
          <c:tx>
            <c:strRef>
              <c:f>Gores!$C$135</c:f>
              <c:strCache>
                <c:ptCount val="1"/>
                <c:pt idx="0">
                  <c:v>GASTO 2020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wrap="square" lIns="38100" tIns="19050" rIns="38100" bIns="19050" anchor="ctr">
                <a:spAutoFit/>
              </a:bodyPr>
              <a:lstStyle/>
              <a:p>
                <a:pPr>
                  <a:defRPr sz="600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Gores!$D$135:$O$135</c:f>
              <c:numCache>
                <c:formatCode>0.0%</c:formatCode>
                <c:ptCount val="12"/>
                <c:pt idx="0">
                  <c:v>4.0940043434951792E-2</c:v>
                </c:pt>
                <c:pt idx="1">
                  <c:v>5.3161973127713147E-2</c:v>
                </c:pt>
                <c:pt idx="2">
                  <c:v>7.1835602236083901E-2</c:v>
                </c:pt>
                <c:pt idx="3">
                  <c:v>6.2261506799505574E-2</c:v>
                </c:pt>
                <c:pt idx="4">
                  <c:v>6.7474466678398154E-2</c:v>
                </c:pt>
                <c:pt idx="5">
                  <c:v>8.29165950297652E-2</c:v>
                </c:pt>
                <c:pt idx="6">
                  <c:v>5.2519793137565308E-2</c:v>
                </c:pt>
                <c:pt idx="7">
                  <c:v>7.310027062726375E-2</c:v>
                </c:pt>
                <c:pt idx="8">
                  <c:v>6.6858959472708798E-2</c:v>
                </c:pt>
                <c:pt idx="9">
                  <c:v>7.9737804917091176E-2</c:v>
                </c:pt>
                <c:pt idx="10">
                  <c:v>9.3351017868910147E-2</c:v>
                </c:pt>
                <c:pt idx="11">
                  <c:v>0.16769369383540089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58-48C1-BB02-1C4480B23D6E}"/>
            </c:ext>
          </c:extLst>
        </c:ser>
        <c:ser>
          <c:idx val="0"/>
          <c:order val="2"/>
          <c:tx>
            <c:strRef>
              <c:f>Gores!$C$134</c:f>
              <c:strCache>
                <c:ptCount val="1"/>
                <c:pt idx="0">
                  <c:v>GASTO 2021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dLbls>
            <c:dLbl>
              <c:idx val="0"/>
              <c:layout>
                <c:manualLayout>
                  <c:x val="5.5511314125724293E-3"/>
                  <c:y val="-8.4361660701343169E-3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658-48C1-BB02-1C4480B23D6E}"/>
                </c:ext>
              </c:extLst>
            </c:dLbl>
            <c:dLbl>
              <c:idx val="1"/>
              <c:layout>
                <c:manualLayout>
                  <c:x val="1.1102058513967639E-2"/>
                  <c:y val="9.2600700933273463E-4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658-48C1-BB02-1C4480B23D6E}"/>
                </c:ext>
              </c:extLst>
            </c:dLbl>
            <c:dLbl>
              <c:idx val="2"/>
              <c:layout>
                <c:manualLayout>
                  <c:x val="1.3988342257451433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658-48C1-BB02-1C4480B23D6E}"/>
                </c:ext>
              </c:extLst>
            </c:dLbl>
            <c:dLbl>
              <c:idx val="3"/>
              <c:layout>
                <c:manualLayout>
                  <c:x val="8.4003369967824877E-3"/>
                  <c:y val="9.46502134287785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658-48C1-BB02-1C4480B23D6E}"/>
                </c:ext>
              </c:extLst>
            </c:dLbl>
            <c:dLbl>
              <c:idx val="4"/>
              <c:layout>
                <c:manualLayout>
                  <c:x val="1.1102047188606284E-2"/>
                  <c:y val="5.3499728905391768E-3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658-48C1-BB02-1C4480B23D6E}"/>
                </c:ext>
              </c:extLst>
            </c:dLbl>
            <c:dLbl>
              <c:idx val="5"/>
              <c:layout>
                <c:manualLayout>
                  <c:x val="1.1102047188606284E-2"/>
                  <c:y val="-8.5390143335451162E-3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658-48C1-BB02-1C4480B23D6E}"/>
                </c:ext>
              </c:extLst>
            </c:dLbl>
            <c:dLbl>
              <c:idx val="6"/>
              <c:layout>
                <c:manualLayout>
                  <c:x val="8.2157521197610828E-3"/>
                  <c:y val="-1.7901187413012255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658-48C1-BB02-1C4480B23D6E}"/>
                </c:ext>
              </c:extLst>
            </c:dLbl>
            <c:dLbl>
              <c:idx val="7"/>
              <c:layout>
                <c:manualLayout>
                  <c:x val="8.3265438854757106E-3"/>
                  <c:y val="-4.2181202989307137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658-48C1-BB02-1C4480B23D6E}"/>
                </c:ext>
              </c:extLst>
            </c:dLbl>
            <c:dLbl>
              <c:idx val="8"/>
              <c:layout>
                <c:manualLayout>
                  <c:x val="1.1249758217531021E-2"/>
                  <c:y val="-2.2736546347861892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658-48C1-BB02-1C4480B23D6E}"/>
                </c:ext>
              </c:extLst>
            </c:dLbl>
            <c:dLbl>
              <c:idx val="9"/>
              <c:layout>
                <c:manualLayout>
                  <c:x val="5.5511314125724293E-3"/>
                  <c:y val="-4.73251067143901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658-48C1-BB02-1C4480B23D6E}"/>
                </c:ext>
              </c:extLst>
            </c:dLbl>
            <c:dLbl>
              <c:idx val="10"/>
              <c:layout>
                <c:manualLayout>
                  <c:x val="5.5511314125724293E-3"/>
                  <c:y val="1.1008117932675421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658-48C1-BB02-1C4480B23D6E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 sz="600" b="1" i="0" u="none" strike="noStrike" baseline="0">
                    <a:solidFill>
                      <a:schemeClr val="accent2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Gores!$D$134:$N$134</c:f>
              <c:numCache>
                <c:formatCode>0.0%</c:formatCode>
                <c:ptCount val="11"/>
                <c:pt idx="0">
                  <c:v>2.9499665008240503E-2</c:v>
                </c:pt>
                <c:pt idx="1">
                  <c:v>8.5550270595772526E-2</c:v>
                </c:pt>
                <c:pt idx="2">
                  <c:v>6.4941764603004631E-2</c:v>
                </c:pt>
                <c:pt idx="3">
                  <c:v>7.9182498450008451E-2</c:v>
                </c:pt>
                <c:pt idx="4">
                  <c:v>5.8598337951168693E-2</c:v>
                </c:pt>
                <c:pt idx="5">
                  <c:v>7.0711575195238754E-2</c:v>
                </c:pt>
                <c:pt idx="6">
                  <c:v>6.3023148221114156E-2</c:v>
                </c:pt>
                <c:pt idx="7">
                  <c:v>5.7495799054997979E-2</c:v>
                </c:pt>
                <c:pt idx="8">
                  <c:v>7.2791525957275671E-2</c:v>
                </c:pt>
                <c:pt idx="9">
                  <c:v>5.8770663795749793E-2</c:v>
                </c:pt>
                <c:pt idx="10">
                  <c:v>7.8978663898691973E-2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1658-48C1-BB02-1C4480B23D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10598528"/>
        <c:axId val="210616704"/>
      </c:barChart>
      <c:catAx>
        <c:axId val="21059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160000" vert="horz" anchor="ctr" anchorCtr="0"/>
          <a:lstStyle/>
          <a:p>
            <a:pPr>
              <a:defRPr sz="7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CL"/>
          </a:p>
        </c:txPr>
        <c:crossAx val="210616704"/>
        <c:crosses val="autoZero"/>
        <c:auto val="0"/>
        <c:lblAlgn val="ctr"/>
        <c:lblOffset val="100"/>
        <c:noMultiLvlLbl val="0"/>
      </c:catAx>
      <c:valAx>
        <c:axId val="210616704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21059852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7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s-CL"/>
        </a:p>
      </c:txPr>
    </c:legend>
    <c:plotVisOnly val="1"/>
    <c:dispBlanksAs val="gap"/>
    <c:showDLblsOverMax val="0"/>
  </c:chart>
  <c:spPr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CL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2019 - 2020 - 2021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0043716371504573E-2"/>
          <c:y val="0.16005351090806447"/>
          <c:w val="0.87715770627754874"/>
          <c:h val="0.58293315049197614"/>
        </c:manualLayout>
      </c:layout>
      <c:lineChart>
        <c:grouping val="standard"/>
        <c:varyColors val="0"/>
        <c:ser>
          <c:idx val="2"/>
          <c:order val="0"/>
          <c:tx>
            <c:strRef>
              <c:f>Gores!$C$132</c:f>
              <c:strCache>
                <c:ptCount val="1"/>
                <c:pt idx="0">
                  <c:v>GASTO 2019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Gores!$D$132:$O$132</c:f>
              <c:numCache>
                <c:formatCode>0.0%</c:formatCode>
                <c:ptCount val="12"/>
                <c:pt idx="0">
                  <c:v>4.8386941878788024E-2</c:v>
                </c:pt>
                <c:pt idx="1">
                  <c:v>0.11492254785857535</c:v>
                </c:pt>
                <c:pt idx="2">
                  <c:v>0.19142710310663055</c:v>
                </c:pt>
                <c:pt idx="3">
                  <c:v>0.26865307341799122</c:v>
                </c:pt>
                <c:pt idx="4">
                  <c:v>0.35547028092279531</c:v>
                </c:pt>
                <c:pt idx="5">
                  <c:v>0.45364994983898299</c:v>
                </c:pt>
                <c:pt idx="6">
                  <c:v>0.51376134909678761</c:v>
                </c:pt>
                <c:pt idx="7">
                  <c:v>0.57458564322357975</c:v>
                </c:pt>
                <c:pt idx="8">
                  <c:v>0.68544180948346001</c:v>
                </c:pt>
                <c:pt idx="9">
                  <c:v>0.76336132403040946</c:v>
                </c:pt>
                <c:pt idx="10">
                  <c:v>0.84824526758098884</c:v>
                </c:pt>
                <c:pt idx="11">
                  <c:v>0.98743718284025228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22-4B0A-A611-B853155976F0}"/>
            </c:ext>
          </c:extLst>
        </c:ser>
        <c:ser>
          <c:idx val="1"/>
          <c:order val="1"/>
          <c:tx>
            <c:strRef>
              <c:f>Gores!$C$131</c:f>
              <c:strCache>
                <c:ptCount val="1"/>
                <c:pt idx="0">
                  <c:v>GASTO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Gores!$D$129:$O$129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Gores!$D$131:$O$131</c:f>
              <c:numCache>
                <c:formatCode>0.0%</c:formatCode>
                <c:ptCount val="12"/>
                <c:pt idx="0">
                  <c:v>4.0940043434951792E-2</c:v>
                </c:pt>
                <c:pt idx="1">
                  <c:v>8.9800406455615364E-2</c:v>
                </c:pt>
                <c:pt idx="2">
                  <c:v>0.16230411962148097</c:v>
                </c:pt>
                <c:pt idx="3">
                  <c:v>0.22728968141666009</c:v>
                </c:pt>
                <c:pt idx="4">
                  <c:v>0.3032809298445282</c:v>
                </c:pt>
                <c:pt idx="5">
                  <c:v>0.38515381288069817</c:v>
                </c:pt>
                <c:pt idx="6">
                  <c:v>0.43722841744897983</c:v>
                </c:pt>
                <c:pt idx="7">
                  <c:v>0.51335465035083916</c:v>
                </c:pt>
                <c:pt idx="8">
                  <c:v>0.60060148271701708</c:v>
                </c:pt>
                <c:pt idx="9">
                  <c:v>0.67768851345815162</c:v>
                </c:pt>
                <c:pt idx="10">
                  <c:v>0.77100217387042935</c:v>
                </c:pt>
                <c:pt idx="11">
                  <c:v>0.93321592842771783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0922-4B0A-A611-B853155976F0}"/>
            </c:ext>
          </c:extLst>
        </c:ser>
        <c:ser>
          <c:idx val="0"/>
          <c:order val="2"/>
          <c:tx>
            <c:strRef>
              <c:f>Gores!$C$130</c:f>
              <c:strCache>
                <c:ptCount val="1"/>
                <c:pt idx="0">
                  <c:v>GASTO 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106358426038454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922-4B0A-A611-B853155976F0}"/>
                </c:ext>
              </c:extLst>
            </c:dLbl>
            <c:dLbl>
              <c:idx val="1"/>
              <c:layout>
                <c:manualLayout>
                  <c:x val="-3.5531792130192301E-2"/>
                  <c:y val="2.3662553357194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22-4B0A-A611-B853155976F0}"/>
                </c:ext>
              </c:extLst>
            </c:dLbl>
            <c:dLbl>
              <c:idx val="2"/>
              <c:layout>
                <c:manualLayout>
                  <c:x val="-3.0065362571701153E-2"/>
                  <c:y val="1.8930042685755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22-4B0A-A611-B853155976F0}"/>
                </c:ext>
              </c:extLst>
            </c:dLbl>
            <c:dLbl>
              <c:idx val="3"/>
              <c:layout>
                <c:manualLayout>
                  <c:x val="-2.7332147792455595E-2"/>
                  <c:y val="2.3662553357194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22-4B0A-A611-B853155976F0}"/>
                </c:ext>
              </c:extLst>
            </c:dLbl>
            <c:dLbl>
              <c:idx val="4"/>
              <c:layout>
                <c:manualLayout>
                  <c:x val="-1.9132503454718917E-2"/>
                  <c:y val="2.3662553357194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22-4B0A-A611-B853155976F0}"/>
                </c:ext>
              </c:extLst>
            </c:dLbl>
            <c:dLbl>
              <c:idx val="5"/>
              <c:layout>
                <c:manualLayout>
                  <c:x val="-2.4598933013210037E-2"/>
                  <c:y val="3.3127574700072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922-4B0A-A611-B853155976F0}"/>
                </c:ext>
              </c:extLst>
            </c:dLbl>
            <c:dLbl>
              <c:idx val="6"/>
              <c:layout>
                <c:manualLayout>
                  <c:x val="-3.8265006909437835E-2"/>
                  <c:y val="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922-4B0A-A611-B853155976F0}"/>
                </c:ext>
              </c:extLst>
            </c:dLbl>
            <c:dLbl>
              <c:idx val="7"/>
              <c:layout>
                <c:manualLayout>
                  <c:x val="-3.0065362571701153E-2"/>
                  <c:y val="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922-4B0A-A611-B853155976F0}"/>
                </c:ext>
              </c:extLst>
            </c:dLbl>
            <c:dLbl>
              <c:idx val="8"/>
              <c:layout>
                <c:manualLayout>
                  <c:x val="-3.2798577350946712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922-4B0A-A611-B853155976F0}"/>
                </c:ext>
              </c:extLst>
            </c:dLbl>
            <c:dLbl>
              <c:idx val="9"/>
              <c:layout>
                <c:manualLayout>
                  <c:x val="-3.2798577350946816E-2"/>
                  <c:y val="-9.46502134287785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922-4B0A-A611-B853155976F0}"/>
                </c:ext>
              </c:extLst>
            </c:dLbl>
            <c:dLbl>
              <c:idx val="10"/>
              <c:layout>
                <c:manualLayout>
                  <c:x val="-4.5943077672703149E-2"/>
                  <c:y val="-3.63936320000725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922-4B0A-A611-B853155976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Gores!$D$129:$O$129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Gores!$D$130:$N$130</c:f>
              <c:numCache>
                <c:formatCode>0.0%</c:formatCode>
                <c:ptCount val="11"/>
                <c:pt idx="0">
                  <c:v>2.9499665008240503E-2</c:v>
                </c:pt>
                <c:pt idx="1">
                  <c:v>0.1151421994867096</c:v>
                </c:pt>
                <c:pt idx="2">
                  <c:v>0.17847830721562527</c:v>
                </c:pt>
                <c:pt idx="3">
                  <c:v>0.2516255040206703</c:v>
                </c:pt>
                <c:pt idx="4">
                  <c:v>0.30501696187963201</c:v>
                </c:pt>
                <c:pt idx="5">
                  <c:v>0.37147106778448058</c:v>
                </c:pt>
                <c:pt idx="6">
                  <c:v>0.43404123353804985</c:v>
                </c:pt>
                <c:pt idx="7">
                  <c:v>0.49031599562692135</c:v>
                </c:pt>
                <c:pt idx="8">
                  <c:v>0.56303062043708552</c:v>
                </c:pt>
                <c:pt idx="9">
                  <c:v>0.62070026380703969</c:v>
                </c:pt>
                <c:pt idx="10">
                  <c:v>0.69889572008227174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0922-4B0A-A611-B853155976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502784"/>
        <c:axId val="210504320"/>
      </c:lineChart>
      <c:catAx>
        <c:axId val="21050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504320"/>
        <c:crosses val="autoZero"/>
        <c:auto val="1"/>
        <c:lblAlgn val="ctr"/>
        <c:lblOffset val="100"/>
        <c:tickLblSkip val="1"/>
        <c:noMultiLvlLbl val="0"/>
      </c:catAx>
      <c:valAx>
        <c:axId val="21050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502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54223042808385"/>
          <c:y val="0.8984429294613695"/>
          <c:w val="0.58555446490003427"/>
          <c:h val="6.8429495838558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Mensual 2019 - 2020 - 2021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Gores!$C$33</c:f>
              <c:strCache>
                <c:ptCount val="1"/>
                <c:pt idx="0">
                  <c:v>GASTOS 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Gores!$D$33:$O$33</c:f>
              <c:numCache>
                <c:formatCode>0.0%</c:formatCode>
                <c:ptCount val="12"/>
                <c:pt idx="0">
                  <c:v>6.1386749619538633E-2</c:v>
                </c:pt>
                <c:pt idx="1">
                  <c:v>6.4880715268959818E-2</c:v>
                </c:pt>
                <c:pt idx="2">
                  <c:v>9.7218537231517396E-2</c:v>
                </c:pt>
                <c:pt idx="3">
                  <c:v>6.9552497866343682E-2</c:v>
                </c:pt>
                <c:pt idx="4">
                  <c:v>7.0273861157483852E-2</c:v>
                </c:pt>
                <c:pt idx="5">
                  <c:v>0.10136280283585267</c:v>
                </c:pt>
                <c:pt idx="6">
                  <c:v>6.9346459889228038E-2</c:v>
                </c:pt>
                <c:pt idx="7">
                  <c:v>6.661667581919567E-2</c:v>
                </c:pt>
                <c:pt idx="8">
                  <c:v>0.1030507626609268</c:v>
                </c:pt>
                <c:pt idx="9">
                  <c:v>8.832584555461151E-2</c:v>
                </c:pt>
                <c:pt idx="10">
                  <c:v>7.93224274535827E-2</c:v>
                </c:pt>
                <c:pt idx="11">
                  <c:v>0.14791949518617784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C4-4FAC-AA38-3226042ABE65}"/>
            </c:ext>
          </c:extLst>
        </c:ser>
        <c:ser>
          <c:idx val="1"/>
          <c:order val="1"/>
          <c:tx>
            <c:strRef>
              <c:f>Gores!$C$32</c:f>
              <c:strCache>
                <c:ptCount val="1"/>
                <c:pt idx="0">
                  <c:v>GASTOS 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Gores!$D$32:$O$32</c:f>
              <c:numCache>
                <c:formatCode>0.0%</c:formatCode>
                <c:ptCount val="12"/>
                <c:pt idx="0">
                  <c:v>6.2120294910711367E-2</c:v>
                </c:pt>
                <c:pt idx="1">
                  <c:v>6.5121185608258858E-2</c:v>
                </c:pt>
                <c:pt idx="2">
                  <c:v>0.10224293812635098</c:v>
                </c:pt>
                <c:pt idx="3">
                  <c:v>6.9421881558648202E-2</c:v>
                </c:pt>
                <c:pt idx="4">
                  <c:v>6.4724760046528051E-2</c:v>
                </c:pt>
                <c:pt idx="5">
                  <c:v>9.6405312337899521E-2</c:v>
                </c:pt>
                <c:pt idx="6">
                  <c:v>6.6003189408415833E-2</c:v>
                </c:pt>
                <c:pt idx="7">
                  <c:v>6.7389218978963814E-2</c:v>
                </c:pt>
                <c:pt idx="8">
                  <c:v>9.9039044005363841E-2</c:v>
                </c:pt>
                <c:pt idx="9">
                  <c:v>6.8347446620379212E-2</c:v>
                </c:pt>
                <c:pt idx="10">
                  <c:v>7.6452930372718081E-2</c:v>
                </c:pt>
                <c:pt idx="11">
                  <c:v>0.13975078863323062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C4-4FAC-AA38-3226042ABE65}"/>
            </c:ext>
          </c:extLst>
        </c:ser>
        <c:ser>
          <c:idx val="0"/>
          <c:order val="2"/>
          <c:tx>
            <c:strRef>
              <c:f>Gores!$C$31</c:f>
              <c:strCache>
                <c:ptCount val="1"/>
                <c:pt idx="0">
                  <c:v>GASTOS 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877573142459517E-2"/>
                  <c:y val="2.366255335719462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8C4-4FAC-AA38-3226042ABE65}"/>
                </c:ext>
              </c:extLst>
            </c:dLbl>
            <c:dLbl>
              <c:idx val="1"/>
              <c:layout>
                <c:manualLayout>
                  <c:x val="1.3668509583562463E-2"/>
                  <c:y val="4.74716487725953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8C4-4FAC-AA38-3226042ABE65}"/>
                </c:ext>
              </c:extLst>
            </c:dLbl>
            <c:dLbl>
              <c:idx val="2"/>
              <c:layout>
                <c:manualLayout>
                  <c:x val="1.9135913416987484E-2"/>
                  <c:y val="4.747164877259579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8C4-4FAC-AA38-3226042ABE65}"/>
                </c:ext>
              </c:extLst>
            </c:dLbl>
            <c:dLbl>
              <c:idx val="3"/>
              <c:layout>
                <c:manualLayout>
                  <c:x val="1.093480766684999E-2"/>
                  <c:y val="-3.79773190180769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8C4-4FAC-AA38-3226042ABE65}"/>
                </c:ext>
              </c:extLst>
            </c:dLbl>
            <c:dLbl>
              <c:idx val="4"/>
              <c:layout>
                <c:manualLayout>
                  <c:x val="1.3668509583562487E-2"/>
                  <c:y val="-8.703035070105519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8C4-4FAC-AA38-3226042ABE65}"/>
                </c:ext>
              </c:extLst>
            </c:dLbl>
            <c:dLbl>
              <c:idx val="5"/>
              <c:layout>
                <c:manualLayout>
                  <c:x val="8.2011057501373916E-3"/>
                  <c:y val="1.42414946317789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8C4-4FAC-AA38-3226042ABE65}"/>
                </c:ext>
              </c:extLst>
            </c:dLbl>
            <c:dLbl>
              <c:idx val="6"/>
              <c:layout>
                <c:manualLayout>
                  <c:x val="8.2011057501374923E-3"/>
                  <c:y val="4.74716487725953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8C4-4FAC-AA38-3226042ABE65}"/>
                </c:ext>
              </c:extLst>
            </c:dLbl>
            <c:dLbl>
              <c:idx val="7"/>
              <c:layout>
                <c:manualLayout>
                  <c:x val="1.093480766684999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8C4-4FAC-AA38-3226042ABE65}"/>
                </c:ext>
              </c:extLst>
            </c:dLbl>
            <c:dLbl>
              <c:idx val="8"/>
              <c:layout>
                <c:manualLayout>
                  <c:x val="1.3668509583562487E-2"/>
                  <c:y val="-4.747164877259622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8C4-4FAC-AA38-3226042ABE65}"/>
                </c:ext>
              </c:extLst>
            </c:dLbl>
            <c:dLbl>
              <c:idx val="9"/>
              <c:layout>
                <c:manualLayout>
                  <c:x val="2.7337019167124974E-3"/>
                  <c:y val="-2.84829892635577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8C4-4FAC-AA38-3226042ABE65}"/>
                </c:ext>
              </c:extLst>
            </c:dLbl>
            <c:dLbl>
              <c:idx val="10"/>
              <c:layout>
                <c:manualLayout>
                  <c:x val="0"/>
                  <c:y val="-5.69659785271155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8C4-4FAC-AA38-3226042ABE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Gores!$D$31:$N$31</c:f>
              <c:numCache>
                <c:formatCode>0.0%</c:formatCode>
                <c:ptCount val="11"/>
                <c:pt idx="0">
                  <c:v>6.2524090935010768E-2</c:v>
                </c:pt>
                <c:pt idx="1">
                  <c:v>8.8642529664950037E-2</c:v>
                </c:pt>
                <c:pt idx="2">
                  <c:v>0.10362074474252347</c:v>
                </c:pt>
                <c:pt idx="3">
                  <c:v>7.0635142711644061E-2</c:v>
                </c:pt>
                <c:pt idx="4">
                  <c:v>6.8285816171019351E-2</c:v>
                </c:pt>
                <c:pt idx="5">
                  <c:v>0.10005850834207289</c:v>
                </c:pt>
                <c:pt idx="6">
                  <c:v>6.7068268445135429E-2</c:v>
                </c:pt>
                <c:pt idx="7">
                  <c:v>7.3222508268764044E-2</c:v>
                </c:pt>
                <c:pt idx="8">
                  <c:v>0.1120800586406355</c:v>
                </c:pt>
                <c:pt idx="9">
                  <c:v>7.8160166608999451E-2</c:v>
                </c:pt>
                <c:pt idx="10">
                  <c:v>8.3458182654589833E-2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8C4-4FAC-AA38-3226042ABE6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0126720"/>
        <c:axId val="210128256"/>
      </c:barChart>
      <c:catAx>
        <c:axId val="21012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128256"/>
        <c:crosses val="autoZero"/>
        <c:auto val="0"/>
        <c:lblAlgn val="ctr"/>
        <c:lblOffset val="100"/>
        <c:noMultiLvlLbl val="0"/>
      </c:catAx>
      <c:valAx>
        <c:axId val="210128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12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2019 - 2020 - 2021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Gores!$C$28</c:f>
              <c:strCache>
                <c:ptCount val="1"/>
                <c:pt idx="0">
                  <c:v>GASTOS 2019</c:v>
                </c:pt>
              </c:strCache>
            </c:strRef>
          </c:tx>
          <c:marker>
            <c:symbol val="none"/>
          </c:marker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Gores!$D$28:$O$28</c:f>
              <c:numCache>
                <c:formatCode>0.0%</c:formatCode>
                <c:ptCount val="12"/>
                <c:pt idx="0">
                  <c:v>6.1386749619538633E-2</c:v>
                </c:pt>
                <c:pt idx="1">
                  <c:v>0.12635620371391218</c:v>
                </c:pt>
                <c:pt idx="2">
                  <c:v>0.22137796204477622</c:v>
                </c:pt>
                <c:pt idx="3">
                  <c:v>0.29014260935169678</c:v>
                </c:pt>
                <c:pt idx="4">
                  <c:v>0.35943605578744536</c:v>
                </c:pt>
                <c:pt idx="5">
                  <c:v>0.45964686590890302</c:v>
                </c:pt>
                <c:pt idx="6">
                  <c:v>0.52590905029120671</c:v>
                </c:pt>
                <c:pt idx="7">
                  <c:v>0.56865317179789465</c:v>
                </c:pt>
                <c:pt idx="8">
                  <c:v>0.66342435778080411</c:v>
                </c:pt>
                <c:pt idx="9">
                  <c:v>0.74522937270098299</c:v>
                </c:pt>
                <c:pt idx="10">
                  <c:v>0.81774144157200312</c:v>
                </c:pt>
                <c:pt idx="11">
                  <c:v>0.95335577766541491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5F-4562-B5F7-93CD9C671D53}"/>
            </c:ext>
          </c:extLst>
        </c:ser>
        <c:ser>
          <c:idx val="0"/>
          <c:order val="1"/>
          <c:tx>
            <c:strRef>
              <c:f>Gores!$C$27</c:f>
              <c:strCache>
                <c:ptCount val="1"/>
                <c:pt idx="0">
                  <c:v>GASTOS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Gores!$D$27:$O$27</c:f>
              <c:numCache>
                <c:formatCode>0.0%</c:formatCode>
                <c:ptCount val="12"/>
                <c:pt idx="0">
                  <c:v>6.2120294910711367E-2</c:v>
                </c:pt>
                <c:pt idx="1">
                  <c:v>0.1259861050015047</c:v>
                </c:pt>
                <c:pt idx="2">
                  <c:v>0.22801455627122277</c:v>
                </c:pt>
                <c:pt idx="3">
                  <c:v>0.29606790789520798</c:v>
                </c:pt>
                <c:pt idx="4">
                  <c:v>0.3669273238514692</c:v>
                </c:pt>
                <c:pt idx="5">
                  <c:v>0.46333263618936871</c:v>
                </c:pt>
                <c:pt idx="6">
                  <c:v>0.52933582559778458</c:v>
                </c:pt>
                <c:pt idx="7">
                  <c:v>0.59621275280107355</c:v>
                </c:pt>
                <c:pt idx="8">
                  <c:v>0.69286487920366135</c:v>
                </c:pt>
                <c:pt idx="9">
                  <c:v>0.73062751045427721</c:v>
                </c:pt>
                <c:pt idx="10">
                  <c:v>0.80266282241418629</c:v>
                </c:pt>
                <c:pt idx="11">
                  <c:v>0.87288969344605727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05F-4562-B5F7-93CD9C671D53}"/>
            </c:ext>
          </c:extLst>
        </c:ser>
        <c:ser>
          <c:idx val="1"/>
          <c:order val="2"/>
          <c:tx>
            <c:strRef>
              <c:f>Gores!$C$26</c:f>
              <c:strCache>
                <c:ptCount val="1"/>
                <c:pt idx="0">
                  <c:v>GASTOS 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7332147792455595E-2"/>
                  <c:y val="2.3662553357194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05F-4562-B5F7-93CD9C671D53}"/>
                </c:ext>
              </c:extLst>
            </c:dLbl>
            <c:dLbl>
              <c:idx val="1"/>
              <c:layout>
                <c:manualLayout>
                  <c:x val="-1.6399288675473408E-2"/>
                  <c:y val="1.41975320143166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5F-4562-B5F7-93CD9C671D53}"/>
                </c:ext>
              </c:extLst>
            </c:dLbl>
            <c:dLbl>
              <c:idx val="2"/>
              <c:layout>
                <c:manualLayout>
                  <c:x val="-5.4664295584911239E-2"/>
                  <c:y val="-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05F-4562-B5F7-93CD9C671D53}"/>
                </c:ext>
              </c:extLst>
            </c:dLbl>
            <c:dLbl>
              <c:idx val="3"/>
              <c:layout>
                <c:manualLayout>
                  <c:x val="-6.5597154701893423E-2"/>
                  <c:y val="-2.3662553357194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05F-4562-B5F7-93CD9C671D53}"/>
                </c:ext>
              </c:extLst>
            </c:dLbl>
            <c:dLbl>
              <c:idx val="4"/>
              <c:layout>
                <c:manualLayout>
                  <c:x val="-6.2863939922647924E-2"/>
                  <c:y val="-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05F-4562-B5F7-93CD9C671D53}"/>
                </c:ext>
              </c:extLst>
            </c:dLbl>
            <c:dLbl>
              <c:idx val="5"/>
              <c:layout>
                <c:manualLayout>
                  <c:x val="-6.0130725143402362E-2"/>
                  <c:y val="-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05F-4562-B5F7-93CD9C671D53}"/>
                </c:ext>
              </c:extLst>
            </c:dLbl>
            <c:dLbl>
              <c:idx val="6"/>
              <c:layout>
                <c:manualLayout>
                  <c:x val="-7.1063584260384546E-2"/>
                  <c:y val="-1.4197532014316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05F-4562-B5F7-93CD9C671D53}"/>
                </c:ext>
              </c:extLst>
            </c:dLbl>
            <c:dLbl>
              <c:idx val="7"/>
              <c:layout>
                <c:manualLayout>
                  <c:x val="-3.0065362571701153E-2"/>
                  <c:y val="-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05F-4562-B5F7-93CD9C671D53}"/>
                </c:ext>
              </c:extLst>
            </c:dLbl>
            <c:dLbl>
              <c:idx val="8"/>
              <c:layout>
                <c:manualLayout>
                  <c:x val="-4.0998221688683396E-2"/>
                  <c:y val="-9.46502134287785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05F-4562-B5F7-93CD9C671D53}"/>
                </c:ext>
              </c:extLst>
            </c:dLbl>
            <c:dLbl>
              <c:idx val="9"/>
              <c:layout>
                <c:manualLayout>
                  <c:x val="-4.646465124717461E-2"/>
                  <c:y val="-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05F-4562-B5F7-93CD9C671D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solidFill>
                        <a:schemeClr val="accent1"/>
                      </a:solidFill>
                    </a:ln>
                  </c:spPr>
                </c15:leaderLines>
              </c:ext>
            </c:extLst>
          </c:dLbls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Gores!$D$26:$N$26</c:f>
              <c:numCache>
                <c:formatCode>0.0%</c:formatCode>
                <c:ptCount val="11"/>
                <c:pt idx="0">
                  <c:v>6.2524090935010768E-2</c:v>
                </c:pt>
                <c:pt idx="1">
                  <c:v>0.14984125269356491</c:v>
                </c:pt>
                <c:pt idx="2">
                  <c:v>0.25235092436762063</c:v>
                </c:pt>
                <c:pt idx="3">
                  <c:v>0.32171910699723094</c:v>
                </c:pt>
                <c:pt idx="4">
                  <c:v>0.38756186614743171</c:v>
                </c:pt>
                <c:pt idx="5">
                  <c:v>0.48275287783164578</c:v>
                </c:pt>
                <c:pt idx="6">
                  <c:v>0.5442527678996526</c:v>
                </c:pt>
                <c:pt idx="7">
                  <c:v>0.61018110513635726</c:v>
                </c:pt>
                <c:pt idx="8">
                  <c:v>0.70831019701843556</c:v>
                </c:pt>
                <c:pt idx="9">
                  <c:v>0.77132030687649678</c:v>
                </c:pt>
                <c:pt idx="10">
                  <c:v>0.81937710758976945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205F-4562-B5F7-93CD9C671D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767424"/>
        <c:axId val="209769216"/>
      </c:lineChart>
      <c:catAx>
        <c:axId val="20976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769216"/>
        <c:crosses val="autoZero"/>
        <c:auto val="1"/>
        <c:lblAlgn val="ctr"/>
        <c:lblOffset val="100"/>
        <c:noMultiLvlLbl val="0"/>
      </c:catAx>
      <c:valAx>
        <c:axId val="209769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767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s-CL" sz="1050"/>
              <a:t>% de Ejecución Mensual 2019 - 2020 - 2021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Gores!$C$85</c:f>
              <c:strCache>
                <c:ptCount val="1"/>
                <c:pt idx="0">
                  <c:v>GASTOS 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Gores!$D$85:$O$85</c:f>
              <c:numCache>
                <c:formatCode>0.0%</c:formatCode>
                <c:ptCount val="12"/>
                <c:pt idx="0">
                  <c:v>4.7491250392022101E-2</c:v>
                </c:pt>
                <c:pt idx="1">
                  <c:v>6.7076448439614411E-2</c:v>
                </c:pt>
                <c:pt idx="2">
                  <c:v>7.6444015922472769E-2</c:v>
                </c:pt>
                <c:pt idx="3">
                  <c:v>7.7243355575847189E-2</c:v>
                </c:pt>
                <c:pt idx="4">
                  <c:v>9.5434391578386402E-2</c:v>
                </c:pt>
                <c:pt idx="5">
                  <c:v>0.11035649017386326</c:v>
                </c:pt>
                <c:pt idx="6">
                  <c:v>5.9623182596562317E-2</c:v>
                </c:pt>
                <c:pt idx="7">
                  <c:v>8.0715679271625734E-2</c:v>
                </c:pt>
                <c:pt idx="8">
                  <c:v>0.11071268843205188</c:v>
                </c:pt>
                <c:pt idx="9">
                  <c:v>7.7663538504823534E-2</c:v>
                </c:pt>
                <c:pt idx="10">
                  <c:v>9.5228212534220313E-2</c:v>
                </c:pt>
                <c:pt idx="11">
                  <c:v>0.13543867142762447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55-4E4F-B5F0-B5F3DDA90CAF}"/>
            </c:ext>
          </c:extLst>
        </c:ser>
        <c:ser>
          <c:idx val="1"/>
          <c:order val="1"/>
          <c:tx>
            <c:strRef>
              <c:f>Gores!$C$84</c:f>
              <c:strCache>
                <c:ptCount val="1"/>
                <c:pt idx="0">
                  <c:v>GASTOS 2020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Gores!$D$84:$O$84</c:f>
              <c:numCache>
                <c:formatCode>0.0%</c:formatCode>
                <c:ptCount val="12"/>
                <c:pt idx="0">
                  <c:v>3.9525967449066036E-2</c:v>
                </c:pt>
                <c:pt idx="1">
                  <c:v>5.2436877715962935E-2</c:v>
                </c:pt>
                <c:pt idx="2">
                  <c:v>6.9974066705345561E-2</c:v>
                </c:pt>
                <c:pt idx="3">
                  <c:v>6.1812470318986422E-2</c:v>
                </c:pt>
                <c:pt idx="4">
                  <c:v>6.7649914743628817E-2</c:v>
                </c:pt>
                <c:pt idx="5">
                  <c:v>8.2059082722096124E-2</c:v>
                </c:pt>
                <c:pt idx="6">
                  <c:v>5.1663672794692549E-2</c:v>
                </c:pt>
                <c:pt idx="7">
                  <c:v>7.3498327818526693E-2</c:v>
                </c:pt>
                <c:pt idx="8">
                  <c:v>6.477384428812695E-2</c:v>
                </c:pt>
                <c:pt idx="9">
                  <c:v>8.0760633358653869E-2</c:v>
                </c:pt>
                <c:pt idx="10">
                  <c:v>9.4789292356524127E-2</c:v>
                </c:pt>
                <c:pt idx="11">
                  <c:v>0.1709448922315159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55-4E4F-B5F0-B5F3DDA90CAF}"/>
            </c:ext>
          </c:extLst>
        </c:ser>
        <c:ser>
          <c:idx val="0"/>
          <c:order val="2"/>
          <c:tx>
            <c:strRef>
              <c:f>Gores!$C$83</c:f>
              <c:strCache>
                <c:ptCount val="1"/>
                <c:pt idx="0">
                  <c:v>GASTOS 2021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dLbls>
            <c:dLbl>
              <c:idx val="0"/>
              <c:layout>
                <c:manualLayout>
                  <c:x val="8.3265438854756967E-3"/>
                  <c:y val="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755-4E4F-B5F0-B5F3DDA90CAF}"/>
                </c:ext>
              </c:extLst>
            </c:dLbl>
            <c:dLbl>
              <c:idx val="1"/>
              <c:layout>
                <c:manualLayout>
                  <c:x val="8.326543885475710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755-4E4F-B5F0-B5F3DDA90CAF}"/>
                </c:ext>
              </c:extLst>
            </c:dLbl>
            <c:dLbl>
              <c:idx val="2"/>
              <c:layout>
                <c:manualLayout>
                  <c:x val="1.1102058513967589E-2"/>
                  <c:y val="-8.676169336456155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755-4E4F-B5F0-B5F3DDA90CAF}"/>
                </c:ext>
              </c:extLst>
            </c:dLbl>
            <c:dLbl>
              <c:idx val="3"/>
              <c:layout>
                <c:manualLayout>
                  <c:x val="8.32654388547565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755-4E4F-B5F0-B5F3DDA90CAF}"/>
                </c:ext>
              </c:extLst>
            </c:dLbl>
            <c:dLbl>
              <c:idx val="4"/>
              <c:layout>
                <c:manualLayout>
                  <c:x val="1.110205851396761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755-4E4F-B5F0-B5F3DDA90CAF}"/>
                </c:ext>
              </c:extLst>
            </c:dLbl>
            <c:dLbl>
              <c:idx val="5"/>
              <c:layout>
                <c:manualLayout>
                  <c:x val="1.11020585139675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755-4E4F-B5F0-B5F3DDA90CAF}"/>
                </c:ext>
              </c:extLst>
            </c:dLbl>
            <c:dLbl>
              <c:idx val="6"/>
              <c:layout>
                <c:manualLayout>
                  <c:x val="8.3265438854756083E-3"/>
                  <c:y val="-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755-4E4F-B5F0-B5F3DDA90CAF}"/>
                </c:ext>
              </c:extLst>
            </c:dLbl>
            <c:dLbl>
              <c:idx val="7"/>
              <c:layout>
                <c:manualLayout>
                  <c:x val="8.3265438854757106E-3"/>
                  <c:y val="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755-4E4F-B5F0-B5F3DDA90CAF}"/>
                </c:ext>
              </c:extLst>
            </c:dLbl>
            <c:dLbl>
              <c:idx val="8"/>
              <c:layout>
                <c:manualLayout>
                  <c:x val="1.387757314245951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755-4E4F-B5F0-B5F3DDA90CAF}"/>
                </c:ext>
              </c:extLst>
            </c:dLbl>
            <c:dLbl>
              <c:idx val="9"/>
              <c:layout>
                <c:manualLayout>
                  <c:x val="5.551029256983806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755-4E4F-B5F0-B5F3DDA90CAF}"/>
                </c:ext>
              </c:extLst>
            </c:dLbl>
            <c:dLbl>
              <c:idx val="10"/>
              <c:layout>
                <c:manualLayout>
                  <c:x val="8.3265438854756083E-3"/>
                  <c:y val="-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755-4E4F-B5F0-B5F3DDA90C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Gores!$D$83:$N$83</c:f>
              <c:numCache>
                <c:formatCode>0.0%</c:formatCode>
                <c:ptCount val="11"/>
                <c:pt idx="0">
                  <c:v>2.7416861986434199E-2</c:v>
                </c:pt>
                <c:pt idx="1">
                  <c:v>8.5350085724585509E-2</c:v>
                </c:pt>
                <c:pt idx="2">
                  <c:v>6.245531930906819E-2</c:v>
                </c:pt>
                <c:pt idx="3">
                  <c:v>7.9715065801218399E-2</c:v>
                </c:pt>
                <c:pt idx="4">
                  <c:v>5.8003188754812827E-2</c:v>
                </c:pt>
                <c:pt idx="5">
                  <c:v>6.8911360272060893E-2</c:v>
                </c:pt>
                <c:pt idx="6">
                  <c:v>6.2772260273926891E-2</c:v>
                </c:pt>
                <c:pt idx="7">
                  <c:v>5.6826665605750025E-2</c:v>
                </c:pt>
                <c:pt idx="8">
                  <c:v>7.0861956781515023E-2</c:v>
                </c:pt>
                <c:pt idx="9">
                  <c:v>5.7972310509659272E-2</c:v>
                </c:pt>
                <c:pt idx="10">
                  <c:v>7.9326522792558224E-2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755-4E4F-B5F0-B5F3DDA90C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09987456"/>
        <c:axId val="209988992"/>
      </c:barChart>
      <c:catAx>
        <c:axId val="20998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160000" vert="horz" anchor="ctr" anchorCtr="0"/>
          <a:lstStyle/>
          <a:p>
            <a:pPr>
              <a:defRPr sz="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CL"/>
          </a:p>
        </c:txPr>
        <c:crossAx val="209988992"/>
        <c:crosses val="autoZero"/>
        <c:auto val="0"/>
        <c:lblAlgn val="ctr"/>
        <c:lblOffset val="100"/>
        <c:noMultiLvlLbl val="0"/>
      </c:catAx>
      <c:valAx>
        <c:axId val="209988992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20998745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7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s-CL"/>
        </a:p>
      </c:txPr>
    </c:legend>
    <c:plotVisOnly val="1"/>
    <c:dispBlanksAs val="gap"/>
    <c:showDLblsOverMax val="0"/>
  </c:chart>
  <c:spPr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CL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616FA1BA-8A8E-4023-9C91-FC56F051C6FA}" type="datetimeFigureOut">
              <a:rPr lang="es-CL" smtClean="0"/>
              <a:t>06-01-2022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5B2478F1-BD0C-402D-A16D-7669D4371A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971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E2B5B10E-871D-42A9-AFA9-7078BA467708}" type="datetimeFigureOut">
              <a:rPr lang="es-CL" smtClean="0"/>
              <a:t>06-01-2022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4" tIns="46566" rIns="93134" bIns="46566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3134" tIns="46566" rIns="93134" bIns="46566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15CC87D2-554F-43C8-B789-DB86F48C67F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03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C87D2-554F-43C8-B789-DB86F48C67F4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297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C87D2-554F-43C8-B789-DB86F48C67F4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80464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/>
              <a:t>06-01-2022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93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/>
              <a:t>06-01-2022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488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/>
              <a:t>06-01-2022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6495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CB32A8-ACCF-408E-AE69-3B995A8F0BFF}" type="datetime1">
              <a:rPr lang="es-CL" smtClean="0"/>
              <a:t>06-01-2022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82520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E02360-A21A-4CCD-BCB0-8531ABD610AB}" type="datetime1">
              <a:rPr lang="es-CL" smtClean="0"/>
              <a:t>06-01-2022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54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C7CA73-43A2-4A16-A5CB-3D4B44330E0D}" type="datetime1">
              <a:rPr lang="es-CL" smtClean="0"/>
              <a:t>06-01-2022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9085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BAF36A-EDE5-4FA8-84EC-3AA788C97240}" type="datetime1">
              <a:rPr lang="es-CL" smtClean="0"/>
              <a:t>06-01-2022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8839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2D39C1-1D08-4F24-AE34-397A80400841}" type="datetime1">
              <a:rPr lang="es-CL" smtClean="0"/>
              <a:t>06-01-2022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6919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A55497-5A8F-46E9-977B-DA4B0E8E00C9}" type="datetime1">
              <a:rPr lang="es-CL" smtClean="0"/>
              <a:t>06-01-2022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0971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9ED8E3-6EAB-4093-9165-930AB8B37E7F}" type="datetime1">
              <a:rPr lang="es-CL" smtClean="0"/>
              <a:t>06-01-2022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0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437570-0FE3-4267-B1AE-9E8F529BA4FA}" type="datetime1">
              <a:rPr lang="es-CL" smtClean="0"/>
              <a:t>06-01-2022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274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/>
              <a:t>06-01-2022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8474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59995C-6C5E-4774-930D-FE8EA32FE7EF}" type="datetime1">
              <a:rPr lang="es-CL" smtClean="0"/>
              <a:t>06-01-2022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5295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A67D08-3D11-4B0F-A15F-9F52EB68D63D}" type="datetime1">
              <a:rPr lang="es-CL" smtClean="0"/>
              <a:t>06-01-2022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135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B78813F-3287-4428-A15C-12A23CF4CFA4}" type="datetime1">
              <a:rPr lang="es-CL" smtClean="0"/>
              <a:t>06-01-2022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6052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/>
              <a:t>06-01-2022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5310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/>
              <a:t>06-01-2022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236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/>
              <a:t>06-01-2022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085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/>
              <a:t>06-01-2022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1522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/>
              <a:t>06-01-2022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939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/>
              <a:t>06-01-2022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512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/>
              <a:t>06-01-2022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449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/>
              <a:t>06-01-2022</a:t>
            </a:fld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630719" y="260648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700" b="1" kern="1200" dirty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DE LA REPÚBLICA DE CHILE</a:t>
            </a:r>
            <a:endParaRPr lang="es-CL" sz="11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114182832"/>
              </p:ext>
            </p:extLst>
          </p:nvPr>
        </p:nvGraphicFramePr>
        <p:xfrm>
          <a:off x="5940152" y="203419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3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203419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444208" y="231031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240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>
              <a:effectLst/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791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3D8D151-7409-43A4-8CFE-809D30D736B9}"/>
              </a:ext>
            </a:extLst>
          </p:cNvPr>
          <p:cNvSpPr/>
          <p:nvPr userDrawn="1"/>
        </p:nvSpPr>
        <p:spPr>
          <a:xfrm>
            <a:off x="457200" y="6356350"/>
            <a:ext cx="54006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F77FA5DE-E7C2-4DDF-8D97-79E8E484D42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4" y="143792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8" name="Cuadro de texto 2">
            <a:extLst>
              <a:ext uri="{FF2B5EF4-FFF2-40B4-BE49-F238E27FC236}">
                <a16:creationId xmlns:a16="http://schemas.microsoft.com/office/drawing/2014/main" id="{C4D4A02F-D281-4983-AABC-D2B3DB8CD31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0000" y="270000"/>
            <a:ext cx="1562100" cy="914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2600" b="0" i="0" u="sng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OPS</a:t>
            </a:r>
            <a:endParaRPr kumimoji="0" lang="es-CL" altLang="es-CL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800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Oficina de Información, Análisis y Asesoría Presupuestaria </a:t>
            </a:r>
            <a:endParaRPr kumimoji="0" lang="es-CL" altLang="es-CL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800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Senado de Chile</a:t>
            </a: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Imagen 12">
            <a:extLst>
              <a:ext uri="{FF2B5EF4-FFF2-40B4-BE49-F238E27FC236}">
                <a16:creationId xmlns:a16="http://schemas.microsoft.com/office/drawing/2014/main" id="{13857662-5DF6-4B90-BC4B-9FA02C2D0E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00" y="358259"/>
            <a:ext cx="1095375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57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2276872"/>
            <a:ext cx="8280920" cy="2016224"/>
          </a:xfr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/>
          </a:sp3d>
        </p:spPr>
        <p:txBody>
          <a:bodyPr/>
          <a:lstStyle/>
          <a:p>
            <a:pPr algn="ctr"/>
            <a:r>
              <a:rPr lang="es-CL" sz="2400" b="1" dirty="0"/>
              <a:t>EJECUCIÓN ACUMULADA DE GASTOS PRESUPUESTARIOS </a:t>
            </a:r>
            <a:br>
              <a:rPr lang="es-CL" sz="2400" b="1" dirty="0"/>
            </a:br>
            <a:r>
              <a:rPr lang="es-CL" sz="2400" b="1" dirty="0"/>
              <a:t>AL MES DE NOVIEMBRE DE 2021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PARTIDA 05: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MINISTERIO DEL INTERIOR Y SEGURIDAD PÚBLICA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923928" y="566124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/>
              <a:t>Valparaíso, diciembre 2021</a:t>
            </a:r>
          </a:p>
        </p:txBody>
      </p:sp>
      <p:sp>
        <p:nvSpPr>
          <p:cNvPr id="9" name="2 Rectángulo">
            <a:extLst>
              <a:ext uri="{FF2B5EF4-FFF2-40B4-BE49-F238E27FC236}">
                <a16:creationId xmlns:a16="http://schemas.microsoft.com/office/drawing/2014/main" id="{2D4952BC-765B-43F4-BA3F-D34E579D3F21}"/>
              </a:ext>
            </a:extLst>
          </p:cNvPr>
          <p:cNvSpPr/>
          <p:nvPr/>
        </p:nvSpPr>
        <p:spPr>
          <a:xfrm>
            <a:off x="410078" y="6237312"/>
            <a:ext cx="5890114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5282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13660" y="1085903"/>
            <a:ext cx="7885788" cy="744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01: SUBSECRETARÍA DE DESARROLLO REGIONAL Y ADMINISTRATIVO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74D4F614-558D-4833-A751-8470DE8911D6}"/>
              </a:ext>
            </a:extLst>
          </p:cNvPr>
          <p:cNvSpPr txBox="1">
            <a:spLocks/>
          </p:cNvSpPr>
          <p:nvPr/>
        </p:nvSpPr>
        <p:spPr>
          <a:xfrm>
            <a:off x="513659" y="1880071"/>
            <a:ext cx="7856559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</a:t>
            </a:r>
            <a:r>
              <a:rPr lang="es-CL" sz="14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484767"/>
              </p:ext>
            </p:extLst>
          </p:nvPr>
        </p:nvGraphicFramePr>
        <p:xfrm>
          <a:off x="513659" y="2239864"/>
          <a:ext cx="7885789" cy="3953702"/>
        </p:xfrm>
        <a:graphic>
          <a:graphicData uri="http://schemas.openxmlformats.org/drawingml/2006/table">
            <a:tbl>
              <a:tblPr/>
              <a:tblGrid>
                <a:gridCol w="264269">
                  <a:extLst>
                    <a:ext uri="{9D8B030D-6E8A-4147-A177-3AD203B41FA5}">
                      <a16:colId xmlns:a16="http://schemas.microsoft.com/office/drawing/2014/main" val="1368099868"/>
                    </a:ext>
                  </a:extLst>
                </a:gridCol>
                <a:gridCol w="264269">
                  <a:extLst>
                    <a:ext uri="{9D8B030D-6E8A-4147-A177-3AD203B41FA5}">
                      <a16:colId xmlns:a16="http://schemas.microsoft.com/office/drawing/2014/main" val="3294747352"/>
                    </a:ext>
                  </a:extLst>
                </a:gridCol>
                <a:gridCol w="264269">
                  <a:extLst>
                    <a:ext uri="{9D8B030D-6E8A-4147-A177-3AD203B41FA5}">
                      <a16:colId xmlns:a16="http://schemas.microsoft.com/office/drawing/2014/main" val="862543897"/>
                    </a:ext>
                  </a:extLst>
                </a:gridCol>
                <a:gridCol w="2980955">
                  <a:extLst>
                    <a:ext uri="{9D8B030D-6E8A-4147-A177-3AD203B41FA5}">
                      <a16:colId xmlns:a16="http://schemas.microsoft.com/office/drawing/2014/main" val="2741119009"/>
                    </a:ext>
                  </a:extLst>
                </a:gridCol>
                <a:gridCol w="708241">
                  <a:extLst>
                    <a:ext uri="{9D8B030D-6E8A-4147-A177-3AD203B41FA5}">
                      <a16:colId xmlns:a16="http://schemas.microsoft.com/office/drawing/2014/main" val="4105628838"/>
                    </a:ext>
                  </a:extLst>
                </a:gridCol>
                <a:gridCol w="708241">
                  <a:extLst>
                    <a:ext uri="{9D8B030D-6E8A-4147-A177-3AD203B41FA5}">
                      <a16:colId xmlns:a16="http://schemas.microsoft.com/office/drawing/2014/main" val="961197489"/>
                    </a:ext>
                  </a:extLst>
                </a:gridCol>
                <a:gridCol w="708241">
                  <a:extLst>
                    <a:ext uri="{9D8B030D-6E8A-4147-A177-3AD203B41FA5}">
                      <a16:colId xmlns:a16="http://schemas.microsoft.com/office/drawing/2014/main" val="2588036778"/>
                    </a:ext>
                  </a:extLst>
                </a:gridCol>
                <a:gridCol w="708241">
                  <a:extLst>
                    <a:ext uri="{9D8B030D-6E8A-4147-A177-3AD203B41FA5}">
                      <a16:colId xmlns:a16="http://schemas.microsoft.com/office/drawing/2014/main" val="2028710587"/>
                    </a:ext>
                  </a:extLst>
                </a:gridCol>
                <a:gridCol w="644817">
                  <a:extLst>
                    <a:ext uri="{9D8B030D-6E8A-4147-A177-3AD203B41FA5}">
                      <a16:colId xmlns:a16="http://schemas.microsoft.com/office/drawing/2014/main" val="635729634"/>
                    </a:ext>
                  </a:extLst>
                </a:gridCol>
                <a:gridCol w="634246">
                  <a:extLst>
                    <a:ext uri="{9D8B030D-6E8A-4147-A177-3AD203B41FA5}">
                      <a16:colId xmlns:a16="http://schemas.microsoft.com/office/drawing/2014/main" val="2188021822"/>
                    </a:ext>
                  </a:extLst>
                </a:gridCol>
              </a:tblGrid>
              <a:tr h="152679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634" marR="7634" marT="7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634" marR="7634" marT="7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3722535"/>
                  </a:ext>
                </a:extLst>
              </a:tr>
              <a:tr h="374062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450947"/>
                  </a:ext>
                </a:extLst>
              </a:tr>
              <a:tr h="160312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36.717.482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38.754.519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2.037.037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35.949.963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97,9%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92,8%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873362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14.493.839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14.642.084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148.245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13.245.796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91,4%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90,5%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869996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2.145.741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2.729.955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584.214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1.908.061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88,9%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69,9%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170647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42.096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42.096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42.095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360935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Sociales del Empleador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42.096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42.096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42.095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800767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277.297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1.136.247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858.950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803.432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289,7%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70,7%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251377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351.183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351.183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281.181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80,1%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787654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del  Desarrollo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27.500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803288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Fundación Chile Descentralizado Desarrollado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15.998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5733163"/>
                  </a:ext>
                </a:extLst>
              </a:tr>
              <a:tr h="24428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Adolfo Ibañez - Índice de bienestar territorial para mejorar la toma de decisiones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168.845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168.845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168.845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186040"/>
                  </a:ext>
                </a:extLst>
              </a:tr>
              <a:tr h="24428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Pontificia Universidad Católica - Programa de fortalecimiento de capacidades regionales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68.838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68.838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68.838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687657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y Apoyo Técnico a los Gobiernos Regionales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233692"/>
                  </a:ext>
                </a:extLst>
              </a:tr>
              <a:tr h="1383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de Capacidades de Intervención en Zonas Rurales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13051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277.297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396.271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118.974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302.778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109,2%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76,4%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881592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en Desarrollo Regional y Comunal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55.010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44.000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440000,0%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199002"/>
                  </a:ext>
                </a:extLst>
              </a:tr>
              <a:tr h="11575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de Capacidades de Intervención en Zonas Rurales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20.000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003609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409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Revitalización de Barrios e Infraestructura Patrimonial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221.883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238.261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16.378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214.938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96,9%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90,2%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47065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415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Donación Española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55.404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7.596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23.840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37,8%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090342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388.793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388.793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219.473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56,4%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9372422"/>
                  </a:ext>
                </a:extLst>
              </a:tr>
              <a:tr h="1376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Comisión Económica Para América Latina y el Caribe de las Naciones Unidas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58.000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53,7%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779024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Banco Interamericano de Desarrollo (BID)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68.827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37,6%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428486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Banco Mundial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84.999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94,4%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484979"/>
                  </a:ext>
                </a:extLst>
              </a:tr>
              <a:tr h="18776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Organización de las Naciones Unidas para la Alimentación y la Agricultura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7.793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7.793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7.647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98,1%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917872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162.301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166.301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97.068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59,8%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58,4%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761555"/>
                  </a:ext>
                </a:extLst>
              </a:tr>
              <a:tr h="12214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162.301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166.301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97.068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59,8%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58,4%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713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1125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15570" y="1224109"/>
            <a:ext cx="7886701" cy="744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01: SUBSECRETARÍA DE DESARROLLO REGIONAL Y ADMINISTRATIVO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9786A869-0828-4EB3-9808-4C7B20410593}"/>
              </a:ext>
            </a:extLst>
          </p:cNvPr>
          <p:cNvSpPr txBox="1">
            <a:spLocks/>
          </p:cNvSpPr>
          <p:nvPr/>
        </p:nvSpPr>
        <p:spPr>
          <a:xfrm>
            <a:off x="515573" y="2060646"/>
            <a:ext cx="7886698" cy="278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					           … </a:t>
            </a:r>
            <a:r>
              <a:rPr lang="es-CL" sz="1400" b="1" i="1" dirty="0">
                <a:latin typeface="+mn-lt"/>
                <a:ea typeface="Verdana" pitchFamily="34" charset="0"/>
                <a:cs typeface="Verdana" pitchFamily="34" charset="0"/>
              </a:rPr>
              <a:t>2 de 2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99175"/>
              </p:ext>
            </p:extLst>
          </p:nvPr>
        </p:nvGraphicFramePr>
        <p:xfrm>
          <a:off x="515569" y="2435131"/>
          <a:ext cx="7886701" cy="1014912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811094208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556111155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11962398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14986105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74551396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93731781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61284168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234153202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663901831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484671305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6093276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881616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19.638.304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20.037.836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399.532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19.853.511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92890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Amortización Deuda Externa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16.278.376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16.278.376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15.912.403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97216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3.100.955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3.100.955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3.051.658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93401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Financieros Deuda Externa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258.973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258.973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248.482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02789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399.532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399.532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640.968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389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4367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12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56163" y="1196635"/>
            <a:ext cx="7886701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02: FORTALECIMIENTO DE LA GESTIÓN SUBNACIONAL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56162" y="1772816"/>
            <a:ext cx="7886702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819912"/>
              </p:ext>
            </p:extLst>
          </p:nvPr>
        </p:nvGraphicFramePr>
        <p:xfrm>
          <a:off x="556162" y="2162169"/>
          <a:ext cx="7886701" cy="2289263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234233778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736331777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428061761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417596416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97615477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7568248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09379628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583375823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874439831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83736592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015376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764468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7.835.232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7.877.868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42.636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5.110.105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1050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6.641.297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6.641.853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3.550.374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06569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6.641.297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6.641.853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3.550.374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42097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Academia Capacitación Municipal y Regional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1.313.861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1.313.861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955.918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95447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Concursable  Becas - Ley N°20.742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2.610.980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2.611.536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1.745.735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43088"/>
                  </a:ext>
                </a:extLst>
              </a:tr>
              <a:tr h="18015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Apoyo al Mejoramiento de la Gestión y de Servicios Municipales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108.340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108.340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36.485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52905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(Prevención y Mitigación de Riesgos)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204.500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204.500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53.400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17455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de Modernización)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2.403.616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2.403.616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758.836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72178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702.819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88727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702.819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22392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de Modernización)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702.819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81171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856.912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10107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856.912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267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1897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4038" y="1215039"/>
            <a:ext cx="7874395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PARTIDA 05, CAPÍTULO 05, PROGRAMA 03: PROGRAMA DE DESARROLLO LOCAL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61732" y="1763647"/>
            <a:ext cx="7886701" cy="3651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652326"/>
              </p:ext>
            </p:extLst>
          </p:nvPr>
        </p:nvGraphicFramePr>
        <p:xfrm>
          <a:off x="574038" y="2147844"/>
          <a:ext cx="7886701" cy="3560002"/>
        </p:xfrm>
        <a:graphic>
          <a:graphicData uri="http://schemas.openxmlformats.org/drawingml/2006/table">
            <a:tbl>
              <a:tblPr/>
              <a:tblGrid>
                <a:gridCol w="261495">
                  <a:extLst>
                    <a:ext uri="{9D8B030D-6E8A-4147-A177-3AD203B41FA5}">
                      <a16:colId xmlns:a16="http://schemas.microsoft.com/office/drawing/2014/main" val="2411664709"/>
                    </a:ext>
                  </a:extLst>
                </a:gridCol>
                <a:gridCol w="261495">
                  <a:extLst>
                    <a:ext uri="{9D8B030D-6E8A-4147-A177-3AD203B41FA5}">
                      <a16:colId xmlns:a16="http://schemas.microsoft.com/office/drawing/2014/main" val="271605184"/>
                    </a:ext>
                  </a:extLst>
                </a:gridCol>
                <a:gridCol w="261495">
                  <a:extLst>
                    <a:ext uri="{9D8B030D-6E8A-4147-A177-3AD203B41FA5}">
                      <a16:colId xmlns:a16="http://schemas.microsoft.com/office/drawing/2014/main" val="1063676884"/>
                    </a:ext>
                  </a:extLst>
                </a:gridCol>
                <a:gridCol w="3033346">
                  <a:extLst>
                    <a:ext uri="{9D8B030D-6E8A-4147-A177-3AD203B41FA5}">
                      <a16:colId xmlns:a16="http://schemas.microsoft.com/office/drawing/2014/main" val="1939024364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1942783678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2990521106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978392408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678328944"/>
                    </a:ext>
                  </a:extLst>
                </a:gridCol>
                <a:gridCol w="638049">
                  <a:extLst>
                    <a:ext uri="{9D8B030D-6E8A-4147-A177-3AD203B41FA5}">
                      <a16:colId xmlns:a16="http://schemas.microsoft.com/office/drawing/2014/main" val="1325657170"/>
                    </a:ext>
                  </a:extLst>
                </a:gridCol>
                <a:gridCol w="627589">
                  <a:extLst>
                    <a:ext uri="{9D8B030D-6E8A-4147-A177-3AD203B41FA5}">
                      <a16:colId xmlns:a16="http://schemas.microsoft.com/office/drawing/2014/main" val="3387082583"/>
                    </a:ext>
                  </a:extLst>
                </a:gridCol>
              </a:tblGrid>
              <a:tr h="156897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845" marR="7845" marT="7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845" marR="7845" marT="7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656231"/>
                  </a:ext>
                </a:extLst>
              </a:tr>
              <a:tr h="384398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512243"/>
                  </a:ext>
                </a:extLst>
              </a:tr>
              <a:tr h="164742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284.011.840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193.288.495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-90.723.345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159.488.864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56,2%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071910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70.209.555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70.210.897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69.480.477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35682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70.209.555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70.210.897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69.480.477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09558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(Compensación por Predios Exentos)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67.468.828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67.468.828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67.468.822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681957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406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Tenencia Responsable de Animales de Compañía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2.740.727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2.742.069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2.011.655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73,4%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73,4%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551951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4.635.681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4.635.681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4.635.679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2824330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4.635.681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4.635.681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4.635.679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189830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-84.056.108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370412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Emergencia Transitorio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-84.056.108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450815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10.957.783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10.957.783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1.919.183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296348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Fomento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10.957.783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10.957.783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1.919.183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4682651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10.957.773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10.957.773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1.919.183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169254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Aporte Reembolsable Especial a Municipalidades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978947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118.788.394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107.466.108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-11.322.286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83.435.499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70,2%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77,6%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637134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958.168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958.168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958.168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701065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Serviu RM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958.168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958.168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958.168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629109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118.788.394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106.507.940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-12.280.454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82.477.331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69,4%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77,4%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3999486"/>
                  </a:ext>
                </a:extLst>
              </a:tr>
              <a:tr h="23534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(Fondo de Incentivo al Mejoramiento de la Gestión Municipal)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16.062.562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16.062.562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15.778.399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98,2%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98,2%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471031"/>
                  </a:ext>
                </a:extLst>
              </a:tr>
              <a:tr h="2337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Revitalización de Barrios e Infraestructura Patrimonial Emblemática)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9.379.074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8.420.906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-958.168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4.159.747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44,4%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49,4%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308953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Desarrollo Municipal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93.346.758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82.024.472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-11.322.286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62.539.185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76,2%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624650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077302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02418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6194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14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52803" y="1088194"/>
            <a:ext cx="7914004" cy="744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TRANSFERENCIAS A LOS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23563" y="1786842"/>
            <a:ext cx="7914004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2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</a:t>
            </a:r>
            <a:r>
              <a:rPr lang="es-CL" sz="12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76372"/>
              </p:ext>
            </p:extLst>
          </p:nvPr>
        </p:nvGraphicFramePr>
        <p:xfrm>
          <a:off x="558842" y="2064924"/>
          <a:ext cx="7914003" cy="4323951"/>
        </p:xfrm>
        <a:graphic>
          <a:graphicData uri="http://schemas.openxmlformats.org/drawingml/2006/table">
            <a:tbl>
              <a:tblPr/>
              <a:tblGrid>
                <a:gridCol w="261360">
                  <a:extLst>
                    <a:ext uri="{9D8B030D-6E8A-4147-A177-3AD203B41FA5}">
                      <a16:colId xmlns:a16="http://schemas.microsoft.com/office/drawing/2014/main" val="1961769817"/>
                    </a:ext>
                  </a:extLst>
                </a:gridCol>
                <a:gridCol w="261360">
                  <a:extLst>
                    <a:ext uri="{9D8B030D-6E8A-4147-A177-3AD203B41FA5}">
                      <a16:colId xmlns:a16="http://schemas.microsoft.com/office/drawing/2014/main" val="1018393811"/>
                    </a:ext>
                  </a:extLst>
                </a:gridCol>
                <a:gridCol w="261360">
                  <a:extLst>
                    <a:ext uri="{9D8B030D-6E8A-4147-A177-3AD203B41FA5}">
                      <a16:colId xmlns:a16="http://schemas.microsoft.com/office/drawing/2014/main" val="620593418"/>
                    </a:ext>
                  </a:extLst>
                </a:gridCol>
                <a:gridCol w="2948150">
                  <a:extLst>
                    <a:ext uri="{9D8B030D-6E8A-4147-A177-3AD203B41FA5}">
                      <a16:colId xmlns:a16="http://schemas.microsoft.com/office/drawing/2014/main" val="3336412828"/>
                    </a:ext>
                  </a:extLst>
                </a:gridCol>
                <a:gridCol w="700447">
                  <a:extLst>
                    <a:ext uri="{9D8B030D-6E8A-4147-A177-3AD203B41FA5}">
                      <a16:colId xmlns:a16="http://schemas.microsoft.com/office/drawing/2014/main" val="1815470902"/>
                    </a:ext>
                  </a:extLst>
                </a:gridCol>
                <a:gridCol w="700447">
                  <a:extLst>
                    <a:ext uri="{9D8B030D-6E8A-4147-A177-3AD203B41FA5}">
                      <a16:colId xmlns:a16="http://schemas.microsoft.com/office/drawing/2014/main" val="3054419256"/>
                    </a:ext>
                  </a:extLst>
                </a:gridCol>
                <a:gridCol w="700447">
                  <a:extLst>
                    <a:ext uri="{9D8B030D-6E8A-4147-A177-3AD203B41FA5}">
                      <a16:colId xmlns:a16="http://schemas.microsoft.com/office/drawing/2014/main" val="3668620398"/>
                    </a:ext>
                  </a:extLst>
                </a:gridCol>
                <a:gridCol w="700447">
                  <a:extLst>
                    <a:ext uri="{9D8B030D-6E8A-4147-A177-3AD203B41FA5}">
                      <a16:colId xmlns:a16="http://schemas.microsoft.com/office/drawing/2014/main" val="1113825361"/>
                    </a:ext>
                  </a:extLst>
                </a:gridCol>
                <a:gridCol w="648175">
                  <a:extLst>
                    <a:ext uri="{9D8B030D-6E8A-4147-A177-3AD203B41FA5}">
                      <a16:colId xmlns:a16="http://schemas.microsoft.com/office/drawing/2014/main" val="546516163"/>
                    </a:ext>
                  </a:extLst>
                </a:gridCol>
                <a:gridCol w="731810">
                  <a:extLst>
                    <a:ext uri="{9D8B030D-6E8A-4147-A177-3AD203B41FA5}">
                      <a16:colId xmlns:a16="http://schemas.microsoft.com/office/drawing/2014/main" val="2119638767"/>
                    </a:ext>
                  </a:extLst>
                </a:gridCol>
              </a:tblGrid>
              <a:tr h="147575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425" marR="7425" marT="74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425" marR="7425" marT="74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828712"/>
                  </a:ext>
                </a:extLst>
              </a:tr>
              <a:tr h="361559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464766"/>
                  </a:ext>
                </a:extLst>
              </a:tr>
              <a:tr h="154954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182.040.948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130.792.185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-51.248.763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89.853.832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49,4%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68,7%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409962"/>
                  </a:ext>
                </a:extLst>
              </a:tr>
              <a:tr h="1180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1.764.897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1.764.897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1.186.069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67,2%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619808"/>
                  </a:ext>
                </a:extLst>
              </a:tr>
              <a:tr h="1180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1.764.897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1.764.897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1.186.069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67,2%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139277"/>
                  </a:ext>
                </a:extLst>
              </a:tr>
              <a:tr h="1180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la Dirección de Arquitectura - MOP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120.000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120.000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120.000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088132"/>
                  </a:ext>
                </a:extLst>
              </a:tr>
              <a:tr h="1180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Consejo de Monumentos Nacionales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124.595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124.595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124.595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428061"/>
                  </a:ext>
                </a:extLst>
              </a:tr>
              <a:tr h="1180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Servicio Nacional del Patrimonio Cultural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187.263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187.263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187.263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180970"/>
                  </a:ext>
                </a:extLst>
              </a:tr>
              <a:tr h="1180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Tarapacá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76.599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76.599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54.099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70,6%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536048"/>
                  </a:ext>
                </a:extLst>
              </a:tr>
              <a:tr h="1180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Antofagasta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852847"/>
                  </a:ext>
                </a:extLst>
              </a:tr>
              <a:tr h="1180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Atacama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26.000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26.000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10.500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40,4%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520495"/>
                  </a:ext>
                </a:extLst>
              </a:tr>
              <a:tr h="1180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Coquimbo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109.225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109.225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90.380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82,7%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771927"/>
                  </a:ext>
                </a:extLst>
              </a:tr>
              <a:tr h="1180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Valparaiso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103.740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103.740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301895"/>
                  </a:ext>
                </a:extLst>
              </a:tr>
              <a:tr h="2361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Libertador General Bernardo O'Higgins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98.250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98.250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951270"/>
                  </a:ext>
                </a:extLst>
              </a:tr>
              <a:tr h="1180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Maule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105.778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105.778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99.528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94,1%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492296"/>
                  </a:ext>
                </a:extLst>
              </a:tr>
              <a:tr h="1180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Biobío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6.250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6.250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548191"/>
                  </a:ext>
                </a:extLst>
              </a:tr>
              <a:tr h="1180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La Araucanía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29.625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29.625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950339"/>
                  </a:ext>
                </a:extLst>
              </a:tr>
              <a:tr h="1180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Lagos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53.830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53.830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700051"/>
                  </a:ext>
                </a:extLst>
              </a:tr>
              <a:tr h="2361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Aysén del General Carlos Ibáñez del Campo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62.618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62.618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659216"/>
                  </a:ext>
                </a:extLst>
              </a:tr>
              <a:tr h="23612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Magallanes y de la Antártica Chilena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91.070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91.070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378748"/>
                  </a:ext>
                </a:extLst>
              </a:tr>
              <a:tr h="1180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Metropolitana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37.000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37.000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861676"/>
                  </a:ext>
                </a:extLst>
              </a:tr>
              <a:tr h="1180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Ríos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12.100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12.100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622569"/>
                  </a:ext>
                </a:extLst>
              </a:tr>
              <a:tr h="1180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Arica y Parinacota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47.191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47.191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47.191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189646"/>
                  </a:ext>
                </a:extLst>
              </a:tr>
              <a:tr h="1180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Ñuble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16.250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16.250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057628"/>
                  </a:ext>
                </a:extLst>
              </a:tr>
              <a:tr h="1180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la Subsecretaría de Bienes Nacionales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452.513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452.513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452.513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801018"/>
                  </a:ext>
                </a:extLst>
              </a:tr>
              <a:tr h="1180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405326"/>
                  </a:ext>
                </a:extLst>
              </a:tr>
              <a:tr h="1180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422263"/>
                  </a:ext>
                </a:extLst>
              </a:tr>
              <a:tr h="1180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182.040.948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123.538.709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-58.502.239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83.505.754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45,9%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67,6%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9878628"/>
                  </a:ext>
                </a:extLst>
              </a:tr>
              <a:tr h="1180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71.465.007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118.073.039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46.608.032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83.505.754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116,8%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70,7%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445760"/>
                  </a:ext>
                </a:extLst>
              </a:tr>
              <a:tr h="1180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Tarapacá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2.597.061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3.621.046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1.023.985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1.748.785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67,3%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48,3%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940420"/>
                  </a:ext>
                </a:extLst>
              </a:tr>
              <a:tr h="1180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Antofagasta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3.911.023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6.177.790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2.266.767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6.177.790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59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4479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15</a:t>
            </a:fld>
            <a:endParaRPr lang="es-CL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45705" y="1869725"/>
            <a:ext cx="7886698" cy="278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200" b="1" dirty="0">
                <a:latin typeface="+mn-lt"/>
                <a:ea typeface="Verdana" pitchFamily="34" charset="0"/>
                <a:cs typeface="Verdana" pitchFamily="34" charset="0"/>
              </a:rPr>
              <a:t>en miles de pesos 2021					           … </a:t>
            </a:r>
            <a:r>
              <a:rPr lang="es-CL" sz="1200" b="1" i="1" dirty="0">
                <a:latin typeface="+mn-lt"/>
                <a:ea typeface="Verdana" pitchFamily="34" charset="0"/>
                <a:cs typeface="Verdana" pitchFamily="34" charset="0"/>
              </a:rPr>
              <a:t>2 de 2</a:t>
            </a: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6F1FAF6E-8EA0-4E03-8785-DFED477B560E}"/>
              </a:ext>
            </a:extLst>
          </p:cNvPr>
          <p:cNvSpPr txBox="1">
            <a:spLocks/>
          </p:cNvSpPr>
          <p:nvPr/>
        </p:nvSpPr>
        <p:spPr>
          <a:xfrm>
            <a:off x="545705" y="1124744"/>
            <a:ext cx="7886698" cy="744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TRANSFERENCIAS A LOS GOBIERNOS REGIONALES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725586"/>
              </p:ext>
            </p:extLst>
          </p:nvPr>
        </p:nvGraphicFramePr>
        <p:xfrm>
          <a:off x="545705" y="2232049"/>
          <a:ext cx="7886697" cy="4125190"/>
        </p:xfrm>
        <a:graphic>
          <a:graphicData uri="http://schemas.openxmlformats.org/drawingml/2006/table">
            <a:tbl>
              <a:tblPr/>
              <a:tblGrid>
                <a:gridCol w="260459">
                  <a:extLst>
                    <a:ext uri="{9D8B030D-6E8A-4147-A177-3AD203B41FA5}">
                      <a16:colId xmlns:a16="http://schemas.microsoft.com/office/drawing/2014/main" val="3438040625"/>
                    </a:ext>
                  </a:extLst>
                </a:gridCol>
                <a:gridCol w="260459">
                  <a:extLst>
                    <a:ext uri="{9D8B030D-6E8A-4147-A177-3AD203B41FA5}">
                      <a16:colId xmlns:a16="http://schemas.microsoft.com/office/drawing/2014/main" val="1349685148"/>
                    </a:ext>
                  </a:extLst>
                </a:gridCol>
                <a:gridCol w="260459">
                  <a:extLst>
                    <a:ext uri="{9D8B030D-6E8A-4147-A177-3AD203B41FA5}">
                      <a16:colId xmlns:a16="http://schemas.microsoft.com/office/drawing/2014/main" val="2492538948"/>
                    </a:ext>
                  </a:extLst>
                </a:gridCol>
                <a:gridCol w="2937977">
                  <a:extLst>
                    <a:ext uri="{9D8B030D-6E8A-4147-A177-3AD203B41FA5}">
                      <a16:colId xmlns:a16="http://schemas.microsoft.com/office/drawing/2014/main" val="3766694801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3586614022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2769686406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3209617209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1866657811"/>
                    </a:ext>
                  </a:extLst>
                </a:gridCol>
                <a:gridCol w="645938">
                  <a:extLst>
                    <a:ext uri="{9D8B030D-6E8A-4147-A177-3AD203B41FA5}">
                      <a16:colId xmlns:a16="http://schemas.microsoft.com/office/drawing/2014/main" val="912584444"/>
                    </a:ext>
                  </a:extLst>
                </a:gridCol>
                <a:gridCol w="729285">
                  <a:extLst>
                    <a:ext uri="{9D8B030D-6E8A-4147-A177-3AD203B41FA5}">
                      <a16:colId xmlns:a16="http://schemas.microsoft.com/office/drawing/2014/main" val="303256733"/>
                    </a:ext>
                  </a:extLst>
                </a:gridCol>
              </a:tblGrid>
              <a:tr h="105112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6524" marR="6524" marT="6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6524" marR="6524" marT="6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8330968"/>
                  </a:ext>
                </a:extLst>
              </a:tr>
              <a:tr h="210225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185049"/>
                  </a:ext>
                </a:extLst>
              </a:tr>
              <a:tr h="10511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Atacama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3.372.719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5.108.594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1.735.875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4.313.647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127,9%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84,4%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423550"/>
                  </a:ext>
                </a:extLst>
              </a:tr>
              <a:tr h="10511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Coquimbo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3.579.141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9.807.200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6.228.059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5.329.574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148,9%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54,3%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41936"/>
                  </a:ext>
                </a:extLst>
              </a:tr>
              <a:tr h="10511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Valparaiso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15.617.268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18.841.196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3.223.928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18.522.532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118,6%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98,3%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427558"/>
                  </a:ext>
                </a:extLst>
              </a:tr>
              <a:tr h="10511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Libertador General B. O'Higginss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7.058.493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7.476.694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418.201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7.385.379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104,6%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067900"/>
                  </a:ext>
                </a:extLst>
              </a:tr>
              <a:tr h="1313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Maule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4.457.998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7.299.318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2.841.320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6.290.465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141,1%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86,2%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068812"/>
                  </a:ext>
                </a:extLst>
              </a:tr>
              <a:tr h="1313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BíoBío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7.264.378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6.241.878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1.948.556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190,6%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26,8%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910727"/>
                  </a:ext>
                </a:extLst>
              </a:tr>
              <a:tr h="1313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La Araucanía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10.402.205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13.702.650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3.300.445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4.038.315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38,8%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29,5%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775058"/>
                  </a:ext>
                </a:extLst>
              </a:tr>
              <a:tr h="1313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Lagos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2.706.516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9.038.610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6.332.094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9.038.610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334,0%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744375"/>
                  </a:ext>
                </a:extLst>
              </a:tr>
              <a:tr h="15108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Aysén del General Carlos Ibáñez del Campo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2.487.725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5.342.953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2.855.228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3.421.525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137,5%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50119"/>
                  </a:ext>
                </a:extLst>
              </a:tr>
              <a:tr h="1364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Magallanes y de la Antártica Chilena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3.629.126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6.459.035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2.829.909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1.186.376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32,7%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18,4%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433158"/>
                  </a:ext>
                </a:extLst>
              </a:tr>
              <a:tr h="1313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Metropolitana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2.419.661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5.024.290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2.604.629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5.024.290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207,6%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850134"/>
                  </a:ext>
                </a:extLst>
              </a:tr>
              <a:tr h="1313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Ríos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7.379.257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9.808.671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2.429.414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6.604.234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89,5%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67,3%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434063"/>
                  </a:ext>
                </a:extLst>
              </a:tr>
              <a:tr h="1313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Arica y Parinacota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824.314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1.347.065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522.751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824.314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61,2%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044788"/>
                  </a:ext>
                </a:extLst>
              </a:tr>
              <a:tr h="1313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Ñuble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831.851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831.851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729.664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87,7%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882335"/>
                  </a:ext>
                </a:extLst>
              </a:tr>
              <a:tr h="1061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 - Programa 03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879.045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879.045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879.045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343217"/>
                  </a:ext>
                </a:extLst>
              </a:tr>
              <a:tr h="1313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Nacional del Patrimonio Cultural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5.953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5.953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5.953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358310"/>
                  </a:ext>
                </a:extLst>
              </a:tr>
              <a:tr h="1313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la Subsecretaría de Bienes Nacionales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315376"/>
                  </a:ext>
                </a:extLst>
              </a:tr>
              <a:tr h="1313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916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Consejo de Monumentos Nacionales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176955"/>
                  </a:ext>
                </a:extLst>
              </a:tr>
              <a:tr h="1313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110.575.941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5.465.670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-105.110.271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446112"/>
                  </a:ext>
                </a:extLst>
              </a:tr>
              <a:tr h="1313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Fondo Nacional de Desarrollo Regional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41.820.053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-41.820.053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685134"/>
                  </a:ext>
                </a:extLst>
              </a:tr>
              <a:tr h="1313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 Infraestructura Rural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3.451.364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-3.451.364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9079"/>
                  </a:ext>
                </a:extLst>
              </a:tr>
              <a:tr h="1313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Puesta en Valor del Patrimonio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3.973.793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-3.973.793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930676"/>
                  </a:ext>
                </a:extLst>
              </a:tr>
              <a:tr h="1313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de Apoyo a la Gestión Subnacional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2.233.329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32.054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-2.201.275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674472"/>
                  </a:ext>
                </a:extLst>
              </a:tr>
              <a:tr h="1313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Saneamiento Sanitario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5.403.128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-5.403.128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581504"/>
                  </a:ext>
                </a:extLst>
              </a:tr>
              <a:tr h="1313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 Residuos Sólidos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4.388.489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-4.388.489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669735"/>
                  </a:ext>
                </a:extLst>
              </a:tr>
              <a:tr h="1313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Ley N°20.378 - Fondo de Apoyo Regional (FAR)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9.418.549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5.418.549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-4.000.000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800068"/>
                  </a:ext>
                </a:extLst>
              </a:tr>
              <a:tr h="1313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421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Regularización Mayores Ingresos Propios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2.935.047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15.067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-2.919.980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988441"/>
                  </a:ext>
                </a:extLst>
              </a:tr>
              <a:tr h="1313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426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Energización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5.479.639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-5.479.639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530756"/>
                  </a:ext>
                </a:extLst>
              </a:tr>
              <a:tr h="1313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Programas de Apoyo al Empleo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31.472.550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-31.472.550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137739"/>
                  </a:ext>
                </a:extLst>
              </a:tr>
              <a:tr h="10511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326.570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326.570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135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0549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6896" y="1077187"/>
            <a:ext cx="7872257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06: PROGRAMAS DE CONVERGENCIA</a:t>
            </a: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E01C02F2-6DFC-4C01-9350-0045040AC18F}"/>
              </a:ext>
            </a:extLst>
          </p:cNvPr>
          <p:cNvSpPr txBox="1">
            <a:spLocks/>
          </p:cNvSpPr>
          <p:nvPr/>
        </p:nvSpPr>
        <p:spPr>
          <a:xfrm>
            <a:off x="546081" y="1603524"/>
            <a:ext cx="7858816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</a:t>
            </a:r>
            <a:r>
              <a:rPr lang="es-CL" sz="14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363628"/>
              </p:ext>
            </p:extLst>
          </p:nvPr>
        </p:nvGraphicFramePr>
        <p:xfrm>
          <a:off x="536173" y="1950191"/>
          <a:ext cx="7886700" cy="4062692"/>
        </p:xfrm>
        <a:graphic>
          <a:graphicData uri="http://schemas.openxmlformats.org/drawingml/2006/table">
            <a:tbl>
              <a:tblPr/>
              <a:tblGrid>
                <a:gridCol w="259346">
                  <a:extLst>
                    <a:ext uri="{9D8B030D-6E8A-4147-A177-3AD203B41FA5}">
                      <a16:colId xmlns:a16="http://schemas.microsoft.com/office/drawing/2014/main" val="4226042600"/>
                    </a:ext>
                  </a:extLst>
                </a:gridCol>
                <a:gridCol w="259346">
                  <a:extLst>
                    <a:ext uri="{9D8B030D-6E8A-4147-A177-3AD203B41FA5}">
                      <a16:colId xmlns:a16="http://schemas.microsoft.com/office/drawing/2014/main" val="1715198937"/>
                    </a:ext>
                  </a:extLst>
                </a:gridCol>
                <a:gridCol w="259346">
                  <a:extLst>
                    <a:ext uri="{9D8B030D-6E8A-4147-A177-3AD203B41FA5}">
                      <a16:colId xmlns:a16="http://schemas.microsoft.com/office/drawing/2014/main" val="2162791646"/>
                    </a:ext>
                  </a:extLst>
                </a:gridCol>
                <a:gridCol w="3073246">
                  <a:extLst>
                    <a:ext uri="{9D8B030D-6E8A-4147-A177-3AD203B41FA5}">
                      <a16:colId xmlns:a16="http://schemas.microsoft.com/office/drawing/2014/main" val="3495911666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2222539327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377112645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2377180762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771965508"/>
                    </a:ext>
                  </a:extLst>
                </a:gridCol>
                <a:gridCol w="632803">
                  <a:extLst>
                    <a:ext uri="{9D8B030D-6E8A-4147-A177-3AD203B41FA5}">
                      <a16:colId xmlns:a16="http://schemas.microsoft.com/office/drawing/2014/main" val="1594065532"/>
                    </a:ext>
                  </a:extLst>
                </a:gridCol>
                <a:gridCol w="622429">
                  <a:extLst>
                    <a:ext uri="{9D8B030D-6E8A-4147-A177-3AD203B41FA5}">
                      <a16:colId xmlns:a16="http://schemas.microsoft.com/office/drawing/2014/main" val="2232773479"/>
                    </a:ext>
                  </a:extLst>
                </a:gridCol>
              </a:tblGrid>
              <a:tr h="155659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783" marR="7783" marT="7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783" marR="7783" marT="7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195160"/>
                  </a:ext>
                </a:extLst>
              </a:tr>
              <a:tr h="381363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356592"/>
                  </a:ext>
                </a:extLst>
              </a:tr>
              <a:tr h="163441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189.127.625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156.248.442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-32.879.183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59.466.545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31,4%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38,1%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449053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12.500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35,7%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142451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12.500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35,7%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836947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Tarapacá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642338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Atacama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511495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Coquimbo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194939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Valparaiso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4312560"/>
                  </a:ext>
                </a:extLst>
              </a:tr>
              <a:tr h="24905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Libertador General Bernardo O'Higgins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779118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Maule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597822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Biobío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536720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La Araucanía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976984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Lagos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916603"/>
                  </a:ext>
                </a:extLst>
              </a:tr>
              <a:tr h="24905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Aysén del General Carlos Ibáñez del Campo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4242"/>
                  </a:ext>
                </a:extLst>
              </a:tr>
              <a:tr h="24905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Magallanes y de la Antártica Chilena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102467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Ríos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749124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Arica y Parinacota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484604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Ñuble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5637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160.216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180627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160.216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105794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189.127.625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156.053.225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-33.074.400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59.293.829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31,4%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431901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97.865.901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154.367.809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56.501.908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59.293.829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60,6%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38,4%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674560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Tarapacá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4.577.488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7.129.934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2.552.446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868813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Atacama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13.447.329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14.451.460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1.004.131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9.166.570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68,2%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63,4%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459211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Coquimbo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796.282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3.008.043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2.211.761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836270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Valparaiso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2.192.579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5.117.071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2.924.492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2221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247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4164" y="1136015"/>
            <a:ext cx="7886700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06: PROGRAMAS DE CONVERGENCIA</a:t>
            </a: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E01C02F2-6DFC-4C01-9350-0045040AC18F}"/>
              </a:ext>
            </a:extLst>
          </p:cNvPr>
          <p:cNvSpPr txBox="1">
            <a:spLocks/>
          </p:cNvSpPr>
          <p:nvPr/>
        </p:nvSpPr>
        <p:spPr>
          <a:xfrm>
            <a:off x="553088" y="1720115"/>
            <a:ext cx="7872257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2</a:t>
            </a:r>
            <a:r>
              <a:rPr lang="es-CL" sz="1400" b="1" i="1" dirty="0">
                <a:latin typeface="+mn-lt"/>
                <a:ea typeface="Verdana" pitchFamily="34" charset="0"/>
                <a:cs typeface="Verdana" pitchFamily="34" charset="0"/>
              </a:rPr>
              <a:t> de 2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176790"/>
              </p:ext>
            </p:extLst>
          </p:nvPr>
        </p:nvGraphicFramePr>
        <p:xfrm>
          <a:off x="538645" y="2085285"/>
          <a:ext cx="7886700" cy="2519590"/>
        </p:xfrm>
        <a:graphic>
          <a:graphicData uri="http://schemas.openxmlformats.org/drawingml/2006/table">
            <a:tbl>
              <a:tblPr/>
              <a:tblGrid>
                <a:gridCol w="259346">
                  <a:extLst>
                    <a:ext uri="{9D8B030D-6E8A-4147-A177-3AD203B41FA5}">
                      <a16:colId xmlns:a16="http://schemas.microsoft.com/office/drawing/2014/main" val="2309813414"/>
                    </a:ext>
                  </a:extLst>
                </a:gridCol>
                <a:gridCol w="259346">
                  <a:extLst>
                    <a:ext uri="{9D8B030D-6E8A-4147-A177-3AD203B41FA5}">
                      <a16:colId xmlns:a16="http://schemas.microsoft.com/office/drawing/2014/main" val="1959049428"/>
                    </a:ext>
                  </a:extLst>
                </a:gridCol>
                <a:gridCol w="259346">
                  <a:extLst>
                    <a:ext uri="{9D8B030D-6E8A-4147-A177-3AD203B41FA5}">
                      <a16:colId xmlns:a16="http://schemas.microsoft.com/office/drawing/2014/main" val="2508012531"/>
                    </a:ext>
                  </a:extLst>
                </a:gridCol>
                <a:gridCol w="3073246">
                  <a:extLst>
                    <a:ext uri="{9D8B030D-6E8A-4147-A177-3AD203B41FA5}">
                      <a16:colId xmlns:a16="http://schemas.microsoft.com/office/drawing/2014/main" val="293268348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3903505933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4198544098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3397153396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580758976"/>
                    </a:ext>
                  </a:extLst>
                </a:gridCol>
                <a:gridCol w="632803">
                  <a:extLst>
                    <a:ext uri="{9D8B030D-6E8A-4147-A177-3AD203B41FA5}">
                      <a16:colId xmlns:a16="http://schemas.microsoft.com/office/drawing/2014/main" val="1201880669"/>
                    </a:ext>
                  </a:extLst>
                </a:gridCol>
                <a:gridCol w="622429">
                  <a:extLst>
                    <a:ext uri="{9D8B030D-6E8A-4147-A177-3AD203B41FA5}">
                      <a16:colId xmlns:a16="http://schemas.microsoft.com/office/drawing/2014/main" val="2897856097"/>
                    </a:ext>
                  </a:extLst>
                </a:gridCol>
              </a:tblGrid>
              <a:tr h="124527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783" marR="7783" marT="7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783" marR="7783" marT="7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803866"/>
                  </a:ext>
                </a:extLst>
              </a:tr>
              <a:tr h="24905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840870"/>
                  </a:ext>
                </a:extLst>
              </a:tr>
              <a:tr h="1553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Libertador General B. O'Higginss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1.666.782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1.666.782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297500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Maule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1.357.590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1.357.590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1.357.590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642201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BíoBío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2.580.651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2.580.651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318786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La Araucanía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26.656.900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27.661.531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1.004.631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635969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Lagos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5.118.995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16.153.942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11.034.947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14.545.395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284,1%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096151"/>
                  </a:ext>
                </a:extLst>
              </a:tr>
              <a:tr h="1499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Aysén del General Carlos Ibáñez del Campo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14.616.869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17.626.200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3.009.331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2.856.873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19,5%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16,2%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333611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Magallanes y de la Antártica Chilena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8.550.251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27.784.947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19.234.696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16.150.320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188,9%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58,1%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2204"/>
                  </a:ext>
                </a:extLst>
              </a:tr>
              <a:tr h="1478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Metropolitana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11.757.317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11.757.317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11.757.317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282884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Ríos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1.156.063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1.984.193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828.130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586819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Arica y Parinacota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7.806.699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14.574.306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6.767.607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2.785.106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35,7%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19,1%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470394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Ñuble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1.189.129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1.513.842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324.713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674.658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56,7%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44,6%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619209"/>
                  </a:ext>
                </a:extLst>
              </a:tr>
              <a:tr h="13231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91.261.724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1.685.416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-89.576.308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081018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Regiones Extremas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68.341.040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1.550.520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-66.790.520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626713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428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Territorios Rezagados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7.920.684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134.896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-7.785.788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508753"/>
                  </a:ext>
                </a:extLst>
              </a:tr>
              <a:tr h="17122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429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Desarrollo Local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15.000.000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-15.000.000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311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2102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49001" y="1221473"/>
            <a:ext cx="7892530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07, PROGRAMA 01: AGENCIA NACIONAL DE INTELIGENCIA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67544" y="1781788"/>
            <a:ext cx="7886701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002929"/>
              </p:ext>
            </p:extLst>
          </p:nvPr>
        </p:nvGraphicFramePr>
        <p:xfrm>
          <a:off x="449001" y="2117605"/>
          <a:ext cx="7886701" cy="1982249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804648804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666268421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539951724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400548952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82753790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37512889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08137524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703947239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677027896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718465362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4370610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143956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7.890.877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7.888.877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7.522.999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65221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6.046.800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5.977.800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-69.000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5.770.684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4091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960.776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1.027.776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922.820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50316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883.291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883.291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829.495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44116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Edificios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355.169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355.169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322.260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3252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14407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2.090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10665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56.749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115.299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58.550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110.398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90941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471.373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396.713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-74.660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394.747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043812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86195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071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4973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9559" y="1106542"/>
            <a:ext cx="7886701" cy="744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01: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SUBSECRETARÍA DE PREVENCIÓN DEL DELITO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29559" y="1865262"/>
            <a:ext cx="7704856" cy="325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730785"/>
              </p:ext>
            </p:extLst>
          </p:nvPr>
        </p:nvGraphicFramePr>
        <p:xfrm>
          <a:off x="529558" y="2198089"/>
          <a:ext cx="7886701" cy="347290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450868123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651038591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611714716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36475303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93613359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42153534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70822289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70699694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800406649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510076810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151773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798357"/>
                  </a:ext>
                </a:extLst>
              </a:tr>
              <a:tr h="13479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42.930.872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44.957.582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2.026.710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37.958.486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49113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11.226.126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12.028.643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802.517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10.978.315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63593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1.594.580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1.562.688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-31.892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953.307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82079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19901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29.618.175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30.529.467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911.292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24.819.031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66829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982.009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982.009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982.009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48797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Encuesta Nacional Urbana de Seguridad Ciudadana - INE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982.009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982.009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982.009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19672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28.636.166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29.547.458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911.292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23.837.022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4130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Gestión en Seguridad Ciudadana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3.299.748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3.275.681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-24.067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3.171.163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68229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Nacional de Seguridad Pública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3.855.981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3.822.394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-33.587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3.715.019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5155240"/>
                  </a:ext>
                </a:extLst>
              </a:tr>
              <a:tr h="1585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Innovación y Tecnología para la Prevención del Delito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1.864.188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1.864.188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250.850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70571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Calle Segura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6.630.533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7.891.921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1.261.388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5.072.880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493884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Seguridad en mi Barrio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5.753.987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5.597.261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-156.726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4.918.404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2619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Sistema Lazos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6.863.562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6.838.621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-24.941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6.488.703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38776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Denuncia Seguro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368.167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257.392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-110.775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220.003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2743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69.805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69.805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25.235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2483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2.045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2.045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38467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48.578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48.578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17.669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40825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19.182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19.182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5.775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42783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422.186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759.058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336.872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1.174.678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17412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Amortización Deuda Externa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388.670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388.670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383.747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86249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33.506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33.506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12.636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56084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336.882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336.872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778.295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7782950,0%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801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9263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6000" y="908720"/>
            <a:ext cx="8206782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DISTRIBUCIÓN POR SUBTÍTULO DE GASTO Y CÁPITULO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2</a:t>
            </a:fld>
            <a:endParaRPr lang="es-CL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F1E9D6F4-CEEF-4CC8-AA10-8A8EDBF568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616331"/>
              </p:ext>
            </p:extLst>
          </p:nvPr>
        </p:nvGraphicFramePr>
        <p:xfrm>
          <a:off x="451218" y="2153876"/>
          <a:ext cx="4086001" cy="2530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6319B381-84D5-41D2-A903-8134DBCEB6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9641502"/>
              </p:ext>
            </p:extLst>
          </p:nvPr>
        </p:nvGraphicFramePr>
        <p:xfrm>
          <a:off x="4630756" y="2160890"/>
          <a:ext cx="4086000" cy="2516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1262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2223" y="1148925"/>
            <a:ext cx="7877391" cy="744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02: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CENTROS REGIONALES DE ATENCIÓN Y ORIENTACIÓN A VÍCTIMAS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62914" y="1924576"/>
            <a:ext cx="7886700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149774"/>
              </p:ext>
            </p:extLst>
          </p:nvPr>
        </p:nvGraphicFramePr>
        <p:xfrm>
          <a:off x="572223" y="2289701"/>
          <a:ext cx="7877392" cy="2011798"/>
        </p:xfrm>
        <a:graphic>
          <a:graphicData uri="http://schemas.openxmlformats.org/drawingml/2006/table">
            <a:tbl>
              <a:tblPr/>
              <a:tblGrid>
                <a:gridCol w="286139">
                  <a:extLst>
                    <a:ext uri="{9D8B030D-6E8A-4147-A177-3AD203B41FA5}">
                      <a16:colId xmlns:a16="http://schemas.microsoft.com/office/drawing/2014/main" val="2177448354"/>
                    </a:ext>
                  </a:extLst>
                </a:gridCol>
                <a:gridCol w="286139">
                  <a:extLst>
                    <a:ext uri="{9D8B030D-6E8A-4147-A177-3AD203B41FA5}">
                      <a16:colId xmlns:a16="http://schemas.microsoft.com/office/drawing/2014/main" val="266722465"/>
                    </a:ext>
                  </a:extLst>
                </a:gridCol>
                <a:gridCol w="286139">
                  <a:extLst>
                    <a:ext uri="{9D8B030D-6E8A-4147-A177-3AD203B41FA5}">
                      <a16:colId xmlns:a16="http://schemas.microsoft.com/office/drawing/2014/main" val="73453554"/>
                    </a:ext>
                  </a:extLst>
                </a:gridCol>
                <a:gridCol w="2566662">
                  <a:extLst>
                    <a:ext uri="{9D8B030D-6E8A-4147-A177-3AD203B41FA5}">
                      <a16:colId xmlns:a16="http://schemas.microsoft.com/office/drawing/2014/main" val="2121766001"/>
                    </a:ext>
                  </a:extLst>
                </a:gridCol>
                <a:gridCol w="766851">
                  <a:extLst>
                    <a:ext uri="{9D8B030D-6E8A-4147-A177-3AD203B41FA5}">
                      <a16:colId xmlns:a16="http://schemas.microsoft.com/office/drawing/2014/main" val="2828944107"/>
                    </a:ext>
                  </a:extLst>
                </a:gridCol>
                <a:gridCol w="766851">
                  <a:extLst>
                    <a:ext uri="{9D8B030D-6E8A-4147-A177-3AD203B41FA5}">
                      <a16:colId xmlns:a16="http://schemas.microsoft.com/office/drawing/2014/main" val="3983285368"/>
                    </a:ext>
                  </a:extLst>
                </a:gridCol>
                <a:gridCol w="766851">
                  <a:extLst>
                    <a:ext uri="{9D8B030D-6E8A-4147-A177-3AD203B41FA5}">
                      <a16:colId xmlns:a16="http://schemas.microsoft.com/office/drawing/2014/main" val="3317932823"/>
                    </a:ext>
                  </a:extLst>
                </a:gridCol>
                <a:gridCol w="766851">
                  <a:extLst>
                    <a:ext uri="{9D8B030D-6E8A-4147-A177-3AD203B41FA5}">
                      <a16:colId xmlns:a16="http://schemas.microsoft.com/office/drawing/2014/main" val="1869117293"/>
                    </a:ext>
                  </a:extLst>
                </a:gridCol>
                <a:gridCol w="698178">
                  <a:extLst>
                    <a:ext uri="{9D8B030D-6E8A-4147-A177-3AD203B41FA5}">
                      <a16:colId xmlns:a16="http://schemas.microsoft.com/office/drawing/2014/main" val="2142542139"/>
                    </a:ext>
                  </a:extLst>
                </a:gridCol>
                <a:gridCol w="686731">
                  <a:extLst>
                    <a:ext uri="{9D8B030D-6E8A-4147-A177-3AD203B41FA5}">
                      <a16:colId xmlns:a16="http://schemas.microsoft.com/office/drawing/2014/main" val="4001580285"/>
                    </a:ext>
                  </a:extLst>
                </a:gridCol>
              </a:tblGrid>
              <a:tr h="171948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8597" marR="8597" marT="8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597" marR="8597" marT="8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167922"/>
                  </a:ext>
                </a:extLst>
              </a:tr>
              <a:tr h="421273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146077"/>
                  </a:ext>
                </a:extLst>
              </a:tr>
              <a:tr h="180546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2.864.141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2.588.583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-275.558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2.182.287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76,2%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84,3%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801406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1.571.558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1.316.569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-254.989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1.105.759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70,4%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812035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1.253.616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1.228.544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-25.072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922.123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73,6%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75,1%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619503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38.957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38.957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18.701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249087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6.766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6.766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6.107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90,3%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90,3%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962591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6.957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6.957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6.810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97,9%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97,9%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027697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9.136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9.136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730352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16.098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16.098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5.784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35,9%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35,9%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803389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4.513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4.503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135.704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1357040,0%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3007,0%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93780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4.513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4.503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135.704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1357040,0%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3007,0%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216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2070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21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8662" y="1134139"/>
            <a:ext cx="7886702" cy="744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09, PROGRAMA 01: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SERV. NACIONAL PARA PREVENCIÓN Y REHABIL. CONSUMO DE DROGAS Y ALCOHOL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28662" y="1902242"/>
            <a:ext cx="7886702" cy="202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916368"/>
              </p:ext>
            </p:extLst>
          </p:nvPr>
        </p:nvGraphicFramePr>
        <p:xfrm>
          <a:off x="528662" y="2208200"/>
          <a:ext cx="7886701" cy="3206918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022704934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615531201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366259072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8518886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25963546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19927842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0625359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502768008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222371385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856356069"/>
                    </a:ext>
                  </a:extLst>
                </a:gridCol>
              </a:tblGrid>
              <a:tr h="113541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925815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415688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73.793.298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73.806.861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13.563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69.646.101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56052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9.119.843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9.159.954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40.111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8.672.874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74632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2.663.413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2.634.794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-28.619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1.868.292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20887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61.975.157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61.977.227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51.551.161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21461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61.975.157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61.977.227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51.551.161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54833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Tratamiento y Rehabilitación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46.837.970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46.837.981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38.451.547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32950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Programas de Prevención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3.449.869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3.449.981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3.423.899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9997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Capacitación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1.288.542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1.288.542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247.591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6082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- Programa PREVIENE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6.356.151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6.356.151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6.238.708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27988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Tolerancia Cero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1.167.227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1.167.793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752.591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20599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Parentalidad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1.814.602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1.815.613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1.011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1.587.973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09184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Elige Vivir sin Drogas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1.060.796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1.061.166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848.852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28807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189.115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1075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189.115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87156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8.405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2.345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12160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Devoluciones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8.405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2.345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54056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26.480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26.480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21.038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62613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26.480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26.480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21.038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14033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7.341.276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39322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7.341.276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79052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243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1815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59361" y="1097089"/>
            <a:ext cx="7920878" cy="59109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01: SUBSECRETARÍA DEL INTERIOR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57630" y="1677715"/>
            <a:ext cx="7886701" cy="2817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					       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853331"/>
              </p:ext>
            </p:extLst>
          </p:nvPr>
        </p:nvGraphicFramePr>
        <p:xfrm>
          <a:off x="558495" y="1959441"/>
          <a:ext cx="7922609" cy="4396905"/>
        </p:xfrm>
        <a:graphic>
          <a:graphicData uri="http://schemas.openxmlformats.org/drawingml/2006/table">
            <a:tbl>
              <a:tblPr/>
              <a:tblGrid>
                <a:gridCol w="260955">
                  <a:extLst>
                    <a:ext uri="{9D8B030D-6E8A-4147-A177-3AD203B41FA5}">
                      <a16:colId xmlns:a16="http://schemas.microsoft.com/office/drawing/2014/main" val="2269687301"/>
                    </a:ext>
                  </a:extLst>
                </a:gridCol>
                <a:gridCol w="260955">
                  <a:extLst>
                    <a:ext uri="{9D8B030D-6E8A-4147-A177-3AD203B41FA5}">
                      <a16:colId xmlns:a16="http://schemas.microsoft.com/office/drawing/2014/main" val="1495266710"/>
                    </a:ext>
                  </a:extLst>
                </a:gridCol>
                <a:gridCol w="260955">
                  <a:extLst>
                    <a:ext uri="{9D8B030D-6E8A-4147-A177-3AD203B41FA5}">
                      <a16:colId xmlns:a16="http://schemas.microsoft.com/office/drawing/2014/main" val="3534644634"/>
                    </a:ext>
                  </a:extLst>
                </a:gridCol>
                <a:gridCol w="2943579">
                  <a:extLst>
                    <a:ext uri="{9D8B030D-6E8A-4147-A177-3AD203B41FA5}">
                      <a16:colId xmlns:a16="http://schemas.microsoft.com/office/drawing/2014/main" val="1099758790"/>
                    </a:ext>
                  </a:extLst>
                </a:gridCol>
                <a:gridCol w="699361">
                  <a:extLst>
                    <a:ext uri="{9D8B030D-6E8A-4147-A177-3AD203B41FA5}">
                      <a16:colId xmlns:a16="http://schemas.microsoft.com/office/drawing/2014/main" val="2734857191"/>
                    </a:ext>
                  </a:extLst>
                </a:gridCol>
                <a:gridCol w="699361">
                  <a:extLst>
                    <a:ext uri="{9D8B030D-6E8A-4147-A177-3AD203B41FA5}">
                      <a16:colId xmlns:a16="http://schemas.microsoft.com/office/drawing/2014/main" val="3053024097"/>
                    </a:ext>
                  </a:extLst>
                </a:gridCol>
                <a:gridCol w="699361">
                  <a:extLst>
                    <a:ext uri="{9D8B030D-6E8A-4147-A177-3AD203B41FA5}">
                      <a16:colId xmlns:a16="http://schemas.microsoft.com/office/drawing/2014/main" val="2919036624"/>
                    </a:ext>
                  </a:extLst>
                </a:gridCol>
                <a:gridCol w="699361">
                  <a:extLst>
                    <a:ext uri="{9D8B030D-6E8A-4147-A177-3AD203B41FA5}">
                      <a16:colId xmlns:a16="http://schemas.microsoft.com/office/drawing/2014/main" val="223175294"/>
                    </a:ext>
                  </a:extLst>
                </a:gridCol>
                <a:gridCol w="772428">
                  <a:extLst>
                    <a:ext uri="{9D8B030D-6E8A-4147-A177-3AD203B41FA5}">
                      <a16:colId xmlns:a16="http://schemas.microsoft.com/office/drawing/2014/main" val="3522166822"/>
                    </a:ext>
                  </a:extLst>
                </a:gridCol>
                <a:gridCol w="626293">
                  <a:extLst>
                    <a:ext uri="{9D8B030D-6E8A-4147-A177-3AD203B41FA5}">
                      <a16:colId xmlns:a16="http://schemas.microsoft.com/office/drawing/2014/main" val="968987452"/>
                    </a:ext>
                  </a:extLst>
                </a:gridCol>
              </a:tblGrid>
              <a:tr h="150065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425" marR="7425" marT="74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425" marR="7425" marT="74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72481"/>
                  </a:ext>
                </a:extLst>
              </a:tr>
              <a:tr h="36766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400990"/>
                  </a:ext>
                </a:extLst>
              </a:tr>
              <a:tr h="157568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40.126.215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124.840.685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84.714.470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115.430.548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287,7%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92,5%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808363"/>
                  </a:ext>
                </a:extLst>
              </a:tr>
              <a:tr h="12005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15.136.852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15.123.258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-13.594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13.297.113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87,8%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87,9%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689062"/>
                  </a:ext>
                </a:extLst>
              </a:tr>
              <a:tr h="12005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2.166.908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2.152.138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-14.770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1.996.530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92,1%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92,8%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806871"/>
                  </a:ext>
                </a:extLst>
              </a:tr>
              <a:tr h="12005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197.767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197.767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154.691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78,2%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159865"/>
                  </a:ext>
                </a:extLst>
              </a:tr>
              <a:tr h="12005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Sociales del Empleador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197.767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197.767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154.691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78,2%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52890"/>
                  </a:ext>
                </a:extLst>
              </a:tr>
              <a:tr h="12005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19.565.757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102.583.398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83.017.641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96.318.785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492,3%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93,9%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27528"/>
                  </a:ext>
                </a:extLst>
              </a:tr>
              <a:tr h="12005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2.495.971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3.175.971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680.000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2.462.851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98,7%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77,5%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64194"/>
                  </a:ext>
                </a:extLst>
              </a:tr>
              <a:tr h="12005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Asistencia Social (ORASMI)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2.263.841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2.693.841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430.000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2.166.522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95,7%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80,4%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243345"/>
                  </a:ext>
                </a:extLst>
              </a:tr>
              <a:tr h="12005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Becas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232.130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482.130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250.000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296.329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127,7%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61,5%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336602"/>
                  </a:ext>
                </a:extLst>
              </a:tr>
              <a:tr h="12005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17.069.786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99.407.427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82.337.641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93.855.934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549,8%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94,4%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540500"/>
                  </a:ext>
                </a:extLst>
              </a:tr>
              <a:tr h="12005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 Atender Situaciones de Emergencia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80.148.320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80.148.310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82.072.899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820728990,0%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102,4%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18322"/>
                  </a:ext>
                </a:extLst>
              </a:tr>
              <a:tr h="12005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Estadio Seguro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659.517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660.912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1.395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398.331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60,4%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60,3%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07376"/>
                  </a:ext>
                </a:extLst>
              </a:tr>
              <a:tr h="12005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Diario Oficial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967.644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970.706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3.062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746.861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77,2%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76,9%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995705"/>
                  </a:ext>
                </a:extLst>
              </a:tr>
              <a:tr h="12005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Migraciones y Extranjería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3.700.450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4.081.836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381.386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2.582.016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69,8%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63,3%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380082"/>
                  </a:ext>
                </a:extLst>
              </a:tr>
              <a:tr h="12005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Seguimiento de Causas Judiciales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544.873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476.689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-68.184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384.064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70,5%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80,6%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429339"/>
                  </a:ext>
                </a:extLst>
              </a:tr>
              <a:tr h="12005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Frontera Segura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361.964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362.777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813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193.121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53,4%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53,2%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24293"/>
                  </a:ext>
                </a:extLst>
              </a:tr>
              <a:tr h="12005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Violencia Rural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3.734.956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5.605.136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1.870.180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5.561.391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148,9%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99,2%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702191"/>
                  </a:ext>
                </a:extLst>
              </a:tr>
              <a:tr h="12005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BID Fortalecimiento Seguridad Publica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6.895.800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6.895.800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1.844.070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26,7%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26,7%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734909"/>
                  </a:ext>
                </a:extLst>
              </a:tr>
              <a:tr h="12005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CiberSeguridad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204.572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205.251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679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73.181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35,8%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35,7%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586600"/>
                  </a:ext>
                </a:extLst>
              </a:tr>
              <a:tr h="12005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269.711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269.711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269.712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100231"/>
                  </a:ext>
                </a:extLst>
              </a:tr>
              <a:tr h="12005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Impuestos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269.711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269.711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269.712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674832"/>
                  </a:ext>
                </a:extLst>
              </a:tr>
              <a:tr h="12005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15.574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20.344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4.770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16.512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81,2%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944865"/>
                  </a:ext>
                </a:extLst>
              </a:tr>
              <a:tr h="12005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15.574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20.344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4.770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16.512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81,2%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764672"/>
                  </a:ext>
                </a:extLst>
              </a:tr>
              <a:tr h="12005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2.629.763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3.960.522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1.330.759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2.997.904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75,7%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305128"/>
                  </a:ext>
                </a:extLst>
              </a:tr>
              <a:tr h="12005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2.629.763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3.960.522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1.330.759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2.997.904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75,7%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640965"/>
                  </a:ext>
                </a:extLst>
              </a:tr>
              <a:tr h="12005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 Atender Situaciones de Emergencia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1.330.769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1.330.759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368.151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3681510,0%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27,7%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569964"/>
                  </a:ext>
                </a:extLst>
              </a:tr>
              <a:tr h="12005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Frontera Segura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2.629.753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2.629.753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2.629.753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342988"/>
                  </a:ext>
                </a:extLst>
              </a:tr>
              <a:tr h="12005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341.650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533.545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191.895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379.301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71,1%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927442"/>
                  </a:ext>
                </a:extLst>
              </a:tr>
              <a:tr h="12005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243.513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243.513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187.407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926809"/>
                  </a:ext>
                </a:extLst>
              </a:tr>
              <a:tr h="12005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Financieros Deuda Externa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98.137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98.137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116060"/>
                  </a:ext>
                </a:extLst>
              </a:tr>
              <a:tr h="12005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191.895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191.895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191.894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40629"/>
                  </a:ext>
                </a:extLst>
              </a:tr>
              <a:tr h="12005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809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9796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90597" y="1181723"/>
            <a:ext cx="7886701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02: RED DE CONECTIVIDAD DEL ESTADO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66724" y="1772816"/>
            <a:ext cx="7834312" cy="2725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49695"/>
              </p:ext>
            </p:extLst>
          </p:nvPr>
        </p:nvGraphicFramePr>
        <p:xfrm>
          <a:off x="485234" y="2106967"/>
          <a:ext cx="7886701" cy="160165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31762078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701795421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063542135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244344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77319858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3143891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25246787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474758591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127123811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11241780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332968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144917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5.676.186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6.245.788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569.602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5.318.972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04552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1.374.781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1.380.831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1.104.925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67750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3.739.030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3.709.030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3.258.265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13585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562.375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562.375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43.996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4451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501.025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501.025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18.844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58309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61.350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61.350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25.152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80858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593.552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593.552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911.786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0506376"/>
                  </a:ext>
                </a:extLst>
              </a:tr>
              <a:tr h="1585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593.552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593.552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911.786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302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4592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44126" y="1158989"/>
            <a:ext cx="7886701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03: FONDO SOCIAL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44126" y="1713176"/>
            <a:ext cx="7870652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467592"/>
              </p:ext>
            </p:extLst>
          </p:nvPr>
        </p:nvGraphicFramePr>
        <p:xfrm>
          <a:off x="444125" y="2052710"/>
          <a:ext cx="7886701" cy="144307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382001483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200714110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120607585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288660371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59556006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70526231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93034163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100469502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806532237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860959899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055188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253808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4.342.486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4.342.486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3.324.437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029898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700.762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39706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700.762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15443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700.762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9460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2.623.675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9560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2.623.675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07395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2.623.675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7149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3127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94978" y="1165842"/>
            <a:ext cx="7865825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04: BOMBEROS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74102" y="1695379"/>
            <a:ext cx="7886701" cy="3329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910960"/>
              </p:ext>
            </p:extLst>
          </p:nvPr>
        </p:nvGraphicFramePr>
        <p:xfrm>
          <a:off x="574102" y="2028304"/>
          <a:ext cx="7886701" cy="222273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967858971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536160196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449162987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2213812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10194394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67510190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99309195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838819208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614850608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993508085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074239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554202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50.346.267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50.346.267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47.689.150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5784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33.297.472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33.297.472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30.646.110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80916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33.297.472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33.297.472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30.646.110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52125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de Operación de Cuerpo de Bomberos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24.841.657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24.841.657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22.484.284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621733"/>
                  </a:ext>
                </a:extLst>
              </a:tr>
              <a:tr h="1568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Ayuda Extraordinaria, Reparaciones y Mantenciones de Cuerpos de Bomberos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1.794.899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1.794.899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1.500.910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85211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Funcionamiento de la Junta Nacional y Organismos Dependientes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3.878.479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3.878.479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3.878.480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92977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de Bomberos de Chile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2.782.437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2.782.437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2.782.436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14821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17.048.795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17.048.795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17.043.040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6043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17.048.795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17.048.795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17.043.040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141699"/>
                  </a:ext>
                </a:extLst>
              </a:tr>
              <a:tr h="13479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Inversiones de Cuerpos de Bomberos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2.582.406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2.582.406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2.576.651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837766"/>
                  </a:ext>
                </a:extLst>
              </a:tr>
              <a:tr h="1249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Importaciones y Compromisos en Moneda Extranjera para Cuerpos de Bomberos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9.320.773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9.320.773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9.320.773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932625"/>
                  </a:ext>
                </a:extLst>
              </a:tr>
              <a:tr h="236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Adquisiciones y Compromisos en Moneda Nacional para Cuerpos de Bomberos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5.145.616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5.145.616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5.145.616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520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557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61529" y="1115354"/>
            <a:ext cx="7868746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45AAEE31-7C89-411D-A519-355A78D3E71D}"/>
              </a:ext>
            </a:extLst>
          </p:cNvPr>
          <p:cNvSpPr txBox="1">
            <a:spLocks/>
          </p:cNvSpPr>
          <p:nvPr/>
        </p:nvSpPr>
        <p:spPr>
          <a:xfrm>
            <a:off x="509397" y="1655140"/>
            <a:ext cx="7920878" cy="2817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					             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117419"/>
              </p:ext>
            </p:extLst>
          </p:nvPr>
        </p:nvGraphicFramePr>
        <p:xfrm>
          <a:off x="561528" y="2028087"/>
          <a:ext cx="7867363" cy="4352598"/>
        </p:xfrm>
        <a:graphic>
          <a:graphicData uri="http://schemas.openxmlformats.org/drawingml/2006/table">
            <a:tbl>
              <a:tblPr/>
              <a:tblGrid>
                <a:gridCol w="263652">
                  <a:extLst>
                    <a:ext uri="{9D8B030D-6E8A-4147-A177-3AD203B41FA5}">
                      <a16:colId xmlns:a16="http://schemas.microsoft.com/office/drawing/2014/main" val="2073845602"/>
                    </a:ext>
                  </a:extLst>
                </a:gridCol>
                <a:gridCol w="263652">
                  <a:extLst>
                    <a:ext uri="{9D8B030D-6E8A-4147-A177-3AD203B41FA5}">
                      <a16:colId xmlns:a16="http://schemas.microsoft.com/office/drawing/2014/main" val="3125073727"/>
                    </a:ext>
                  </a:extLst>
                </a:gridCol>
                <a:gridCol w="263652">
                  <a:extLst>
                    <a:ext uri="{9D8B030D-6E8A-4147-A177-3AD203B41FA5}">
                      <a16:colId xmlns:a16="http://schemas.microsoft.com/office/drawing/2014/main" val="3586672398"/>
                    </a:ext>
                  </a:extLst>
                </a:gridCol>
                <a:gridCol w="2973989">
                  <a:extLst>
                    <a:ext uri="{9D8B030D-6E8A-4147-A177-3AD203B41FA5}">
                      <a16:colId xmlns:a16="http://schemas.microsoft.com/office/drawing/2014/main" val="342932402"/>
                    </a:ext>
                  </a:extLst>
                </a:gridCol>
                <a:gridCol w="706586">
                  <a:extLst>
                    <a:ext uri="{9D8B030D-6E8A-4147-A177-3AD203B41FA5}">
                      <a16:colId xmlns:a16="http://schemas.microsoft.com/office/drawing/2014/main" val="2768744216"/>
                    </a:ext>
                  </a:extLst>
                </a:gridCol>
                <a:gridCol w="706586">
                  <a:extLst>
                    <a:ext uri="{9D8B030D-6E8A-4147-A177-3AD203B41FA5}">
                      <a16:colId xmlns:a16="http://schemas.microsoft.com/office/drawing/2014/main" val="825001787"/>
                    </a:ext>
                  </a:extLst>
                </a:gridCol>
                <a:gridCol w="706586">
                  <a:extLst>
                    <a:ext uri="{9D8B030D-6E8A-4147-A177-3AD203B41FA5}">
                      <a16:colId xmlns:a16="http://schemas.microsoft.com/office/drawing/2014/main" val="2245730915"/>
                    </a:ext>
                  </a:extLst>
                </a:gridCol>
                <a:gridCol w="706586">
                  <a:extLst>
                    <a:ext uri="{9D8B030D-6E8A-4147-A177-3AD203B41FA5}">
                      <a16:colId xmlns:a16="http://schemas.microsoft.com/office/drawing/2014/main" val="1756135802"/>
                    </a:ext>
                  </a:extLst>
                </a:gridCol>
                <a:gridCol w="643310">
                  <a:extLst>
                    <a:ext uri="{9D8B030D-6E8A-4147-A177-3AD203B41FA5}">
                      <a16:colId xmlns:a16="http://schemas.microsoft.com/office/drawing/2014/main" val="4117228357"/>
                    </a:ext>
                  </a:extLst>
                </a:gridCol>
                <a:gridCol w="632764">
                  <a:extLst>
                    <a:ext uri="{9D8B030D-6E8A-4147-A177-3AD203B41FA5}">
                      <a16:colId xmlns:a16="http://schemas.microsoft.com/office/drawing/2014/main" val="1017387273"/>
                    </a:ext>
                  </a:extLst>
                </a:gridCol>
              </a:tblGrid>
              <a:tr h="119659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477" marR="7477" marT="74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477" marR="7477" marT="74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756589"/>
                  </a:ext>
                </a:extLst>
              </a:tr>
              <a:tr h="366457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388874"/>
                  </a:ext>
                </a:extLst>
              </a:tr>
              <a:tr h="157053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1.221.214.788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1.203.780.639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-17.434.149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1.045.066.732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85,6%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86,8%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050647"/>
                  </a:ext>
                </a:extLst>
              </a:tr>
              <a:tr h="119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953.037.666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956.228.348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3.190.682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871.651.033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91,5%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91,2%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39457"/>
                  </a:ext>
                </a:extLst>
              </a:tr>
              <a:tr h="119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178.509.598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176.794.199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-1.715.399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122.854.103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68,8%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69,5%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677270"/>
                  </a:ext>
                </a:extLst>
              </a:tr>
              <a:tr h="119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8.203.013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8.203.013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7.678.567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93,6%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93,6%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876701"/>
                  </a:ext>
                </a:extLst>
              </a:tr>
              <a:tr h="119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8.201.990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8.201.990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7.678.307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93,6%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93,6%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054537"/>
                  </a:ext>
                </a:extLst>
              </a:tr>
              <a:tr h="119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Asistencia Social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1.023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1.023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25,4%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25,4%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625850"/>
                  </a:ext>
                </a:extLst>
              </a:tr>
              <a:tr h="119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1.016.593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1.040.917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24.324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428.815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42,2%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41,2%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309702"/>
                  </a:ext>
                </a:extLst>
              </a:tr>
              <a:tr h="119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135.384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159.708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24.324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64.729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47,8%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40,5%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712937"/>
                  </a:ext>
                </a:extLst>
              </a:tr>
              <a:tr h="119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Premios y Otros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135.384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159.708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24.324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64.729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47,8%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40,5%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142763"/>
                  </a:ext>
                </a:extLst>
              </a:tr>
              <a:tr h="119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881.209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881.209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364.086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41,3%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41,3%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607562"/>
                  </a:ext>
                </a:extLst>
              </a:tr>
              <a:tr h="119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Museo Histórico y Centro Cultural de Carabineros de Chile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135.440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135.440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81.866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60,4%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60,4%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763134"/>
                  </a:ext>
                </a:extLst>
              </a:tr>
              <a:tr h="119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Modelo de Integración Carabineros-Comunidad MICC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745.759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745.759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282.220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37,8%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37,8%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336066"/>
                  </a:ext>
                </a:extLst>
              </a:tr>
              <a:tr h="119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Rotativo de Abastecimiento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685300"/>
                  </a:ext>
                </a:extLst>
              </a:tr>
              <a:tr h="119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5.347.378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5.347.378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4.101.124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76,7%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76,7%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522851"/>
                  </a:ext>
                </a:extLst>
              </a:tr>
              <a:tr h="119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Impuestos             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5.347.378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5.347.378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4.101.124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76,7%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76,7%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666442"/>
                  </a:ext>
                </a:extLst>
              </a:tr>
              <a:tr h="119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128.416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133.191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4.775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98.957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77,1%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74,3%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459437"/>
                  </a:ext>
                </a:extLst>
              </a:tr>
              <a:tr h="119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Devoluciones          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128.416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128.416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94.182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73,3%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73,3%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095251"/>
                  </a:ext>
                </a:extLst>
              </a:tr>
              <a:tr h="119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Compensaciones por Daños a Terceros y/o a la Propiedad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4.775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4.775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4.775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456411"/>
                  </a:ext>
                </a:extLst>
              </a:tr>
              <a:tr h="119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13.810.131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13.810.410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9.022.026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65,3%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65,3%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555529"/>
                  </a:ext>
                </a:extLst>
              </a:tr>
              <a:tr h="119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11.365.289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11.365.289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9.021.747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79,4%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79,4%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811437"/>
                  </a:ext>
                </a:extLst>
              </a:tr>
              <a:tr h="119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440913"/>
                  </a:ext>
                </a:extLst>
              </a:tr>
              <a:tr h="119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250.000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250.000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899424"/>
                  </a:ext>
                </a:extLst>
              </a:tr>
              <a:tr h="119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1.000.410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750.410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-250.000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637410"/>
                  </a:ext>
                </a:extLst>
              </a:tr>
              <a:tr h="119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Activos no Financieros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1.444.432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1.444.432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470310"/>
                  </a:ext>
                </a:extLst>
              </a:tr>
              <a:tr h="119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-24.899.357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755409"/>
                  </a:ext>
                </a:extLst>
              </a:tr>
              <a:tr h="119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Emergencia Transitorio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-24.899.357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279597"/>
                  </a:ext>
                </a:extLst>
              </a:tr>
              <a:tr h="119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35.491.930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35.491.930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22.542.330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63,5%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63,5%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148496"/>
                  </a:ext>
                </a:extLst>
              </a:tr>
              <a:tr h="119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35.491.930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35.491.930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22.542.330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63,5%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63,5%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274661"/>
                  </a:ext>
                </a:extLst>
              </a:tr>
              <a:tr h="119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770.696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770.696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729.220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94,6%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94,6%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266536"/>
                  </a:ext>
                </a:extLst>
              </a:tr>
              <a:tr h="119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 Anticipos por Cambio de Residencia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770.696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770.696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729.220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94,6%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94,6%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771667"/>
                  </a:ext>
                </a:extLst>
              </a:tr>
              <a:tr h="119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5.960.557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5.960.547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5.960.557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59605570,0%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652426"/>
                  </a:ext>
                </a:extLst>
              </a:tr>
              <a:tr h="119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5.960.557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5.960.547 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5.960.557</a:t>
                      </a:r>
                    </a:p>
                  </a:txBody>
                  <a:tcPr marL="7477" marR="7477" marT="7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59605570,0%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77" marR="7477" marT="747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858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3728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17447" y="1150297"/>
            <a:ext cx="7886701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32, PROGRAMA 01: HOSPITAL DE CARABINEROS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17447" y="1752761"/>
            <a:ext cx="7886701" cy="3289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51908"/>
              </p:ext>
            </p:extLst>
          </p:nvPr>
        </p:nvGraphicFramePr>
        <p:xfrm>
          <a:off x="517446" y="2154615"/>
          <a:ext cx="7886701" cy="1696805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151384555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089684315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224593953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75848618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91774274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48867189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28976207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86236213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454538940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207791555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2848419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913116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30.690.271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31.181.085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490.814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27.184.506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08034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23.397.730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23.397.730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19.646.695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5737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7.128.096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7.048.903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-79.193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6.834.516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72345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164.435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164.435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192.322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3800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164.435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164.435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192.322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60001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86264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Devoluciones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40341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520.017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520.007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510.973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5109730,0%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73807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520.017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520.007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510.973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5109730,0%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9596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2385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01375" y="1143427"/>
            <a:ext cx="7886701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33, PROGRAMA 01: POLICÍA DE INVESTIGACIONES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01374" y="1672964"/>
            <a:ext cx="7886701" cy="3222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  <a:endParaRPr lang="es-CL" sz="14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266580"/>
              </p:ext>
            </p:extLst>
          </p:nvPr>
        </p:nvGraphicFramePr>
        <p:xfrm>
          <a:off x="501374" y="1996113"/>
          <a:ext cx="7886701" cy="347290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165666902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378008339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708213366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9675935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93889922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42331760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63010749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936247798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4286291426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753224598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493055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985976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369.591.607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375.983.682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6.392.075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355.681.904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4240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300.159.283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302.171.562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2.012.279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290.591.889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84323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35.954.264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36.032.573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78.309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33.345.943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62919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364.473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364.473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356.039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91254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364.473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364.473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356.039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91576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646.511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71596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802.939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-219.561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426.950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94699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Microtráfico Cero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802.939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-219.561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426.950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09755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219.561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219.561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219.561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03400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Organización Internacional de Policía Internacional - INTERPOL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219.561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219.561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219.561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20690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86580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77605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5.666.695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5.666.695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3.692.789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62494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2.319.030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2.319.030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1.988.962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0948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1.474.445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1.474.445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215.156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40370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736.200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736.200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684.927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97927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1.137.020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1.137.020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803.744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52607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-5.845.183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56287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Emergencia Transitorio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-5.845.183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2174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20.579.199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20.579.199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16.926.547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96590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20.579.199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20.579.199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16.926.547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99227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10.145.338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10.145.328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10.120.844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101208440,0%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01302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10.145.338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10.145.328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10.120.844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101208440,0%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713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9121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01375" y="1143427"/>
            <a:ext cx="7886701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35, PROGRAMA 01: MIGRACIONES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01374" y="1672964"/>
            <a:ext cx="7886701" cy="3222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  <a:endParaRPr lang="es-CL" sz="14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121323"/>
              </p:ext>
            </p:extLst>
          </p:nvPr>
        </p:nvGraphicFramePr>
        <p:xfrm>
          <a:off x="491466" y="2029857"/>
          <a:ext cx="7886701" cy="1823669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738189051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176118984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4057718914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58246977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41793311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21276546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93878192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586120051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537418055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482556724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834620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475745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3.186.594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3.186.594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86475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1.957.553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1.957.553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34587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985.552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985.552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34298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42974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28752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10437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98993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82951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76148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4392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8573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013576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COMPORTAMIENTO DE LA EJECUCIÓN MENSUAL DE GASTOS A NOVIEMBRE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 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3</a:t>
            </a:fld>
            <a:endParaRPr lang="es-CL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4FF44A13-D57F-4580-8606-3996C82EC0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9349393"/>
              </p:ext>
            </p:extLst>
          </p:nvPr>
        </p:nvGraphicFramePr>
        <p:xfrm>
          <a:off x="473675" y="2276872"/>
          <a:ext cx="8001313" cy="3691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5192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6974" y="1134450"/>
            <a:ext cx="7795623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22986" y="1700808"/>
            <a:ext cx="7778015" cy="2471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324993"/>
              </p:ext>
            </p:extLst>
          </p:nvPr>
        </p:nvGraphicFramePr>
        <p:xfrm>
          <a:off x="517905" y="2004061"/>
          <a:ext cx="7778016" cy="3219450"/>
        </p:xfrm>
        <a:graphic>
          <a:graphicData uri="http://schemas.openxmlformats.org/drawingml/2006/table">
            <a:tbl>
              <a:tblPr/>
              <a:tblGrid>
                <a:gridCol w="819382">
                  <a:extLst>
                    <a:ext uri="{9D8B030D-6E8A-4147-A177-3AD203B41FA5}">
                      <a16:colId xmlns:a16="http://schemas.microsoft.com/office/drawing/2014/main" val="2134283668"/>
                    </a:ext>
                  </a:extLst>
                </a:gridCol>
                <a:gridCol w="2189096">
                  <a:extLst>
                    <a:ext uri="{9D8B030D-6E8A-4147-A177-3AD203B41FA5}">
                      <a16:colId xmlns:a16="http://schemas.microsoft.com/office/drawing/2014/main" val="4035293406"/>
                    </a:ext>
                  </a:extLst>
                </a:gridCol>
                <a:gridCol w="819382">
                  <a:extLst>
                    <a:ext uri="{9D8B030D-6E8A-4147-A177-3AD203B41FA5}">
                      <a16:colId xmlns:a16="http://schemas.microsoft.com/office/drawing/2014/main" val="3877352147"/>
                    </a:ext>
                  </a:extLst>
                </a:gridCol>
                <a:gridCol w="819382">
                  <a:extLst>
                    <a:ext uri="{9D8B030D-6E8A-4147-A177-3AD203B41FA5}">
                      <a16:colId xmlns:a16="http://schemas.microsoft.com/office/drawing/2014/main" val="2970094542"/>
                    </a:ext>
                  </a:extLst>
                </a:gridCol>
                <a:gridCol w="819382">
                  <a:extLst>
                    <a:ext uri="{9D8B030D-6E8A-4147-A177-3AD203B41FA5}">
                      <a16:colId xmlns:a16="http://schemas.microsoft.com/office/drawing/2014/main" val="4172415933"/>
                    </a:ext>
                  </a:extLst>
                </a:gridCol>
                <a:gridCol w="819382">
                  <a:extLst>
                    <a:ext uri="{9D8B030D-6E8A-4147-A177-3AD203B41FA5}">
                      <a16:colId xmlns:a16="http://schemas.microsoft.com/office/drawing/2014/main" val="1032616373"/>
                    </a:ext>
                  </a:extLst>
                </a:gridCol>
                <a:gridCol w="746005">
                  <a:extLst>
                    <a:ext uri="{9D8B030D-6E8A-4147-A177-3AD203B41FA5}">
                      <a16:colId xmlns:a16="http://schemas.microsoft.com/office/drawing/2014/main" val="1552747906"/>
                    </a:ext>
                  </a:extLst>
                </a:gridCol>
                <a:gridCol w="746005">
                  <a:extLst>
                    <a:ext uri="{9D8B030D-6E8A-4147-A177-3AD203B41FA5}">
                      <a16:colId xmlns:a16="http://schemas.microsoft.com/office/drawing/2014/main" val="2661075322"/>
                    </a:ext>
                  </a:extLst>
                </a:gridCol>
              </a:tblGrid>
              <a:tr h="15240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Subtítulo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039469"/>
                  </a:ext>
                </a:extLst>
              </a:tr>
              <a:tr h="466725">
                <a:tc gridSpan="2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34452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1.278.446.244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1.401.106.255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122.660.011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979.227.165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399033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Arica y Parinacota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40.371.816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50.492.190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10.120.374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40.997.782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508369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Tarapacá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51.208.757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59.155.203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7.946.446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33.062.943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21971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88.203.642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90.775.131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2.571.489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57.195.458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61463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73.345.576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80.991.097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7.645.521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60.702.098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170416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73.811.876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81.421.997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7.610.121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56.947.190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209407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Valparaíso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87.460.581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93.661.469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6.200.888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62.073.530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85621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Metropolitana de Santiago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136.632.805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138.968.378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2.335.573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125.207.944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109248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76.522.153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78.644.858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2.122.705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51.614.795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03087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89.481.987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96.705.892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7.223.905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67.658.956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91163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55.161.435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55.405.182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243.747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29.805.939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10949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Biobío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91.574.111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102.503.531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10.929.420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59.772.601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323938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Araucanía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138.691.896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139.653.065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961.169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92.418.825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40269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57.019.398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63.535.486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6.516.088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47.530.520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26347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88.025.852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102.796.059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14.770.207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77.213.178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63642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Aysén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63.983.171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72.209.729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8.226.558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47.157.652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1697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66.951.188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94.186.988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27.235.800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69.867.754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0290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8231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700471" y="1147844"/>
            <a:ext cx="747192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% EJECUCIÓN MENSUAL ACUMULADA DE GASTOS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graphicFrame>
        <p:nvGraphicFramePr>
          <p:cNvPr id="8" name="2 Gráfico">
            <a:extLst>
              <a:ext uri="{FF2B5EF4-FFF2-40B4-BE49-F238E27FC236}">
                <a16:creationId xmlns:a16="http://schemas.microsoft.com/office/drawing/2014/main" id="{27BA1CC5-AEA6-4CF3-896B-C3C518A6D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8297068"/>
              </p:ext>
            </p:extLst>
          </p:nvPr>
        </p:nvGraphicFramePr>
        <p:xfrm>
          <a:off x="700470" y="2420888"/>
          <a:ext cx="747193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1801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11560" y="1172985"/>
            <a:ext cx="7735137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% EJECUCIÓN ACUMULADA DE GASTOS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graphicFrame>
        <p:nvGraphicFramePr>
          <p:cNvPr id="8" name="1 Gráfico">
            <a:extLst>
              <a:ext uri="{FF2B5EF4-FFF2-40B4-BE49-F238E27FC236}">
                <a16:creationId xmlns:a16="http://schemas.microsoft.com/office/drawing/2014/main" id="{71F61CC1-F897-47A8-9365-700BEC3325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8930816"/>
              </p:ext>
            </p:extLst>
          </p:nvPr>
        </p:nvGraphicFramePr>
        <p:xfrm>
          <a:off x="611560" y="2348880"/>
          <a:ext cx="7735137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434693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94731" y="1196752"/>
            <a:ext cx="8107551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01: GASTOS DE FUNCIONAMIENTO GOBIERNOS REGIONALES</a:t>
            </a:r>
          </a:p>
        </p:txBody>
      </p:sp>
      <p:graphicFrame>
        <p:nvGraphicFramePr>
          <p:cNvPr id="9" name="2 Gráfico">
            <a:extLst>
              <a:ext uri="{FF2B5EF4-FFF2-40B4-BE49-F238E27FC236}">
                <a16:creationId xmlns:a16="http://schemas.microsoft.com/office/drawing/2014/main" id="{22449F74-9072-4AA8-92AE-595D946DDA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6507131"/>
              </p:ext>
            </p:extLst>
          </p:nvPr>
        </p:nvGraphicFramePr>
        <p:xfrm>
          <a:off x="4555017" y="2359180"/>
          <a:ext cx="4101586" cy="2664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1 Gráfico">
            <a:extLst>
              <a:ext uri="{FF2B5EF4-FFF2-40B4-BE49-F238E27FC236}">
                <a16:creationId xmlns:a16="http://schemas.microsoft.com/office/drawing/2014/main" id="{D7EFA333-2F48-40B4-A3CA-51D3B63125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7184981"/>
              </p:ext>
            </p:extLst>
          </p:nvPr>
        </p:nvGraphicFramePr>
        <p:xfrm>
          <a:off x="494731" y="2359180"/>
          <a:ext cx="4034295" cy="2664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794085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0133" y="1196752"/>
            <a:ext cx="8182075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02 Y 03: INVERSIÓN REGIONAL</a:t>
            </a:r>
          </a:p>
        </p:txBody>
      </p:sp>
      <p:graphicFrame>
        <p:nvGraphicFramePr>
          <p:cNvPr id="7" name="2 Gráfico">
            <a:extLst>
              <a:ext uri="{FF2B5EF4-FFF2-40B4-BE49-F238E27FC236}">
                <a16:creationId xmlns:a16="http://schemas.microsoft.com/office/drawing/2014/main" id="{87B083C4-584E-4ADD-A603-A05DE3214B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330418"/>
              </p:ext>
            </p:extLst>
          </p:nvPr>
        </p:nvGraphicFramePr>
        <p:xfrm>
          <a:off x="4617560" y="2271103"/>
          <a:ext cx="4104648" cy="2683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1 Gráfico">
            <a:extLst>
              <a:ext uri="{FF2B5EF4-FFF2-40B4-BE49-F238E27FC236}">
                <a16:creationId xmlns:a16="http://schemas.microsoft.com/office/drawing/2014/main" id="{7B6C79D9-3180-47BB-BC8C-72C1ACC726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4904346"/>
              </p:ext>
            </p:extLst>
          </p:nvPr>
        </p:nvGraphicFramePr>
        <p:xfrm>
          <a:off x="540133" y="2271103"/>
          <a:ext cx="4032958" cy="2683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228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7103" y="1196752"/>
            <a:ext cx="8013599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COMPORTAMIENTO DE LA EJECUCIÓN ACUMULADA DE GASTOS A NOVIEMBRE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4</a:t>
            </a:fld>
            <a:endParaRPr lang="es-CL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121830C7-7DBA-4D54-B39D-355C835FAA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9862951"/>
              </p:ext>
            </p:extLst>
          </p:nvPr>
        </p:nvGraphicFramePr>
        <p:xfrm>
          <a:off x="447103" y="2420888"/>
          <a:ext cx="8013599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5175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909" y="1142860"/>
            <a:ext cx="7886699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2021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95909" y="1850890"/>
            <a:ext cx="7886699" cy="302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105133"/>
              </p:ext>
            </p:extLst>
          </p:nvPr>
        </p:nvGraphicFramePr>
        <p:xfrm>
          <a:off x="495909" y="2222690"/>
          <a:ext cx="7886699" cy="2902351"/>
        </p:xfrm>
        <a:graphic>
          <a:graphicData uri="http://schemas.openxmlformats.org/drawingml/2006/table">
            <a:tbl>
              <a:tblPr/>
              <a:tblGrid>
                <a:gridCol w="715032">
                  <a:extLst>
                    <a:ext uri="{9D8B030D-6E8A-4147-A177-3AD203B41FA5}">
                      <a16:colId xmlns:a16="http://schemas.microsoft.com/office/drawing/2014/main" val="2338625369"/>
                    </a:ext>
                  </a:extLst>
                </a:gridCol>
                <a:gridCol w="3009539">
                  <a:extLst>
                    <a:ext uri="{9D8B030D-6E8A-4147-A177-3AD203B41FA5}">
                      <a16:colId xmlns:a16="http://schemas.microsoft.com/office/drawing/2014/main" val="3901818513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2350424209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1204674009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2878001838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333151873"/>
                    </a:ext>
                  </a:extLst>
                </a:gridCol>
                <a:gridCol w="651000">
                  <a:extLst>
                    <a:ext uri="{9D8B030D-6E8A-4147-A177-3AD203B41FA5}">
                      <a16:colId xmlns:a16="http://schemas.microsoft.com/office/drawing/2014/main" val="4053100982"/>
                    </a:ext>
                  </a:extLst>
                </a:gridCol>
                <a:gridCol w="651000">
                  <a:extLst>
                    <a:ext uri="{9D8B030D-6E8A-4147-A177-3AD203B41FA5}">
                      <a16:colId xmlns:a16="http://schemas.microsoft.com/office/drawing/2014/main" val="2561939495"/>
                    </a:ext>
                  </a:extLst>
                </a:gridCol>
              </a:tblGrid>
              <a:tr h="169728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Subtítulo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8486" marR="8486" marT="84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486" marR="8486" marT="84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2877816"/>
                  </a:ext>
                </a:extLst>
              </a:tr>
              <a:tr h="415834">
                <a:tc gridSpan="2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199161"/>
                  </a:ext>
                </a:extLst>
              </a:tr>
              <a:tr h="17821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3.747.325.567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3.810.430.841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63.105.274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3.042.788.147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79,9%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049642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1.439.199.493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1.451.530.502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12.331.009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1.330.457.265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92,4%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91,7%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911541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263.335.813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266.762.822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3.427.009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197.111.308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74,9%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73,9%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379641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8.731.921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10.050.551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1.318.630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9.413.250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107,8%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93,7%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485186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326.641.252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435.161.470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108.520.218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366.289.542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112,1%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357135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5.617.089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15.576.348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9.959.259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14.528.038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258,6%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93,3%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968065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136.821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1.417.381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1.280.560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1.216.817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889,3%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85,8%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767895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22.356.401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103.340.464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80.984.063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52.925.272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236,7%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533181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138.107.040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-138.107.040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166182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873.572.616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719.227.925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-154.344.691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506.480.246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70,4%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808795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11.728.479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50.455.545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38.727.066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11.462.696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97,7%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22,7%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400885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637.496.452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659.929.536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22.433.084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446.103.003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67,6%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557932"/>
                  </a:ext>
                </a:extLst>
              </a:tr>
              <a:tr h="1357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20.402.190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96.651.724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76.249.534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106.800.710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523,5%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110,5%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559344"/>
                  </a:ext>
                </a:extLst>
              </a:tr>
              <a:tr h="1357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326.573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326.573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58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481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1355" y="1146863"/>
            <a:ext cx="7886698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2021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 RESUMEN POR CAPÍTULOS</a:t>
            </a:r>
            <a:endParaRPr lang="es-CL" sz="1800" b="1" dirty="0">
              <a:solidFill>
                <a:schemeClr val="tx1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95288" y="1782720"/>
            <a:ext cx="7875163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732731"/>
              </p:ext>
            </p:extLst>
          </p:nvPr>
        </p:nvGraphicFramePr>
        <p:xfrm>
          <a:off x="527263" y="2199446"/>
          <a:ext cx="7886698" cy="4046760"/>
        </p:xfrm>
        <a:graphic>
          <a:graphicData uri="http://schemas.openxmlformats.org/drawingml/2006/table">
            <a:tbl>
              <a:tblPr/>
              <a:tblGrid>
                <a:gridCol w="346668">
                  <a:extLst>
                    <a:ext uri="{9D8B030D-6E8A-4147-A177-3AD203B41FA5}">
                      <a16:colId xmlns:a16="http://schemas.microsoft.com/office/drawing/2014/main" val="167942448"/>
                    </a:ext>
                  </a:extLst>
                </a:gridCol>
                <a:gridCol w="270834">
                  <a:extLst>
                    <a:ext uri="{9D8B030D-6E8A-4147-A177-3AD203B41FA5}">
                      <a16:colId xmlns:a16="http://schemas.microsoft.com/office/drawing/2014/main" val="2404949470"/>
                    </a:ext>
                  </a:extLst>
                </a:gridCol>
                <a:gridCol w="3055013">
                  <a:extLst>
                    <a:ext uri="{9D8B030D-6E8A-4147-A177-3AD203B41FA5}">
                      <a16:colId xmlns:a16="http://schemas.microsoft.com/office/drawing/2014/main" val="3136100266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285519423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3926473462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1046482725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1156356075"/>
                    </a:ext>
                  </a:extLst>
                </a:gridCol>
                <a:gridCol w="660836">
                  <a:extLst>
                    <a:ext uri="{9D8B030D-6E8A-4147-A177-3AD203B41FA5}">
                      <a16:colId xmlns:a16="http://schemas.microsoft.com/office/drawing/2014/main" val="4226982427"/>
                    </a:ext>
                  </a:extLst>
                </a:gridCol>
                <a:gridCol w="650003">
                  <a:extLst>
                    <a:ext uri="{9D8B030D-6E8A-4147-A177-3AD203B41FA5}">
                      <a16:colId xmlns:a16="http://schemas.microsoft.com/office/drawing/2014/main" val="2956287358"/>
                    </a:ext>
                  </a:extLst>
                </a:gridCol>
              </a:tblGrid>
              <a:tr h="162501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966072"/>
                  </a:ext>
                </a:extLst>
              </a:tr>
              <a:tr h="398127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Cap.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Prog.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Denominación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37165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Gobierno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73.367.156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78.247.222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4.880.066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65.226.681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762724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Nacional de Emergencia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15.642.940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16.429.744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786.804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15.765.068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196660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699.733.127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-699.733.127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42734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36.717.482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38.754.519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2.037.037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35.949.963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475368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de la Gestión Subnacional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7.835.232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7.877.868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42.636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5.110.105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26812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Desarrollo Local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284.011.840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193.288.495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-90.723.345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159.488.864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582949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a Gobiernos Regionales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182.040.948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130.792.185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-51.248.763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89.853.832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529927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Convergencia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189.127.625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156.248.442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-32.879.183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59.466.545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114206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Agencia Nacional de Inteligencia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7.890.877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7.888.877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-2.000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7.522.999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230215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Prevención del Delito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45.795.013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47.546.165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1.751.152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40.140.773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277948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Prevención del Delito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42.930.872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44.957.582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2.026.710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37.958.486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720494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Centros Regionales de Atención y Orientación a Víctimas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2.864.141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2.588.583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-275.558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2.182.287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347596"/>
                  </a:ext>
                </a:extLst>
              </a:tr>
              <a:tr h="26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Nacional para Prevención y Rehabilitación Consumo de Drogas y Alcohol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73.793.298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73.806.861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13.563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69.646.101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623781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del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100.491.154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185.775.226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85.284.072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171.763.107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695910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del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40.126.215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124.840.685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84.714.470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115.430.548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77599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Conectividad del Estado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5.676.186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6.245.788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569.602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5.318.972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88842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4.342.486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4.342.486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3.324.437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208060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Bomberos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50.346.267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50.346.267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47.689.150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05327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Carabineros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1.221.214.788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1.203.780.639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-17.434.149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1.045.066.732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972240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Hospital de Carabineros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30.690.271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31.181.085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490.814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27.184.506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051180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Policía de Investigaciones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369.591.607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375.983.682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6.392.075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355.681.904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797349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Nacional de Migraciones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3.186.594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3.186.594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195827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 al 76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Gobiernos Regionales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1.278.446.244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1.401.106.255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122.660.011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979.227.165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166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714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0270" y="1150382"/>
            <a:ext cx="7886697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2021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 RESUMEN FET – Covid - 19</a:t>
            </a:r>
            <a:endParaRPr lang="es-CL" sz="1800" b="1" dirty="0">
              <a:solidFill>
                <a:schemeClr val="tx1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10277" y="1803030"/>
            <a:ext cx="7869902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626038"/>
              </p:ext>
            </p:extLst>
          </p:nvPr>
        </p:nvGraphicFramePr>
        <p:xfrm>
          <a:off x="510277" y="2168155"/>
          <a:ext cx="7896692" cy="1402031"/>
        </p:xfrm>
        <a:graphic>
          <a:graphicData uri="http://schemas.openxmlformats.org/drawingml/2006/table">
            <a:tbl>
              <a:tblPr/>
              <a:tblGrid>
                <a:gridCol w="347107">
                  <a:extLst>
                    <a:ext uri="{9D8B030D-6E8A-4147-A177-3AD203B41FA5}">
                      <a16:colId xmlns:a16="http://schemas.microsoft.com/office/drawing/2014/main" val="3863184296"/>
                    </a:ext>
                  </a:extLst>
                </a:gridCol>
                <a:gridCol w="271177">
                  <a:extLst>
                    <a:ext uri="{9D8B030D-6E8A-4147-A177-3AD203B41FA5}">
                      <a16:colId xmlns:a16="http://schemas.microsoft.com/office/drawing/2014/main" val="3127852401"/>
                    </a:ext>
                  </a:extLst>
                </a:gridCol>
                <a:gridCol w="3058884">
                  <a:extLst>
                    <a:ext uri="{9D8B030D-6E8A-4147-A177-3AD203B41FA5}">
                      <a16:colId xmlns:a16="http://schemas.microsoft.com/office/drawing/2014/main" val="337442119"/>
                    </a:ext>
                  </a:extLst>
                </a:gridCol>
                <a:gridCol w="726756">
                  <a:extLst>
                    <a:ext uri="{9D8B030D-6E8A-4147-A177-3AD203B41FA5}">
                      <a16:colId xmlns:a16="http://schemas.microsoft.com/office/drawing/2014/main" val="2624880684"/>
                    </a:ext>
                  </a:extLst>
                </a:gridCol>
                <a:gridCol w="726756">
                  <a:extLst>
                    <a:ext uri="{9D8B030D-6E8A-4147-A177-3AD203B41FA5}">
                      <a16:colId xmlns:a16="http://schemas.microsoft.com/office/drawing/2014/main" val="2150871160"/>
                    </a:ext>
                  </a:extLst>
                </a:gridCol>
                <a:gridCol w="726756">
                  <a:extLst>
                    <a:ext uri="{9D8B030D-6E8A-4147-A177-3AD203B41FA5}">
                      <a16:colId xmlns:a16="http://schemas.microsoft.com/office/drawing/2014/main" val="3728649632"/>
                    </a:ext>
                  </a:extLst>
                </a:gridCol>
                <a:gridCol w="726756">
                  <a:extLst>
                    <a:ext uri="{9D8B030D-6E8A-4147-A177-3AD203B41FA5}">
                      <a16:colId xmlns:a16="http://schemas.microsoft.com/office/drawing/2014/main" val="2454344238"/>
                    </a:ext>
                  </a:extLst>
                </a:gridCol>
                <a:gridCol w="661673">
                  <a:extLst>
                    <a:ext uri="{9D8B030D-6E8A-4147-A177-3AD203B41FA5}">
                      <a16:colId xmlns:a16="http://schemas.microsoft.com/office/drawing/2014/main" val="1870289308"/>
                    </a:ext>
                  </a:extLst>
                </a:gridCol>
                <a:gridCol w="650827">
                  <a:extLst>
                    <a:ext uri="{9D8B030D-6E8A-4147-A177-3AD203B41FA5}">
                      <a16:colId xmlns:a16="http://schemas.microsoft.com/office/drawing/2014/main" val="274705628"/>
                    </a:ext>
                  </a:extLst>
                </a:gridCol>
              </a:tblGrid>
              <a:tr h="131727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49298"/>
                  </a:ext>
                </a:extLst>
              </a:tr>
              <a:tr h="403275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Cap.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Prog.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Denominación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532994"/>
                  </a:ext>
                </a:extLst>
              </a:tr>
              <a:tr h="17283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52.091.295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0760581"/>
                  </a:ext>
                </a:extLst>
              </a:tr>
              <a:tr h="13441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 FET - Covid - 19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52.091.295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838393"/>
                  </a:ext>
                </a:extLst>
              </a:tr>
              <a:tr h="1646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Carabineros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191.096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6328528"/>
                  </a:ext>
                </a:extLst>
              </a:tr>
              <a:tr h="1317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Carabineros de Chile FET - Covid - 19 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191.096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306839"/>
                  </a:ext>
                </a:extLst>
              </a:tr>
              <a:tr h="1317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Policía de Investigaciones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18.202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23338"/>
                  </a:ext>
                </a:extLst>
              </a:tr>
              <a:tr h="1317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Policía de Investigaciones de Chile FET - Covid - 19       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18.202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105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2001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8</a:t>
            </a:fld>
            <a:endParaRPr lang="es-CL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523819" y="1166174"/>
            <a:ext cx="8059390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01, PROGRAMA 01: SERVICIO DE GOBIERNO INTERIOR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523819" y="1866919"/>
            <a:ext cx="8077876" cy="2022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                                                                                                              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228691"/>
              </p:ext>
            </p:extLst>
          </p:nvPr>
        </p:nvGraphicFramePr>
        <p:xfrm>
          <a:off x="523819" y="2270897"/>
          <a:ext cx="8059391" cy="3839307"/>
        </p:xfrm>
        <a:graphic>
          <a:graphicData uri="http://schemas.openxmlformats.org/drawingml/2006/table">
            <a:tbl>
              <a:tblPr/>
              <a:tblGrid>
                <a:gridCol w="270087">
                  <a:extLst>
                    <a:ext uri="{9D8B030D-6E8A-4147-A177-3AD203B41FA5}">
                      <a16:colId xmlns:a16="http://schemas.microsoft.com/office/drawing/2014/main" val="1102187446"/>
                    </a:ext>
                  </a:extLst>
                </a:gridCol>
                <a:gridCol w="270087">
                  <a:extLst>
                    <a:ext uri="{9D8B030D-6E8A-4147-A177-3AD203B41FA5}">
                      <a16:colId xmlns:a16="http://schemas.microsoft.com/office/drawing/2014/main" val="376371771"/>
                    </a:ext>
                  </a:extLst>
                </a:gridCol>
                <a:gridCol w="270087">
                  <a:extLst>
                    <a:ext uri="{9D8B030D-6E8A-4147-A177-3AD203B41FA5}">
                      <a16:colId xmlns:a16="http://schemas.microsoft.com/office/drawing/2014/main" val="1628549224"/>
                    </a:ext>
                  </a:extLst>
                </a:gridCol>
                <a:gridCol w="3046578">
                  <a:extLst>
                    <a:ext uri="{9D8B030D-6E8A-4147-A177-3AD203B41FA5}">
                      <a16:colId xmlns:a16="http://schemas.microsoft.com/office/drawing/2014/main" val="2440030394"/>
                    </a:ext>
                  </a:extLst>
                </a:gridCol>
                <a:gridCol w="723833">
                  <a:extLst>
                    <a:ext uri="{9D8B030D-6E8A-4147-A177-3AD203B41FA5}">
                      <a16:colId xmlns:a16="http://schemas.microsoft.com/office/drawing/2014/main" val="1423665363"/>
                    </a:ext>
                  </a:extLst>
                </a:gridCol>
                <a:gridCol w="723833">
                  <a:extLst>
                    <a:ext uri="{9D8B030D-6E8A-4147-A177-3AD203B41FA5}">
                      <a16:colId xmlns:a16="http://schemas.microsoft.com/office/drawing/2014/main" val="3552086675"/>
                    </a:ext>
                  </a:extLst>
                </a:gridCol>
                <a:gridCol w="723833">
                  <a:extLst>
                    <a:ext uri="{9D8B030D-6E8A-4147-A177-3AD203B41FA5}">
                      <a16:colId xmlns:a16="http://schemas.microsoft.com/office/drawing/2014/main" val="403596627"/>
                    </a:ext>
                  </a:extLst>
                </a:gridCol>
                <a:gridCol w="723833">
                  <a:extLst>
                    <a:ext uri="{9D8B030D-6E8A-4147-A177-3AD203B41FA5}">
                      <a16:colId xmlns:a16="http://schemas.microsoft.com/office/drawing/2014/main" val="3176621401"/>
                    </a:ext>
                  </a:extLst>
                </a:gridCol>
                <a:gridCol w="659012">
                  <a:extLst>
                    <a:ext uri="{9D8B030D-6E8A-4147-A177-3AD203B41FA5}">
                      <a16:colId xmlns:a16="http://schemas.microsoft.com/office/drawing/2014/main" val="1370562759"/>
                    </a:ext>
                  </a:extLst>
                </a:gridCol>
                <a:gridCol w="648208">
                  <a:extLst>
                    <a:ext uri="{9D8B030D-6E8A-4147-A177-3AD203B41FA5}">
                      <a16:colId xmlns:a16="http://schemas.microsoft.com/office/drawing/2014/main" val="1791086682"/>
                    </a:ext>
                  </a:extLst>
                </a:gridCol>
              </a:tblGrid>
              <a:tr h="126397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2268379"/>
                  </a:ext>
                </a:extLst>
              </a:tr>
              <a:tr h="387089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773811"/>
                  </a:ext>
                </a:extLst>
              </a:tr>
              <a:tr h="165896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73.367.156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78.247.222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4.880.066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65.226.681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6636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36.473.457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37.420.228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946.771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32.978.771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34096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5.461.130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7.227.130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1.766.000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5.997.872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290478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670.825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670.825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670.825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036120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Sociales del Empleador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670.825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670.825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670.825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5579827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10.671.073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10.682.755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8.976.268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186935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10.671.073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10.682.755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8.976.268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327134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Administración de Complejos Fronterizos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8.044.285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8.046.363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6.707.650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172066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Coordinación, Orden Público y Gestión Territorial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2.019.627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2.027.243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1.762.589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071717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Barrios Transitorios de Emergencias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292.435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293.200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237.312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028194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Regional y Descentralizacion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314.726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315.949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268.717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878596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989639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549089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50.347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157.385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107.038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103.511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233553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14.560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14.560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4.352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482308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57.857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57.857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28.472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579353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34.621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34.621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20.452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923096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50.347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50.347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50.235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543697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4.868.788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4.868.788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166.031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27035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4.868.788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4.868.788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166.031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711540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15.842.361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15.842.361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14.971.257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42257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15.842.361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15.842.361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14.971.257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344556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Pago a Concesiones de Complejos Fronterizos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15.155.073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15.155.073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14.957.611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145598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Reintegro Crédito IVA  Concesiones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687.288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687.288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13.646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2368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1.377.750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1.377.750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1.361.121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984631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1.377.750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1.377.750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1.361.121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3936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7320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9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7992" y="1221858"/>
            <a:ext cx="7886701" cy="59109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04, PROGRAMA 01: OFICINA NACIONAL DE EMERGENCIA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41703" y="1812951"/>
            <a:ext cx="8044094" cy="3419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940090"/>
              </p:ext>
            </p:extLst>
          </p:nvPr>
        </p:nvGraphicFramePr>
        <p:xfrm>
          <a:off x="547991" y="2204864"/>
          <a:ext cx="7886701" cy="2743433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009873917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900697976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863298838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267205106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81387310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0807039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64226877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957974569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051116112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481364439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149044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645789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15.642.940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16.429.744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786.804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15.765.068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27777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8.239.422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8.275.369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35.947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8.238.081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39526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3.643.099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3.841.843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198.744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3.274.288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84984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3.394.558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3.394.558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3.175.030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90078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338.679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338.679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233.956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63500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338.679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338.679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233.956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529815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271.244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271.244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271.244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48548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Respaldo de Telecomunicaciones - Ejército de Chile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271.244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271.244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271.244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54096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2.784.635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2.784.635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2.669.830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88959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en Protección Civil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158.540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158.540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43.735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06456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de Chile - Red Sismológica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2.626.095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2.626.095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2.626.095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95351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365.861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415.713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49.852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353.951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41175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47.871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47.871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53922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183.559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190.048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6.489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179.478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26955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182.302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177.794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-4.508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174.473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37335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502.261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502.261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723.718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92461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502.261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502.261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723.718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429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7542258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5115</TotalTime>
  <Words>8770</Words>
  <Application>Microsoft Office PowerPoint</Application>
  <PresentationFormat>Presentación en pantalla (4:3)</PresentationFormat>
  <Paragraphs>5117</Paragraphs>
  <Slides>34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2" baseType="lpstr">
      <vt:lpstr>Andalus</vt:lpstr>
      <vt:lpstr>Arial</vt:lpstr>
      <vt:lpstr>Arial Black</vt:lpstr>
      <vt:lpstr>Calibri</vt:lpstr>
      <vt:lpstr>Times New Roman</vt:lpstr>
      <vt:lpstr>1_Tema de Office</vt:lpstr>
      <vt:lpstr>Tema de Office</vt:lpstr>
      <vt:lpstr>Imagen de mapa de bits</vt:lpstr>
      <vt:lpstr>EJECUCIÓN ACUMULADA DE GASTOS PRESUPUESTARIOS  AL MES DE NOVIEMBRE DE 2021 PARTIDA 05: MINISTERIO DEL INTERIOR Y SEGURIDAD PÚBLICA</vt:lpstr>
      <vt:lpstr>DISTRIBUCIÓN POR SUBTÍTULO DE GASTO Y CÁPITULO MINISTERIO DEL INTERIOR Y SEGURIDAD PÚBLICA</vt:lpstr>
      <vt:lpstr>COMPORTAMIENTO DE LA EJECUCIÓN MENSUAL DE GASTOS A NOVIEMBRE PARTIDA 05 MINISTERIO DEL INTERIOR Y SEGURIDAD PÚBLICA</vt:lpstr>
      <vt:lpstr>COMPORTAMIENTO DE LA EJECUCIÓN ACUMULADA DE GASTOS A NOVIEMBRE MINISTERIO DEL INTERIOR Y SEGURIDAD PÚBLICA</vt:lpstr>
      <vt:lpstr>EJECUCIÓN ACUMULADA DE GASTOS A NOVIEMBRE DE 2021 MINISTERIO DEL INTERIOR Y SEGURIDAD PÚBLICA</vt:lpstr>
      <vt:lpstr>EJECUCIÓN ACUMULADA DE GASTOS A NOVIEMBRE DE 2021 PARTIDA 05 RESUMEN POR CAPÍTULOS</vt:lpstr>
      <vt:lpstr>EJECUCIÓN ACUMULADA DE GASTOS A NOVIEMBRE DE 2021 PARTIDA 05 RESUMEN FET – Covid - 19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PRESUPUESTO1</dc:creator>
  <cp:lastModifiedBy>Presupuesto</cp:lastModifiedBy>
  <cp:revision>383</cp:revision>
  <cp:lastPrinted>2017-06-20T21:34:02Z</cp:lastPrinted>
  <dcterms:created xsi:type="dcterms:W3CDTF">2016-06-23T13:38:47Z</dcterms:created>
  <dcterms:modified xsi:type="dcterms:W3CDTF">2022-01-06T13:54:50Z</dcterms:modified>
</cp:coreProperties>
</file>