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 Presupuesto Inicial por Subtítulo de Gasto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86195678978621E-2"/>
          <c:y val="0.18072727272727274"/>
          <c:w val="0.87265597658597682"/>
          <c:h val="0.48468973196532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78-4699-A620-D13C7B6EE8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78-4699-A620-D13C7B6EE8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378-4699-A620-D13C7B6EE8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378-4699-A620-D13C7B6EE820}"/>
              </c:ext>
            </c:extLst>
          </c:dPt>
          <c:dLbls>
            <c:dLbl>
              <c:idx val="0"/>
              <c:layout>
                <c:manualLayout>
                  <c:x val="4.4300178233641123E-2"/>
                  <c:y val="-3.11142925316153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319175547584836E-3"/>
                  <c:y val="3.613457408732999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04'!$C$62:$C$65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04'!$D$62:$D$65</c:f>
              <c:numCache>
                <c:formatCode>#,##0</c:formatCode>
                <c:ptCount val="4"/>
                <c:pt idx="0">
                  <c:v>66711795</c:v>
                </c:pt>
                <c:pt idx="1">
                  <c:v>10389315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378-4699-A620-D13C7B6EE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04'!$D$34:$O$34</c:f>
              <c:numCache>
                <c:formatCode>0.0%</c:formatCode>
                <c:ptCount val="12"/>
                <c:pt idx="0">
                  <c:v>0.108</c:v>
                </c:pt>
                <c:pt idx="1">
                  <c:v>6.7000000000000004E-2</c:v>
                </c:pt>
                <c:pt idx="2">
                  <c:v>9.1999999999999998E-2</c:v>
                </c:pt>
                <c:pt idx="3">
                  <c:v>0.10199999999999999</c:v>
                </c:pt>
                <c:pt idx="4">
                  <c:v>6.9000000000000006E-2</c:v>
                </c:pt>
                <c:pt idx="5">
                  <c:v>0.11</c:v>
                </c:pt>
                <c:pt idx="6">
                  <c:v>7.0000000000000007E-2</c:v>
                </c:pt>
                <c:pt idx="7">
                  <c:v>6.7000000000000004E-2</c:v>
                </c:pt>
                <c:pt idx="8">
                  <c:v>0.10199999999999999</c:v>
                </c:pt>
                <c:pt idx="9">
                  <c:v>0.06</c:v>
                </c:pt>
                <c:pt idx="10">
                  <c:v>6.5000000000000002E-2</c:v>
                </c:pt>
                <c:pt idx="11">
                  <c:v>0.151865051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04'!$D$35:$N$35</c:f>
              <c:numCache>
                <c:formatCode>0.0%</c:formatCode>
                <c:ptCount val="11"/>
                <c:pt idx="0">
                  <c:v>0.11545879724450414</c:v>
                </c:pt>
                <c:pt idx="1">
                  <c:v>6.2270974893008819E-2</c:v>
                </c:pt>
                <c:pt idx="2">
                  <c:v>7.9252597546362533E-2</c:v>
                </c:pt>
                <c:pt idx="3">
                  <c:v>9.8494854592052358E-2</c:v>
                </c:pt>
                <c:pt idx="4">
                  <c:v>6.9635731597825976E-2</c:v>
                </c:pt>
                <c:pt idx="5">
                  <c:v>0.10853921919544084</c:v>
                </c:pt>
                <c:pt idx="6">
                  <c:v>7.5270065655227161E-2</c:v>
                </c:pt>
                <c:pt idx="7">
                  <c:v>6.8546720577677592E-2</c:v>
                </c:pt>
                <c:pt idx="8">
                  <c:v>0.11966979274373131</c:v>
                </c:pt>
                <c:pt idx="9">
                  <c:v>7.1571144219352609E-2</c:v>
                </c:pt>
                <c:pt idx="10">
                  <c:v>5.1945384970364869E-2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81220720"/>
        <c:axId val="481221504"/>
      </c:barChart>
      <c:catAx>
        <c:axId val="48122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221504"/>
        <c:crosses val="autoZero"/>
        <c:auto val="0"/>
        <c:lblAlgn val="ctr"/>
        <c:lblOffset val="100"/>
        <c:noMultiLvlLbl val="0"/>
      </c:catAx>
      <c:valAx>
        <c:axId val="48122150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812207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Acumulada  2019-2020-2021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04'!$D$29:$O$29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04'!$C$30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04'!$D$30:$O$30</c:f>
              <c:numCache>
                <c:formatCode>0.0%</c:formatCode>
                <c:ptCount val="12"/>
                <c:pt idx="0">
                  <c:v>0.108</c:v>
                </c:pt>
                <c:pt idx="1">
                  <c:v>0.17100000000000001</c:v>
                </c:pt>
                <c:pt idx="2">
                  <c:v>0.26300000000000001</c:v>
                </c:pt>
                <c:pt idx="3">
                  <c:v>0.36599999999999999</c:v>
                </c:pt>
                <c:pt idx="4">
                  <c:v>0.44600000000000001</c:v>
                </c:pt>
                <c:pt idx="5">
                  <c:v>0.55700000000000005</c:v>
                </c:pt>
                <c:pt idx="6">
                  <c:v>0.626</c:v>
                </c:pt>
                <c:pt idx="7">
                  <c:v>0.69399999999999995</c:v>
                </c:pt>
                <c:pt idx="8">
                  <c:v>0.71699999999999997</c:v>
                </c:pt>
                <c:pt idx="9">
                  <c:v>0.77300000000000002</c:v>
                </c:pt>
                <c:pt idx="10">
                  <c:v>0.83799999999999997</c:v>
                </c:pt>
                <c:pt idx="11">
                  <c:v>0.99299999999999999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99-4FDB-B806-B2E12559D77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7.0782531540027324E-2"/>
                  <c:y val="-3.1128385594910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7188354360018246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4828936642017425E-2"/>
                  <c:y val="-3.1128385594910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'[04.xlsx]Partida 04'!$D$31:$N$31</c:f>
              <c:numCache>
                <c:formatCode>0.0%</c:formatCode>
                <c:ptCount val="11"/>
                <c:pt idx="0">
                  <c:v>0.11545879724450414</c:v>
                </c:pt>
                <c:pt idx="1">
                  <c:v>0.17220450851896296</c:v>
                </c:pt>
                <c:pt idx="2">
                  <c:v>0.25145710606532551</c:v>
                </c:pt>
                <c:pt idx="3">
                  <c:v>0.34995196065737788</c:v>
                </c:pt>
                <c:pt idx="4">
                  <c:v>0.41915686662521956</c:v>
                </c:pt>
                <c:pt idx="5">
                  <c:v>0.52769608582066041</c:v>
                </c:pt>
                <c:pt idx="6">
                  <c:v>0.6029661514758875</c:v>
                </c:pt>
                <c:pt idx="7">
                  <c:v>0.67151287205356514</c:v>
                </c:pt>
                <c:pt idx="8">
                  <c:v>0.79118266479729649</c:v>
                </c:pt>
                <c:pt idx="9">
                  <c:v>0.86275380901664911</c:v>
                </c:pt>
                <c:pt idx="10">
                  <c:v>0.91469919398701394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6562856"/>
        <c:axId val="486565992"/>
      </c:lineChart>
      <c:catAx>
        <c:axId val="486562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6565992"/>
        <c:crosses val="autoZero"/>
        <c:auto val="1"/>
        <c:lblAlgn val="ctr"/>
        <c:lblOffset val="100"/>
        <c:tickLblSkip val="1"/>
        <c:noMultiLvlLbl val="0"/>
      </c:catAx>
      <c:valAx>
        <c:axId val="48656599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6562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 de texto 2"/>
          <p:cNvSpPr txBox="1">
            <a:spLocks noChangeArrowheads="1"/>
          </p:cNvSpPr>
          <p:nvPr userDrawn="1"/>
        </p:nvSpPr>
        <p:spPr bwMode="auto">
          <a:xfrm>
            <a:off x="539552" y="620688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20688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 de texto 2"/>
          <p:cNvSpPr txBox="1">
            <a:spLocks noChangeArrowheads="1"/>
          </p:cNvSpPr>
          <p:nvPr userDrawn="1"/>
        </p:nvSpPr>
        <p:spPr bwMode="auto">
          <a:xfrm>
            <a:off x="755576" y="420450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2865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2</a:t>
            </a:fld>
            <a:endParaRPr lang="es-CL" sz="1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068199"/>
              </p:ext>
            </p:extLst>
          </p:nvPr>
        </p:nvGraphicFramePr>
        <p:xfrm>
          <a:off x="457200" y="2060848"/>
          <a:ext cx="8229600" cy="406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3</a:t>
            </a:fld>
            <a:endParaRPr lang="es-CL" sz="1200" dirty="0"/>
          </a:p>
          <a:p>
            <a:endParaRPr lang="es-CL" sz="1200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73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907118"/>
              </p:ext>
            </p:extLst>
          </p:nvPr>
        </p:nvGraphicFramePr>
        <p:xfrm>
          <a:off x="457200" y="2060848"/>
          <a:ext cx="8229600" cy="429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4</a:t>
            </a:fld>
            <a:endParaRPr lang="es-CL" sz="12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1431478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222326"/>
              </p:ext>
            </p:extLst>
          </p:nvPr>
        </p:nvGraphicFramePr>
        <p:xfrm>
          <a:off x="457200" y="2204864"/>
          <a:ext cx="82296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6588" y="12293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5</a:t>
            </a:fld>
            <a:endParaRPr lang="es-CL" sz="1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1541" y="18740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0099" y="5918293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614351"/>
              </p:ext>
            </p:extLst>
          </p:nvPr>
        </p:nvGraphicFramePr>
        <p:xfrm>
          <a:off x="458188" y="2291028"/>
          <a:ext cx="8164553" cy="3509263"/>
        </p:xfrm>
        <a:graphic>
          <a:graphicData uri="http://schemas.openxmlformats.org/drawingml/2006/table">
            <a:tbl>
              <a:tblPr/>
              <a:tblGrid>
                <a:gridCol w="933490"/>
                <a:gridCol w="2647210"/>
                <a:gridCol w="933490"/>
                <a:gridCol w="933490"/>
                <a:gridCol w="933490"/>
                <a:gridCol w="933490"/>
                <a:gridCol w="849893"/>
              </a:tblGrid>
              <a:tr h="35450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652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6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79.703.175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66.642.851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6.260.486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4.890.612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10" y="6535609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6</a:t>
            </a:fld>
            <a:endParaRPr lang="es-CL" sz="12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8963" y="129002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1558" y="1860763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156153"/>
              </p:ext>
            </p:extLst>
          </p:nvPr>
        </p:nvGraphicFramePr>
        <p:xfrm>
          <a:off x="378410" y="2103165"/>
          <a:ext cx="8221351" cy="4413297"/>
        </p:xfrm>
        <a:graphic>
          <a:graphicData uri="http://schemas.openxmlformats.org/drawingml/2006/table">
            <a:tbl>
              <a:tblPr/>
              <a:tblGrid>
                <a:gridCol w="890591"/>
                <a:gridCol w="328987"/>
                <a:gridCol w="328987"/>
                <a:gridCol w="2312879"/>
                <a:gridCol w="890591"/>
                <a:gridCol w="890591"/>
                <a:gridCol w="890591"/>
                <a:gridCol w="890591"/>
                <a:gridCol w="797543"/>
              </a:tblGrid>
              <a:tr h="1910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80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6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79.703.175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66.642.851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6.260.486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82.011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69.227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69.227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946.550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194.082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752.468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879.977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879.977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4.890.612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747.044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4.164.754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4.109.713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4068</TotalTime>
  <Words>458</Words>
  <Application>Microsoft Office PowerPoint</Application>
  <PresentationFormat>Presentación en pantalla (4:3)</PresentationFormat>
  <Paragraphs>275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NOVIEMBRE DE 2021 PARTIDA 04: CONTRALORÍA GENERAL DE LA REPÚBLICA</vt:lpstr>
      <vt:lpstr>EJECUCIÓN ACUMULADA DE GASTOS A NOVIEMBRE DE 2021  PARTIDA 04 CONTRALORÍA GENERAL DE LA REPÚBLICA</vt:lpstr>
      <vt:lpstr>EJECUCIÓN ACUMULADA DE GASTOS A NOVIEMBRE DE 2021  PARTIDA 04 CONTRALORÍA GENERAL DE LA REPÚBLICA</vt:lpstr>
      <vt:lpstr>EJECUCION ACUMULADA DE GASTOS A NOVIEMBRE DE 2021  PARTIDA 04 CONTRALORÍA GENERAL DE LA REPÚBLICA</vt:lpstr>
      <vt:lpstr>EJECUCIÓN ACUMULADA DE GASTOS A NOVIEMBRE DE 2021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290</cp:revision>
  <cp:lastPrinted>2019-10-18T21:20:26Z</cp:lastPrinted>
  <dcterms:created xsi:type="dcterms:W3CDTF">2016-06-23T13:38:47Z</dcterms:created>
  <dcterms:modified xsi:type="dcterms:W3CDTF">2022-01-08T23:53:48Z</dcterms:modified>
</cp:coreProperties>
</file>