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4" r:id="rId7"/>
    <p:sldId id="263" r:id="rId8"/>
    <p:sldId id="265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Subtítulos de Gasto</a:t>
            </a:r>
            <a:endParaRPr lang="es-CL" sz="900" b="1" dirty="0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C5F-4FB4-9D21-9B4D68D835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C5F-4FB4-9D21-9B4D68D8359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C5F-4FB4-9D21-9B4D68D8359C}"/>
              </c:ext>
            </c:extLst>
          </c:dPt>
          <c:dPt>
            <c:idx val="4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C5F-4FB4-9D21-9B4D68D8359C}"/>
              </c:ext>
            </c:extLst>
          </c:dPt>
          <c:dLbls>
            <c:dLbl>
              <c:idx val="0"/>
              <c:layout>
                <c:manualLayout>
                  <c:x val="-1.1015237108616564E-2"/>
                  <c:y val="-1.1148963614581791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C5F-4FB4-9D21-9B4D68D8359C}"/>
                </c:ext>
              </c:extLst>
            </c:dLbl>
            <c:dLbl>
              <c:idx val="1"/>
              <c:layout>
                <c:manualLayout>
                  <c:x val="-6.6091422651698897E-3"/>
                  <c:y val="0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5F-4FB4-9D21-9B4D68D8359C}"/>
                </c:ext>
              </c:extLst>
            </c:dLbl>
            <c:dLbl>
              <c:idx val="2"/>
              <c:layout>
                <c:manualLayout>
                  <c:x val="-2.2030474217232966E-2"/>
                  <c:y val="-7.432642409721228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5F-4FB4-9D21-9B4D68D8359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30'!$C$57:$C$60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TRANSFERENCIAS CORRIENTES                                                       </c:v>
                </c:pt>
                <c:pt idx="2">
                  <c:v>ADQUISICIÓN DE ACTIVOS FINANCIEROS                                              </c:v>
                </c:pt>
                <c:pt idx="3">
                  <c:v>OTROS                                                         </c:v>
                </c:pt>
              </c:strCache>
            </c:strRef>
          </c:cat>
          <c:val>
            <c:numRef>
              <c:f>'Partida 30'!$D$57:$D$60</c:f>
              <c:numCache>
                <c:formatCode>#,##0</c:formatCode>
                <c:ptCount val="4"/>
                <c:pt idx="0">
                  <c:v>17001056</c:v>
                </c:pt>
                <c:pt idx="1">
                  <c:v>375110868</c:v>
                </c:pt>
                <c:pt idx="2">
                  <c:v>42177960</c:v>
                </c:pt>
                <c:pt idx="3">
                  <c:v>14955306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C5F-4FB4-9D21-9B4D68D8359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3075489547546399"/>
          <c:w val="0.58761883879625498"/>
          <c:h val="0.1692451045245360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Distribución Presupuesto Inicial por Programa</a:t>
            </a:r>
          </a:p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900" b="1" i="0" baseline="0" dirty="0">
                <a:effectLst/>
              </a:rPr>
              <a:t>(en millones de $)</a:t>
            </a:r>
            <a:endParaRPr lang="es-CL" sz="900" dirty="0">
              <a:effectLst/>
            </a:endParaRPr>
          </a:p>
        </c:rich>
      </c:tx>
      <c:layout>
        <c:manualLayout>
          <c:xMode val="edge"/>
          <c:yMode val="edge"/>
          <c:x val="0.25108183057759342"/>
          <c:y val="1.088435218678348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30'!$I$59:$I$64</c:f>
              <c:strCache>
                <c:ptCount val="6"/>
                <c:pt idx="0">
                  <c:v>Subsecretaría de Ciencia, Tecnología, Conocimiento e Innovación</c:v>
                </c:pt>
                <c:pt idx="1">
                  <c:v>Fondo de Innovación, Ciencia y Tecnología</c:v>
                </c:pt>
                <c:pt idx="2">
                  <c:v>Secretaría Ejecutiva Consejo Nacional de CTCI</c:v>
                </c:pt>
                <c:pt idx="3">
                  <c:v>Agencia Nacional de Investigación y Desarrollo</c:v>
                </c:pt>
                <c:pt idx="4">
                  <c:v>Iniciativa Científico Milenio</c:v>
                </c:pt>
                <c:pt idx="5">
                  <c:v>Capacidades Tecnológicas</c:v>
                </c:pt>
              </c:strCache>
            </c:strRef>
          </c:cat>
          <c:val>
            <c:numRef>
              <c:f>'Partida 30'!$J$59:$J$64</c:f>
              <c:numCache>
                <c:formatCode>#,##0</c:formatCode>
                <c:ptCount val="6"/>
                <c:pt idx="0">
                  <c:v>16461321000</c:v>
                </c:pt>
                <c:pt idx="1">
                  <c:v>140045069000</c:v>
                </c:pt>
                <c:pt idx="2">
                  <c:v>455767000</c:v>
                </c:pt>
                <c:pt idx="3">
                  <c:v>327365202000</c:v>
                </c:pt>
                <c:pt idx="4">
                  <c:v>14243607000</c:v>
                </c:pt>
                <c:pt idx="5">
                  <c:v>30155608000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4-473A-898F-19AA649378F9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164790272"/>
        <c:axId val="164792960"/>
      </c:barChart>
      <c:catAx>
        <c:axId val="16479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168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4792960"/>
        <c:crosses val="autoZero"/>
        <c:auto val="1"/>
        <c:lblAlgn val="ctr"/>
        <c:lblOffset val="100"/>
        <c:noMultiLvlLbl val="0"/>
      </c:catAx>
      <c:valAx>
        <c:axId val="16479296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16479027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317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2020 - 2021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'Partida 30'!$C$26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4F81BD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2E5-40E2-9F1C-C0D71E22A47E}"/>
                </c:ext>
              </c:extLst>
            </c:dLbl>
            <c:dLbl>
              <c:idx val="1"/>
              <c:layout>
                <c:manualLayout>
                  <c:x val="-1.82108691812586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2E5-40E2-9F1C-C0D71E22A47E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2E5-40E2-9F1C-C0D71E22A47E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2E5-40E2-9F1C-C0D71E22A47E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2E5-40E2-9F1C-C0D71E22A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30'!$D$25:$O$25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30'!$D$26:$O$26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2.172134220686715E-2</c:v>
                </c:pt>
                <c:pt idx="2">
                  <c:v>4.0258747880369546E-2</c:v>
                </c:pt>
                <c:pt idx="3">
                  <c:v>7.5659510779628319E-2</c:v>
                </c:pt>
                <c:pt idx="4">
                  <c:v>0.15631698961138343</c:v>
                </c:pt>
                <c:pt idx="5">
                  <c:v>7.8644740375404878E-2</c:v>
                </c:pt>
                <c:pt idx="6">
                  <c:v>6.7764325029863209E-2</c:v>
                </c:pt>
                <c:pt idx="7">
                  <c:v>5.9691944629523846E-2</c:v>
                </c:pt>
                <c:pt idx="8">
                  <c:v>4.6398978856297922E-2</c:v>
                </c:pt>
                <c:pt idx="9">
                  <c:v>6.5426739625208341E-2</c:v>
                </c:pt>
                <c:pt idx="10">
                  <c:v>0.15138261837046155</c:v>
                </c:pt>
                <c:pt idx="11">
                  <c:v>0.13618516906729727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2E5-40E2-9F1C-C0D71E22A47E}"/>
            </c:ext>
          </c:extLst>
        </c:ser>
        <c:ser>
          <c:idx val="1"/>
          <c:order val="1"/>
          <c:tx>
            <c:strRef>
              <c:f>'Partida 30'!$C$27</c:f>
              <c:strCache>
                <c:ptCount val="1"/>
                <c:pt idx="0">
                  <c:v>% Ejecución Ppto. Vigente 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19561815336464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2E5-40E2-9F1C-C0D71E22A47E}"/>
                </c:ext>
              </c:extLst>
            </c:dLbl>
            <c:dLbl>
              <c:idx val="1"/>
              <c:layout>
                <c:manualLayout>
                  <c:x val="1.0432968179447054E-2"/>
                  <c:y val="-1.3339236867701102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2E5-40E2-9F1C-C0D71E22A47E}"/>
                </c:ext>
              </c:extLst>
            </c:dLbl>
            <c:dLbl>
              <c:idx val="4"/>
              <c:layout>
                <c:manualLayout>
                  <c:x val="8.346374543557565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2E5-40E2-9F1C-C0D71E22A4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30'!$D$25:$O$25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30'!$D$27</c:f>
              <c:numCache>
                <c:formatCode>0.0%</c:formatCode>
                <c:ptCount val="1"/>
                <c:pt idx="0">
                  <c:v>3.8809205725719623E-2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2E5-40E2-9F1C-C0D71E22A4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9433472"/>
        <c:axId val="139435008"/>
      </c:barChart>
      <c:catAx>
        <c:axId val="13943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5008"/>
        <c:crosses val="autoZero"/>
        <c:auto val="1"/>
        <c:lblAlgn val="ctr"/>
        <c:lblOffset val="100"/>
        <c:noMultiLvlLbl val="0"/>
      </c:catAx>
      <c:valAx>
        <c:axId val="13943500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3943347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2020 - 2021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0031744598818775"/>
          <c:w val="0.88341519176235084"/>
          <c:h val="0.57204384137070852"/>
        </c:manualLayout>
      </c:layout>
      <c:lineChart>
        <c:grouping val="standard"/>
        <c:varyColors val="0"/>
        <c:ser>
          <c:idx val="0"/>
          <c:order val="0"/>
          <c:tx>
            <c:strRef>
              <c:f>'Partida 30'!$C$22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rgbClr val="4F81BD"/>
              </a:solidFill>
              <a:round/>
            </a:ln>
            <a:effectLst>
              <a:outerShdw blurRad="40000" dist="23000" dir="5400000" rotWithShape="0">
                <a:sysClr val="windowText" lastClr="000000">
                  <a:alpha val="35000"/>
                </a:sysClr>
              </a:outerShdw>
            </a:effectLst>
          </c:spPr>
          <c:marker>
            <c:symbol val="none"/>
          </c:marker>
          <c:cat>
            <c:strRef>
              <c:f>'Partida 30'!$D$21:$O$21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30'!$D$22:$O$22</c:f>
              <c:numCache>
                <c:formatCode>0.0%</c:formatCode>
                <c:ptCount val="12"/>
                <c:pt idx="0">
                  <c:v>3.5226240221479216E-2</c:v>
                </c:pt>
                <c:pt idx="1">
                  <c:v>5.6947582428346362E-2</c:v>
                </c:pt>
                <c:pt idx="2">
                  <c:v>9.7206330308715908E-2</c:v>
                </c:pt>
                <c:pt idx="3">
                  <c:v>0.17210047808118467</c:v>
                </c:pt>
                <c:pt idx="4">
                  <c:v>0.3307451503990444</c:v>
                </c:pt>
                <c:pt idx="5">
                  <c:v>0.42861866748283867</c:v>
                </c:pt>
                <c:pt idx="6">
                  <c:v>0.49638299251270185</c:v>
                </c:pt>
                <c:pt idx="7">
                  <c:v>0.55607493714222567</c:v>
                </c:pt>
                <c:pt idx="8">
                  <c:v>0.60247391599852362</c:v>
                </c:pt>
                <c:pt idx="9">
                  <c:v>0.66790065562373202</c:v>
                </c:pt>
                <c:pt idx="10">
                  <c:v>0.81928327399419354</c:v>
                </c:pt>
                <c:pt idx="11">
                  <c:v>0.96430291205040475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BDF-470E-9C28-6F770C60C623}"/>
            </c:ext>
          </c:extLst>
        </c:ser>
        <c:ser>
          <c:idx val="1"/>
          <c:order val="1"/>
          <c:tx>
            <c:strRef>
              <c:f>'Partida 30'!$C$23</c:f>
              <c:strCache>
                <c:ptCount val="1"/>
                <c:pt idx="0">
                  <c:v>% Ejecución Ppto. Vigente 2021</c:v>
                </c:pt>
              </c:strCache>
            </c:strRef>
          </c:tx>
          <c:marker>
            <c:symbol val="circle"/>
            <c:size val="5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0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BDF-470E-9C28-6F770C60C623}"/>
              </c:ext>
            </c:extLst>
          </c:dPt>
          <c:dPt>
            <c:idx val="1"/>
            <c:marker>
              <c:spPr>
                <a:solidFill>
                  <a:srgbClr val="C0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BDF-470E-9C28-6F770C60C62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 b="1">
                    <a:solidFill>
                      <a:srgbClr val="FF0000"/>
                    </a:solidFill>
                  </a:defRPr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30'!$D$21:$O$21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30'!$D$23</c:f>
              <c:numCache>
                <c:formatCode>0.0%</c:formatCode>
                <c:ptCount val="1"/>
                <c:pt idx="0">
                  <c:v>3.8809205725719623E-2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BDF-470E-9C28-6F770C60C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42191232"/>
        <c:axId val="142205312"/>
      </c:lineChart>
      <c:catAx>
        <c:axId val="142191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205312"/>
        <c:crosses val="autoZero"/>
        <c:auto val="1"/>
        <c:lblAlgn val="ctr"/>
        <c:lblOffset val="100"/>
        <c:noMultiLvlLbl val="0"/>
      </c:catAx>
      <c:valAx>
        <c:axId val="1422053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219123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14-04-2021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8252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435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07007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6575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14-04-2021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44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397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14-04-2021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87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14-04-2021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542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14-04-2021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0954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9878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14-04-2021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511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44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1916832"/>
            <a:ext cx="8136904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ENERO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30: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CIENCIA, TECNOLOGÍA, CONOCIMIENTO E INNOVACIÓN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</a:t>
            </a:r>
            <a:r>
              <a:rPr lang="es-CL" sz="2000"/>
              <a:t>, marzo </a:t>
            </a:r>
            <a:r>
              <a:rPr lang="es-CL" sz="20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46447" y="784332"/>
            <a:ext cx="79035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1" y="1644180"/>
            <a:ext cx="7903537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36CDD64-7360-4149-9424-751A764E95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983097"/>
              </p:ext>
            </p:extLst>
          </p:nvPr>
        </p:nvGraphicFramePr>
        <p:xfrm>
          <a:off x="546447" y="1996885"/>
          <a:ext cx="7896641" cy="4266947"/>
        </p:xfrm>
        <a:graphic>
          <a:graphicData uri="http://schemas.openxmlformats.org/drawingml/2006/table">
            <a:tbl>
              <a:tblPr/>
              <a:tblGrid>
                <a:gridCol w="264633">
                  <a:extLst>
                    <a:ext uri="{9D8B030D-6E8A-4147-A177-3AD203B41FA5}">
                      <a16:colId xmlns:a16="http://schemas.microsoft.com/office/drawing/2014/main" val="3367234086"/>
                    </a:ext>
                  </a:extLst>
                </a:gridCol>
                <a:gridCol w="264633">
                  <a:extLst>
                    <a:ext uri="{9D8B030D-6E8A-4147-A177-3AD203B41FA5}">
                      <a16:colId xmlns:a16="http://schemas.microsoft.com/office/drawing/2014/main" val="1498106571"/>
                    </a:ext>
                  </a:extLst>
                </a:gridCol>
                <a:gridCol w="264633">
                  <a:extLst>
                    <a:ext uri="{9D8B030D-6E8A-4147-A177-3AD203B41FA5}">
                      <a16:colId xmlns:a16="http://schemas.microsoft.com/office/drawing/2014/main" val="745823061"/>
                    </a:ext>
                  </a:extLst>
                </a:gridCol>
                <a:gridCol w="2985056">
                  <a:extLst>
                    <a:ext uri="{9D8B030D-6E8A-4147-A177-3AD203B41FA5}">
                      <a16:colId xmlns:a16="http://schemas.microsoft.com/office/drawing/2014/main" val="1721974124"/>
                    </a:ext>
                  </a:extLst>
                </a:gridCol>
                <a:gridCol w="709216">
                  <a:extLst>
                    <a:ext uri="{9D8B030D-6E8A-4147-A177-3AD203B41FA5}">
                      <a16:colId xmlns:a16="http://schemas.microsoft.com/office/drawing/2014/main" val="3618481596"/>
                    </a:ext>
                  </a:extLst>
                </a:gridCol>
                <a:gridCol w="709216">
                  <a:extLst>
                    <a:ext uri="{9D8B030D-6E8A-4147-A177-3AD203B41FA5}">
                      <a16:colId xmlns:a16="http://schemas.microsoft.com/office/drawing/2014/main" val="1757203806"/>
                    </a:ext>
                  </a:extLst>
                </a:gridCol>
                <a:gridCol w="709216">
                  <a:extLst>
                    <a:ext uri="{9D8B030D-6E8A-4147-A177-3AD203B41FA5}">
                      <a16:colId xmlns:a16="http://schemas.microsoft.com/office/drawing/2014/main" val="1922318743"/>
                    </a:ext>
                  </a:extLst>
                </a:gridCol>
                <a:gridCol w="709216">
                  <a:extLst>
                    <a:ext uri="{9D8B030D-6E8A-4147-A177-3AD203B41FA5}">
                      <a16:colId xmlns:a16="http://schemas.microsoft.com/office/drawing/2014/main" val="201944416"/>
                    </a:ext>
                  </a:extLst>
                </a:gridCol>
                <a:gridCol w="645704">
                  <a:extLst>
                    <a:ext uri="{9D8B030D-6E8A-4147-A177-3AD203B41FA5}">
                      <a16:colId xmlns:a16="http://schemas.microsoft.com/office/drawing/2014/main" val="4257924178"/>
                    </a:ext>
                  </a:extLst>
                </a:gridCol>
                <a:gridCol w="635118">
                  <a:extLst>
                    <a:ext uri="{9D8B030D-6E8A-4147-A177-3AD203B41FA5}">
                      <a16:colId xmlns:a16="http://schemas.microsoft.com/office/drawing/2014/main" val="794841244"/>
                    </a:ext>
                  </a:extLst>
                </a:gridCol>
              </a:tblGrid>
              <a:tr h="1571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7286549"/>
                  </a:ext>
                </a:extLst>
              </a:tr>
              <a:tr h="3850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4238035"/>
                  </a:ext>
                </a:extLst>
              </a:tr>
              <a:tr h="16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64697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10.864.634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701.170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6215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4043902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304.909.192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6.813.417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428282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97.861.321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6.129.258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734153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53.606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8169826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Nacionales de Postgrado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39.608.548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2.324.720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148228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Publicaciones Científicas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147.196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49684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Internacional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3.802.325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6562026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Información Electrónica para Ciencia y Tecnología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10.186.413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46114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Chile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35.819.228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3.801.016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227740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Inserción de Investigadores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7.445.391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699918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Complementario para Estudiantes de Postgrado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638.198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94355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Cursos de Idiomas Para Becas Chile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25669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206.990.715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75710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Científico y Tecnológico (FONDECYT)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134.739.097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684.159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563349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Ciencia y Tecnología (FONDEF)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22.718.356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896639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Regional de Investigación Científica y Tecnológica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4.948.994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304763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Investigación Asociativa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32.429.497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86774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Científicos de Nivel Internacional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499.293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64584"/>
                  </a:ext>
                </a:extLst>
              </a:tr>
              <a:tr h="259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Financiamiento de Centros de Investigación en Áreas Prioritarias (FONDAP)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11.655.478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2800634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226875"/>
                  </a:ext>
                </a:extLst>
              </a:tr>
              <a:tr h="1571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Membresias Organismos Internacionales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57.156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2055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305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5" y="785610"/>
            <a:ext cx="79026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01: AGENCIA NACIONAL DE INVESTIGACIÓN Y DESARROLLO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20700" y="1622924"/>
            <a:ext cx="7838695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… 2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CE9AD58-04C2-45DB-9CBF-D2E9EC4F8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239986"/>
              </p:ext>
            </p:extLst>
          </p:nvPr>
        </p:nvGraphicFramePr>
        <p:xfrm>
          <a:off x="572694" y="1974972"/>
          <a:ext cx="7886701" cy="1522368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35721331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63769852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4003303989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36669732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63788796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8487333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52347119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1426171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1533049276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2660863933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343706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1404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63588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38012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165.988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223694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585037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2873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Equipamiento Científico y Tecnológico (FONDEQUIP)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9.862.328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548912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4.009.204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860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3660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02: INICIATIVA CIENTÍFICO MILENIO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800EE48-2DE5-4526-8EE3-62080107EC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87907"/>
              </p:ext>
            </p:extLst>
          </p:nvPr>
        </p:nvGraphicFramePr>
        <p:xfrm>
          <a:off x="564803" y="1893607"/>
          <a:ext cx="7970173" cy="1669637"/>
        </p:xfrm>
        <a:graphic>
          <a:graphicData uri="http://schemas.openxmlformats.org/drawingml/2006/table">
            <a:tbl>
              <a:tblPr/>
              <a:tblGrid>
                <a:gridCol w="267097">
                  <a:extLst>
                    <a:ext uri="{9D8B030D-6E8A-4147-A177-3AD203B41FA5}">
                      <a16:colId xmlns:a16="http://schemas.microsoft.com/office/drawing/2014/main" val="2626266540"/>
                    </a:ext>
                  </a:extLst>
                </a:gridCol>
                <a:gridCol w="267097">
                  <a:extLst>
                    <a:ext uri="{9D8B030D-6E8A-4147-A177-3AD203B41FA5}">
                      <a16:colId xmlns:a16="http://schemas.microsoft.com/office/drawing/2014/main" val="547917700"/>
                    </a:ext>
                  </a:extLst>
                </a:gridCol>
                <a:gridCol w="267097">
                  <a:extLst>
                    <a:ext uri="{9D8B030D-6E8A-4147-A177-3AD203B41FA5}">
                      <a16:colId xmlns:a16="http://schemas.microsoft.com/office/drawing/2014/main" val="3836553768"/>
                    </a:ext>
                  </a:extLst>
                </a:gridCol>
                <a:gridCol w="3012853">
                  <a:extLst>
                    <a:ext uri="{9D8B030D-6E8A-4147-A177-3AD203B41FA5}">
                      <a16:colId xmlns:a16="http://schemas.microsoft.com/office/drawing/2014/main" val="942375504"/>
                    </a:ext>
                  </a:extLst>
                </a:gridCol>
                <a:gridCol w="715820">
                  <a:extLst>
                    <a:ext uri="{9D8B030D-6E8A-4147-A177-3AD203B41FA5}">
                      <a16:colId xmlns:a16="http://schemas.microsoft.com/office/drawing/2014/main" val="193621302"/>
                    </a:ext>
                  </a:extLst>
                </a:gridCol>
                <a:gridCol w="715820">
                  <a:extLst>
                    <a:ext uri="{9D8B030D-6E8A-4147-A177-3AD203B41FA5}">
                      <a16:colId xmlns:a16="http://schemas.microsoft.com/office/drawing/2014/main" val="794851720"/>
                    </a:ext>
                  </a:extLst>
                </a:gridCol>
                <a:gridCol w="715820">
                  <a:extLst>
                    <a:ext uri="{9D8B030D-6E8A-4147-A177-3AD203B41FA5}">
                      <a16:colId xmlns:a16="http://schemas.microsoft.com/office/drawing/2014/main" val="712919538"/>
                    </a:ext>
                  </a:extLst>
                </a:gridCol>
                <a:gridCol w="715820">
                  <a:extLst>
                    <a:ext uri="{9D8B030D-6E8A-4147-A177-3AD203B41FA5}">
                      <a16:colId xmlns:a16="http://schemas.microsoft.com/office/drawing/2014/main" val="3584665361"/>
                    </a:ext>
                  </a:extLst>
                </a:gridCol>
                <a:gridCol w="651717">
                  <a:extLst>
                    <a:ext uri="{9D8B030D-6E8A-4147-A177-3AD203B41FA5}">
                      <a16:colId xmlns:a16="http://schemas.microsoft.com/office/drawing/2014/main" val="619183179"/>
                    </a:ext>
                  </a:extLst>
                </a:gridCol>
                <a:gridCol w="641032">
                  <a:extLst>
                    <a:ext uri="{9D8B030D-6E8A-4147-A177-3AD203B41FA5}">
                      <a16:colId xmlns:a16="http://schemas.microsoft.com/office/drawing/2014/main" val="1668050790"/>
                    </a:ext>
                  </a:extLst>
                </a:gridCol>
              </a:tblGrid>
              <a:tr h="1590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9994551"/>
                  </a:ext>
                </a:extLst>
              </a:tr>
              <a:tr h="389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825379"/>
                  </a:ext>
                </a:extLst>
              </a:tr>
              <a:tr h="1669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3.385.311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299510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56099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21360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267880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575356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Iniciativa Científica Milenio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13.564.108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1.020.000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678591"/>
                  </a:ext>
                </a:extLst>
              </a:tr>
              <a:tr h="159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2.339.414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814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2714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64744" y="908720"/>
            <a:ext cx="797023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02. PROGRAMA 03: CAPACIDADES TECNOLÓGICAS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015" y="1563436"/>
            <a:ext cx="7975964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F64B60-5DB3-4813-B806-CBD333DA7E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26561"/>
              </p:ext>
            </p:extLst>
          </p:nvPr>
        </p:nvGraphicFramePr>
        <p:xfrm>
          <a:off x="569327" y="1893607"/>
          <a:ext cx="7965654" cy="3304057"/>
        </p:xfrm>
        <a:graphic>
          <a:graphicData uri="http://schemas.openxmlformats.org/drawingml/2006/table">
            <a:tbl>
              <a:tblPr/>
              <a:tblGrid>
                <a:gridCol w="266946">
                  <a:extLst>
                    <a:ext uri="{9D8B030D-6E8A-4147-A177-3AD203B41FA5}">
                      <a16:colId xmlns:a16="http://schemas.microsoft.com/office/drawing/2014/main" val="1640943041"/>
                    </a:ext>
                  </a:extLst>
                </a:gridCol>
                <a:gridCol w="266946">
                  <a:extLst>
                    <a:ext uri="{9D8B030D-6E8A-4147-A177-3AD203B41FA5}">
                      <a16:colId xmlns:a16="http://schemas.microsoft.com/office/drawing/2014/main" val="4196164311"/>
                    </a:ext>
                  </a:extLst>
                </a:gridCol>
                <a:gridCol w="266946">
                  <a:extLst>
                    <a:ext uri="{9D8B030D-6E8A-4147-A177-3AD203B41FA5}">
                      <a16:colId xmlns:a16="http://schemas.microsoft.com/office/drawing/2014/main" val="4200560516"/>
                    </a:ext>
                  </a:extLst>
                </a:gridCol>
                <a:gridCol w="3011144">
                  <a:extLst>
                    <a:ext uri="{9D8B030D-6E8A-4147-A177-3AD203B41FA5}">
                      <a16:colId xmlns:a16="http://schemas.microsoft.com/office/drawing/2014/main" val="549084191"/>
                    </a:ext>
                  </a:extLst>
                </a:gridCol>
                <a:gridCol w="715414">
                  <a:extLst>
                    <a:ext uri="{9D8B030D-6E8A-4147-A177-3AD203B41FA5}">
                      <a16:colId xmlns:a16="http://schemas.microsoft.com/office/drawing/2014/main" val="3225741674"/>
                    </a:ext>
                  </a:extLst>
                </a:gridCol>
                <a:gridCol w="715414">
                  <a:extLst>
                    <a:ext uri="{9D8B030D-6E8A-4147-A177-3AD203B41FA5}">
                      <a16:colId xmlns:a16="http://schemas.microsoft.com/office/drawing/2014/main" val="2761761178"/>
                    </a:ext>
                  </a:extLst>
                </a:gridCol>
                <a:gridCol w="715414">
                  <a:extLst>
                    <a:ext uri="{9D8B030D-6E8A-4147-A177-3AD203B41FA5}">
                      <a16:colId xmlns:a16="http://schemas.microsoft.com/office/drawing/2014/main" val="3150386119"/>
                    </a:ext>
                  </a:extLst>
                </a:gridCol>
                <a:gridCol w="715414">
                  <a:extLst>
                    <a:ext uri="{9D8B030D-6E8A-4147-A177-3AD203B41FA5}">
                      <a16:colId xmlns:a16="http://schemas.microsoft.com/office/drawing/2014/main" val="3014768215"/>
                    </a:ext>
                  </a:extLst>
                </a:gridCol>
                <a:gridCol w="651347">
                  <a:extLst>
                    <a:ext uri="{9D8B030D-6E8A-4147-A177-3AD203B41FA5}">
                      <a16:colId xmlns:a16="http://schemas.microsoft.com/office/drawing/2014/main" val="2170055900"/>
                    </a:ext>
                  </a:extLst>
                </a:gridCol>
                <a:gridCol w="640669">
                  <a:extLst>
                    <a:ext uri="{9D8B030D-6E8A-4147-A177-3AD203B41FA5}">
                      <a16:colId xmlns:a16="http://schemas.microsoft.com/office/drawing/2014/main" val="468911018"/>
                    </a:ext>
                  </a:extLst>
                </a:gridCol>
              </a:tblGrid>
              <a:tr h="158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888118"/>
                  </a:ext>
                </a:extLst>
              </a:tr>
              <a:tr h="387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543897"/>
                  </a:ext>
                </a:extLst>
              </a:tr>
              <a:tr h="1659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40.603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721113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40.603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175412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109.184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336298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28.074.690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12386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22.859.940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449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Transferencia y Licenciamiento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2.411.055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013064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a la Vinculación Academia - Industria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4.960.809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517265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a las capacidades para la I+D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8.482.152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5015619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7.005.924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1758859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5.214.750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50613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3.128.850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8314633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2.085.900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61622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3454049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39.814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283556"/>
                  </a:ext>
                </a:extLst>
              </a:tr>
              <a:tr h="158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160914"/>
                  </a:ext>
                </a:extLst>
              </a:tr>
              <a:tr h="12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451545"/>
                  </a:ext>
                </a:extLst>
              </a:tr>
              <a:tr h="12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Estatales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552.150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25533"/>
                  </a:ext>
                </a:extLst>
              </a:tr>
              <a:tr h="1264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Innovación Educación Superior - Instituciones Privadas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39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10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04662" y="8750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PROGRAMA 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2907593"/>
              </p:ext>
            </p:extLst>
          </p:nvPr>
        </p:nvGraphicFramePr>
        <p:xfrm>
          <a:off x="392023" y="2080289"/>
          <a:ext cx="4129398" cy="295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2E8823F8-26E4-4935-9C68-757F2C84FDF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0522169"/>
              </p:ext>
            </p:extLst>
          </p:nvPr>
        </p:nvGraphicFramePr>
        <p:xfrm>
          <a:off x="4593997" y="2119138"/>
          <a:ext cx="4081400" cy="2913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83568" y="782540"/>
            <a:ext cx="78488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MENSUAL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2225206"/>
              </p:ext>
            </p:extLst>
          </p:nvPr>
        </p:nvGraphicFramePr>
        <p:xfrm>
          <a:off x="692728" y="2126871"/>
          <a:ext cx="7839712" cy="3490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11560" y="836712"/>
            <a:ext cx="803237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704241"/>
              </p:ext>
            </p:extLst>
          </p:nvPr>
        </p:nvGraphicFramePr>
        <p:xfrm>
          <a:off x="611560" y="2132856"/>
          <a:ext cx="803237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62216" y="908720"/>
            <a:ext cx="79805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MINISTERIO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45458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D930FDB-225E-4AEE-B8E1-E9DEE470E3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839780"/>
              </p:ext>
            </p:extLst>
          </p:nvPr>
        </p:nvGraphicFramePr>
        <p:xfrm>
          <a:off x="562215" y="1970965"/>
          <a:ext cx="7980528" cy="1928424"/>
        </p:xfrm>
        <a:graphic>
          <a:graphicData uri="http://schemas.openxmlformats.org/drawingml/2006/table">
            <a:tbl>
              <a:tblPr/>
              <a:tblGrid>
                <a:gridCol w="286245">
                  <a:extLst>
                    <a:ext uri="{9D8B030D-6E8A-4147-A177-3AD203B41FA5}">
                      <a16:colId xmlns:a16="http://schemas.microsoft.com/office/drawing/2014/main" val="2982816723"/>
                    </a:ext>
                  </a:extLst>
                </a:gridCol>
                <a:gridCol w="3228851">
                  <a:extLst>
                    <a:ext uri="{9D8B030D-6E8A-4147-A177-3AD203B41FA5}">
                      <a16:colId xmlns:a16="http://schemas.microsoft.com/office/drawing/2014/main" val="3448992513"/>
                    </a:ext>
                  </a:extLst>
                </a:gridCol>
                <a:gridCol w="767138">
                  <a:extLst>
                    <a:ext uri="{9D8B030D-6E8A-4147-A177-3AD203B41FA5}">
                      <a16:colId xmlns:a16="http://schemas.microsoft.com/office/drawing/2014/main" val="1144210397"/>
                    </a:ext>
                  </a:extLst>
                </a:gridCol>
                <a:gridCol w="767138">
                  <a:extLst>
                    <a:ext uri="{9D8B030D-6E8A-4147-A177-3AD203B41FA5}">
                      <a16:colId xmlns:a16="http://schemas.microsoft.com/office/drawing/2014/main" val="601998653"/>
                    </a:ext>
                  </a:extLst>
                </a:gridCol>
                <a:gridCol w="767138">
                  <a:extLst>
                    <a:ext uri="{9D8B030D-6E8A-4147-A177-3AD203B41FA5}">
                      <a16:colId xmlns:a16="http://schemas.microsoft.com/office/drawing/2014/main" val="1598056244"/>
                    </a:ext>
                  </a:extLst>
                </a:gridCol>
                <a:gridCol w="767138">
                  <a:extLst>
                    <a:ext uri="{9D8B030D-6E8A-4147-A177-3AD203B41FA5}">
                      <a16:colId xmlns:a16="http://schemas.microsoft.com/office/drawing/2014/main" val="2351492523"/>
                    </a:ext>
                  </a:extLst>
                </a:gridCol>
                <a:gridCol w="698440">
                  <a:extLst>
                    <a:ext uri="{9D8B030D-6E8A-4147-A177-3AD203B41FA5}">
                      <a16:colId xmlns:a16="http://schemas.microsoft.com/office/drawing/2014/main" val="2639201297"/>
                    </a:ext>
                  </a:extLst>
                </a:gridCol>
                <a:gridCol w="698440">
                  <a:extLst>
                    <a:ext uri="{9D8B030D-6E8A-4147-A177-3AD203B41FA5}">
                      <a16:colId xmlns:a16="http://schemas.microsoft.com/office/drawing/2014/main" val="1410555268"/>
                    </a:ext>
                  </a:extLst>
                </a:gridCol>
              </a:tblGrid>
              <a:tr h="1676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505189"/>
                  </a:ext>
                </a:extLst>
              </a:tr>
              <a:tr h="410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324411"/>
                  </a:ext>
                </a:extLst>
              </a:tr>
              <a:tr h="1760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449.245.190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17.434.849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022622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17.001.056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1.061.989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669923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3.823.998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51.448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145065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375.110.868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7.833.417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3474574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348.730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41.083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33027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82192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10.782.578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2.098.294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389085"/>
                  </a:ext>
                </a:extLst>
              </a:tr>
              <a:tr h="167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6.348.618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191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604544" y="908720"/>
            <a:ext cx="79278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 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569063" y="1603036"/>
            <a:ext cx="8074875" cy="310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C467650-9B16-4D6A-9982-D0AF3BE7F4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74199"/>
              </p:ext>
            </p:extLst>
          </p:nvPr>
        </p:nvGraphicFramePr>
        <p:xfrm>
          <a:off x="608049" y="1937687"/>
          <a:ext cx="7927901" cy="1922570"/>
        </p:xfrm>
        <a:graphic>
          <a:graphicData uri="http://schemas.openxmlformats.org/drawingml/2006/table">
            <a:tbl>
              <a:tblPr/>
              <a:tblGrid>
                <a:gridCol w="274893">
                  <a:extLst>
                    <a:ext uri="{9D8B030D-6E8A-4147-A177-3AD203B41FA5}">
                      <a16:colId xmlns:a16="http://schemas.microsoft.com/office/drawing/2014/main" val="3459504339"/>
                    </a:ext>
                  </a:extLst>
                </a:gridCol>
                <a:gridCol w="274893">
                  <a:extLst>
                    <a:ext uri="{9D8B030D-6E8A-4147-A177-3AD203B41FA5}">
                      <a16:colId xmlns:a16="http://schemas.microsoft.com/office/drawing/2014/main" val="2842225707"/>
                    </a:ext>
                  </a:extLst>
                </a:gridCol>
                <a:gridCol w="3100787">
                  <a:extLst>
                    <a:ext uri="{9D8B030D-6E8A-4147-A177-3AD203B41FA5}">
                      <a16:colId xmlns:a16="http://schemas.microsoft.com/office/drawing/2014/main" val="3648676115"/>
                    </a:ext>
                  </a:extLst>
                </a:gridCol>
                <a:gridCol w="736712">
                  <a:extLst>
                    <a:ext uri="{9D8B030D-6E8A-4147-A177-3AD203B41FA5}">
                      <a16:colId xmlns:a16="http://schemas.microsoft.com/office/drawing/2014/main" val="1010223391"/>
                    </a:ext>
                  </a:extLst>
                </a:gridCol>
                <a:gridCol w="736712">
                  <a:extLst>
                    <a:ext uri="{9D8B030D-6E8A-4147-A177-3AD203B41FA5}">
                      <a16:colId xmlns:a16="http://schemas.microsoft.com/office/drawing/2014/main" val="2207663164"/>
                    </a:ext>
                  </a:extLst>
                </a:gridCol>
                <a:gridCol w="736712">
                  <a:extLst>
                    <a:ext uri="{9D8B030D-6E8A-4147-A177-3AD203B41FA5}">
                      <a16:colId xmlns:a16="http://schemas.microsoft.com/office/drawing/2014/main" val="369328454"/>
                    </a:ext>
                  </a:extLst>
                </a:gridCol>
                <a:gridCol w="736712">
                  <a:extLst>
                    <a:ext uri="{9D8B030D-6E8A-4147-A177-3AD203B41FA5}">
                      <a16:colId xmlns:a16="http://schemas.microsoft.com/office/drawing/2014/main" val="1137272620"/>
                    </a:ext>
                  </a:extLst>
                </a:gridCol>
                <a:gridCol w="670738">
                  <a:extLst>
                    <a:ext uri="{9D8B030D-6E8A-4147-A177-3AD203B41FA5}">
                      <a16:colId xmlns:a16="http://schemas.microsoft.com/office/drawing/2014/main" val="711353341"/>
                    </a:ext>
                  </a:extLst>
                </a:gridCol>
                <a:gridCol w="659742">
                  <a:extLst>
                    <a:ext uri="{9D8B030D-6E8A-4147-A177-3AD203B41FA5}">
                      <a16:colId xmlns:a16="http://schemas.microsoft.com/office/drawing/2014/main" val="3680637614"/>
                    </a:ext>
                  </a:extLst>
                </a:gridCol>
              </a:tblGrid>
              <a:tr h="1671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7934444"/>
                  </a:ext>
                </a:extLst>
              </a:tr>
              <a:tr h="409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8898"/>
                  </a:ext>
                </a:extLst>
              </a:tr>
              <a:tr h="1755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156.962.157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334.389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055513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Ciencia, Tecnología, Conocimiento e Innovación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270.400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744739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Innovación, Ciencia y Tecnología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3954143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Ejecutiva Consejo Nacional de CTCI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494920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371.764.417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17.100.460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2885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Nacional de Investigación y Desarrollo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327.365.202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13.674.546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443548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 Científico Milenio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14.243.607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3.385.311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84379"/>
                  </a:ext>
                </a:extLst>
              </a:tr>
              <a:tr h="1671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Capacidades Tecnológicas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30.155.608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40.603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07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3981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3442" y="764704"/>
            <a:ext cx="7882725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01: SUBSECRETARÍA DE CIENCIA, TECNOLOGÍA, CONOCIMIENTO E INNOVACIÓN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84595" y="1700808"/>
            <a:ext cx="7886701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F42F8C-B253-46CB-99AC-527BEA1FE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203908"/>
              </p:ext>
            </p:extLst>
          </p:nvPr>
        </p:nvGraphicFramePr>
        <p:xfrm>
          <a:off x="583442" y="2030979"/>
          <a:ext cx="7882726" cy="2822784"/>
        </p:xfrm>
        <a:graphic>
          <a:graphicData uri="http://schemas.openxmlformats.org/drawingml/2006/table">
            <a:tbl>
              <a:tblPr/>
              <a:tblGrid>
                <a:gridCol w="264167">
                  <a:extLst>
                    <a:ext uri="{9D8B030D-6E8A-4147-A177-3AD203B41FA5}">
                      <a16:colId xmlns:a16="http://schemas.microsoft.com/office/drawing/2014/main" val="1661695248"/>
                    </a:ext>
                  </a:extLst>
                </a:gridCol>
                <a:gridCol w="264167">
                  <a:extLst>
                    <a:ext uri="{9D8B030D-6E8A-4147-A177-3AD203B41FA5}">
                      <a16:colId xmlns:a16="http://schemas.microsoft.com/office/drawing/2014/main" val="770763330"/>
                    </a:ext>
                  </a:extLst>
                </a:gridCol>
                <a:gridCol w="264167">
                  <a:extLst>
                    <a:ext uri="{9D8B030D-6E8A-4147-A177-3AD203B41FA5}">
                      <a16:colId xmlns:a16="http://schemas.microsoft.com/office/drawing/2014/main" val="1382944498"/>
                    </a:ext>
                  </a:extLst>
                </a:gridCol>
                <a:gridCol w="2979796">
                  <a:extLst>
                    <a:ext uri="{9D8B030D-6E8A-4147-A177-3AD203B41FA5}">
                      <a16:colId xmlns:a16="http://schemas.microsoft.com/office/drawing/2014/main" val="3397647400"/>
                    </a:ext>
                  </a:extLst>
                </a:gridCol>
                <a:gridCol w="707966">
                  <a:extLst>
                    <a:ext uri="{9D8B030D-6E8A-4147-A177-3AD203B41FA5}">
                      <a16:colId xmlns:a16="http://schemas.microsoft.com/office/drawing/2014/main" val="215517718"/>
                    </a:ext>
                  </a:extLst>
                </a:gridCol>
                <a:gridCol w="707966">
                  <a:extLst>
                    <a:ext uri="{9D8B030D-6E8A-4147-A177-3AD203B41FA5}">
                      <a16:colId xmlns:a16="http://schemas.microsoft.com/office/drawing/2014/main" val="4283887404"/>
                    </a:ext>
                  </a:extLst>
                </a:gridCol>
                <a:gridCol w="707966">
                  <a:extLst>
                    <a:ext uri="{9D8B030D-6E8A-4147-A177-3AD203B41FA5}">
                      <a16:colId xmlns:a16="http://schemas.microsoft.com/office/drawing/2014/main" val="1566027139"/>
                    </a:ext>
                  </a:extLst>
                </a:gridCol>
                <a:gridCol w="707966">
                  <a:extLst>
                    <a:ext uri="{9D8B030D-6E8A-4147-A177-3AD203B41FA5}">
                      <a16:colId xmlns:a16="http://schemas.microsoft.com/office/drawing/2014/main" val="2294195676"/>
                    </a:ext>
                  </a:extLst>
                </a:gridCol>
                <a:gridCol w="644566">
                  <a:extLst>
                    <a:ext uri="{9D8B030D-6E8A-4147-A177-3AD203B41FA5}">
                      <a16:colId xmlns:a16="http://schemas.microsoft.com/office/drawing/2014/main" val="2442650279"/>
                    </a:ext>
                  </a:extLst>
                </a:gridCol>
                <a:gridCol w="633999">
                  <a:extLst>
                    <a:ext uri="{9D8B030D-6E8A-4147-A177-3AD203B41FA5}">
                      <a16:colId xmlns:a16="http://schemas.microsoft.com/office/drawing/2014/main" val="2228601370"/>
                    </a:ext>
                  </a:extLst>
                </a:gridCol>
              </a:tblGrid>
              <a:tr h="161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6970492"/>
                  </a:ext>
                </a:extLst>
              </a:tr>
              <a:tr h="3951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234027"/>
                  </a:ext>
                </a:extLst>
              </a:tr>
              <a:tr h="16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16.461.321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270.400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48711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3.773.563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079710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1.686.501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33.018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624209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10.889.004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630690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3.434.408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426947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 - MOP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455.147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807783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 - MINENERGÍA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2.344.698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35172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929145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7.454.596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2627455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Servicios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354.240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175479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Explora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7.100.356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703478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37166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9018888"/>
                  </a:ext>
                </a:extLst>
              </a:tr>
              <a:tr h="1613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552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4183" y="785610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02: FONDO DE INNOVACIÓN, CIENCIA Y TECNOLOGÍA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552" y="1622924"/>
            <a:ext cx="7886700" cy="35142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48D8C53-7DF0-40D9-83E1-2A862880CA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329422"/>
              </p:ext>
            </p:extLst>
          </p:nvPr>
        </p:nvGraphicFramePr>
        <p:xfrm>
          <a:off x="584182" y="2016608"/>
          <a:ext cx="7886701" cy="3485587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11080957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226243146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70537243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2159912333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2546075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393049570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30632963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471050206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3201494831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3949475211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643476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94847"/>
                  </a:ext>
                </a:extLst>
              </a:tr>
              <a:tr h="1474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140.045.069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23978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495.388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9149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216.463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185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96.235.008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5731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86.235.008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8696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01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40.871.483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50297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de Capital Humano - ANID 01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991.080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6031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Equipamiento I+D - ANID 01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919.695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528907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Innovación de Base Científica - ANID 03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9.416.979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34130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10.807.433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89285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Tecnológicos  - ANID 03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5.695.836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5643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Excelencia  - ANID 03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2.154.431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7987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Iniciativa Científica Milenio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7.704.197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52764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Comité Innova Chile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4.511.986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42471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Subsecretaría de Agricultura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2.358.187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47623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sobre Gasto y Personal en I+D - INE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803.701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95959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9074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de Asignación Complementaria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6423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87925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42.177.960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555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6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6989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 la Ciencia y la Tecnología - ANID 03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920.250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71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1503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85731" y="764704"/>
            <a:ext cx="78867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ENERO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30. CAPÍTUO 01. PROGRAMA 03: SUBSECRETARÍA EJECUTIVA CONSEJO NACIONAL CTCI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5995" y="1700808"/>
            <a:ext cx="7931332" cy="33017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3DD38CB-17D6-408A-88F6-60AD8BF15F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63103"/>
              </p:ext>
            </p:extLst>
          </p:nvPr>
        </p:nvGraphicFramePr>
        <p:xfrm>
          <a:off x="585731" y="2038987"/>
          <a:ext cx="7886701" cy="1030769"/>
        </p:xfrm>
        <a:graphic>
          <a:graphicData uri="http://schemas.openxmlformats.org/drawingml/2006/table">
            <a:tbl>
              <a:tblPr/>
              <a:tblGrid>
                <a:gridCol w="264300">
                  <a:extLst>
                    <a:ext uri="{9D8B030D-6E8A-4147-A177-3AD203B41FA5}">
                      <a16:colId xmlns:a16="http://schemas.microsoft.com/office/drawing/2014/main" val="3534314335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1939790118"/>
                    </a:ext>
                  </a:extLst>
                </a:gridCol>
                <a:gridCol w="264300">
                  <a:extLst>
                    <a:ext uri="{9D8B030D-6E8A-4147-A177-3AD203B41FA5}">
                      <a16:colId xmlns:a16="http://schemas.microsoft.com/office/drawing/2014/main" val="3528474162"/>
                    </a:ext>
                  </a:extLst>
                </a:gridCol>
                <a:gridCol w="2981299">
                  <a:extLst>
                    <a:ext uri="{9D8B030D-6E8A-4147-A177-3AD203B41FA5}">
                      <a16:colId xmlns:a16="http://schemas.microsoft.com/office/drawing/2014/main" val="1956490619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594227365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2302852436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991513108"/>
                    </a:ext>
                  </a:extLst>
                </a:gridCol>
                <a:gridCol w="708323">
                  <a:extLst>
                    <a:ext uri="{9D8B030D-6E8A-4147-A177-3AD203B41FA5}">
                      <a16:colId xmlns:a16="http://schemas.microsoft.com/office/drawing/2014/main" val="1645329970"/>
                    </a:ext>
                  </a:extLst>
                </a:gridCol>
                <a:gridCol w="644891">
                  <a:extLst>
                    <a:ext uri="{9D8B030D-6E8A-4147-A177-3AD203B41FA5}">
                      <a16:colId xmlns:a16="http://schemas.microsoft.com/office/drawing/2014/main" val="882860345"/>
                    </a:ext>
                  </a:extLst>
                </a:gridCol>
                <a:gridCol w="634319">
                  <a:extLst>
                    <a:ext uri="{9D8B030D-6E8A-4147-A177-3AD203B41FA5}">
                      <a16:colId xmlns:a16="http://schemas.microsoft.com/office/drawing/2014/main" val="1868828692"/>
                    </a:ext>
                  </a:extLst>
                </a:gridCol>
              </a:tblGrid>
              <a:tr h="1585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012060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860693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455.767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284494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311.670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242473"/>
                  </a:ext>
                </a:extLst>
              </a:tr>
              <a:tr h="1585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79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0759266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2375</Words>
  <Application>Microsoft Office PowerPoint</Application>
  <PresentationFormat>Presentación en pantalla (4:3)</PresentationFormat>
  <Paragraphs>1264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Arial</vt:lpstr>
      <vt:lpstr>Calibri</vt:lpstr>
      <vt:lpstr>1_Tema de Office</vt:lpstr>
      <vt:lpstr>EJECUCIÓN ACUMULADA DE GASTOS PRESUPUESTARIOS AL MES DE ENERO DE 2021 PARTIDA 30: MINISTERIO DE CIENCIA, TECNOLOGÍA, CONOCIMIENTO E INNOVACIÓN</vt:lpstr>
      <vt:lpstr>DISTRIBUCIÓN POR SUBTÍTULO DE GASTO Y PROGRAMA   PARTIDA 30 MINISTERIO DE CIENCIA, TECNOLOGÍA, CONOCIMIENTO E INNOVACIÓN</vt:lpstr>
      <vt:lpstr>EJECUCIÓN MENSUAL DE GASTOS A ENERO DE 2021  PARTIDA 30 MINISTERIO DE CIENCIA, TECNOLOGÍA, CONOCIMIENTO E INNOVACIÓN</vt:lpstr>
      <vt:lpstr>EJECUCIÓN ACUMULADA DE GASTOS A ENERO DE 2021  PARTIDA 30 MINISTERIO DE CIENCIA, TECNOLOGÍA, CONOCIMIENTO E INNOVACIÓN</vt:lpstr>
      <vt:lpstr>EJECUCIÓN ACUMULADA DE GASTOS A ENERO DE 2021  PARTIDA 30 MINISTERIO DE CIENCIA, TECNOLOGÍA, CONOCIMIENTO E INNOVACIÓN</vt:lpstr>
      <vt:lpstr>EJECUCIÓN ACUMULADA DE GASTOS A ENERO DE 2021  PARTIDA 30 RESUMEN POR CAPÍTULOS</vt:lpstr>
      <vt:lpstr>EJECUCIÓN ACUMULADA DE GASTOS A ENERO DE 2021  PARTIDA 30. CAPÍTUO 01. PROGRAMA 01: SUBSECRETARÍA DE CIENCIA, TECNOLOGÍA, CONOCIMIENTO E INNOVACIÓN</vt:lpstr>
      <vt:lpstr>EJECUCIÓN ACUMULADA DE GASTOS A ENERO DE 2021  PARTIDA 30. CAPÍTUO 01. PROGRAMA 02: FONDO DE INNOVACIÓN, CIENCIA Y TECNOLOGÍA</vt:lpstr>
      <vt:lpstr>EJECUCIÓN ACUMULADA DE GASTOS A ENERO DE 2021  PARTIDA 30. CAPÍTUO 01. PROGRAMA 03: SUBSECRETARÍA EJECUTIVA CONSEJO NACIONAL CTCI</vt:lpstr>
      <vt:lpstr>EJECUCIÓN ACUMULADA DE GASTOS A ENERO DE 2021  PARTIDA 30. CAPÍTUO 02. PROGRAMA 01: AGENCIA NACIONAL DE INVESTIGACIÓN Y DESARROLLO</vt:lpstr>
      <vt:lpstr>EJECUCIÓN ACUMULADA DE GASTOS A ENERO DE 2021  PARTIDA 30. CAPÍTUO 02. PROGRAMA 01: AGENCIA NACIONAL DE INVESTIGACIÓN Y DESARROLLO</vt:lpstr>
      <vt:lpstr>EJECUCIÓN ACUMULADA DE GASTOS A ENERO DE 2021  PARTIDA 30. CAPÍTUO 02. PROGRAMA 02: INICIATIVA CIENTÍFICO MILENIO</vt:lpstr>
      <vt:lpstr>EJECUCIÓN ACUMULADA DE GASTOS A ENERO DE 2021  PARTIDA 30. CAPÍTUO 02. PROGRAMA 03: CAPACIDADES TECNOLÓGICAS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40</cp:revision>
  <dcterms:created xsi:type="dcterms:W3CDTF">2020-01-02T20:22:07Z</dcterms:created>
  <dcterms:modified xsi:type="dcterms:W3CDTF">2021-04-14T20:46:54Z</dcterms:modified>
</cp:coreProperties>
</file>