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303" r:id="rId4"/>
    <p:sldId id="302" r:id="rId5"/>
    <p:sldId id="301" r:id="rId6"/>
    <p:sldId id="265" r:id="rId7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607611548556434E-3"/>
          <c:y val="0.25148937683602562"/>
          <c:w val="0.98460578118524644"/>
          <c:h val="0.4788137029746281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6D-47B5-BB3D-D9D5ECAFB01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6D-47B5-BB3D-D9D5ECAFB01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6D-47B5-BB3D-D9D5ECAFB01D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28'!$C$62:$C$64</c:f>
              <c:strCache>
                <c:ptCount val="3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</c:strCache>
            </c:strRef>
          </c:cat>
          <c:val>
            <c:numRef>
              <c:f>'Partida 28'!$D$62:$D$64</c:f>
              <c:numCache>
                <c:formatCode>#,##0</c:formatCode>
                <c:ptCount val="3"/>
                <c:pt idx="0">
                  <c:v>12230828</c:v>
                </c:pt>
                <c:pt idx="1">
                  <c:v>4917558</c:v>
                </c:pt>
                <c:pt idx="2">
                  <c:v>76691463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E6D-47B5-BB3D-D9D5ECAFB0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693701858211378"/>
          <c:w val="0.87617164654661017"/>
          <c:h val="9.711530005298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2019- 2020 - 2021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2193746954269148"/>
          <c:y val="3.257302060123645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28'!$C$29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28'!$D$29:$O$29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6.3419100514212526E-2</c:v>
                </c:pt>
                <c:pt idx="2">
                  <c:v>0.13637986310847564</c:v>
                </c:pt>
                <c:pt idx="3">
                  <c:v>6.310274264638846E-2</c:v>
                </c:pt>
                <c:pt idx="4">
                  <c:v>7.7160463137329272E-2</c:v>
                </c:pt>
                <c:pt idx="5">
                  <c:v>0.11991412714551912</c:v>
                </c:pt>
                <c:pt idx="6">
                  <c:v>6.5641933540195291E-2</c:v>
                </c:pt>
                <c:pt idx="7">
                  <c:v>6.7163642064995477E-2</c:v>
                </c:pt>
                <c:pt idx="8">
                  <c:v>9.0147245937641077E-2</c:v>
                </c:pt>
                <c:pt idx="9">
                  <c:v>6.2784170480911991E-2</c:v>
                </c:pt>
                <c:pt idx="10">
                  <c:v>7.3991136463877075E-2</c:v>
                </c:pt>
                <c:pt idx="11">
                  <c:v>0.15008444145060748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AC-4CDD-B555-00E8E23520FD}"/>
            </c:ext>
          </c:extLst>
        </c:ser>
        <c:ser>
          <c:idx val="0"/>
          <c:order val="1"/>
          <c:tx>
            <c:strRef>
              <c:f>'Partida 28'!$C$30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28'!$D$30:$O$30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3.274782542751252E-2</c:v>
                </c:pt>
                <c:pt idx="2">
                  <c:v>3.1889279095036312E-2</c:v>
                </c:pt>
                <c:pt idx="3">
                  <c:v>3.6491303204527772E-2</c:v>
                </c:pt>
                <c:pt idx="4">
                  <c:v>5.823727212544641E-2</c:v>
                </c:pt>
                <c:pt idx="5">
                  <c:v>3.506100737307194E-2</c:v>
                </c:pt>
                <c:pt idx="6">
                  <c:v>1.8630519879266783E-2</c:v>
                </c:pt>
                <c:pt idx="7">
                  <c:v>8.5422206004484733E-2</c:v>
                </c:pt>
                <c:pt idx="8">
                  <c:v>2.8141418565546594E-2</c:v>
                </c:pt>
                <c:pt idx="9">
                  <c:v>9.8220397590010555E-2</c:v>
                </c:pt>
                <c:pt idx="10">
                  <c:v>0.12927642830719516</c:v>
                </c:pt>
                <c:pt idx="11">
                  <c:v>0.30029172381097208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AC-4CDD-B555-00E8E23520FD}"/>
            </c:ext>
          </c:extLst>
        </c:ser>
        <c:ser>
          <c:idx val="1"/>
          <c:order val="2"/>
          <c:tx>
            <c:strRef>
              <c:f>'Partida 28'!$C$31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857763300760043E-2"/>
                  <c:y val="6.95349562354103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AAC-4CDD-B555-00E8E23520FD}"/>
                </c:ext>
              </c:extLst>
            </c:dLbl>
            <c:dLbl>
              <c:idx val="1"/>
              <c:layout>
                <c:manualLayout>
                  <c:x val="1.5200868621064021E-2"/>
                  <c:y val="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AC-4CDD-B555-00E8E23520FD}"/>
                </c:ext>
              </c:extLst>
            </c:dLbl>
            <c:dLbl>
              <c:idx val="2"/>
              <c:layout>
                <c:manualLayout>
                  <c:x val="1.3029315960912053E-2"/>
                  <c:y val="3.476747811770452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AAC-4CDD-B555-00E8E23520FD}"/>
                </c:ext>
              </c:extLst>
            </c:dLbl>
            <c:dLbl>
              <c:idx val="3"/>
              <c:layout>
                <c:manualLayout>
                  <c:x val="1.0857763300760003E-2"/>
                  <c:y val="-3.47674781177051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AC-4CDD-B555-00E8E23520FD}"/>
                </c:ext>
              </c:extLst>
            </c:dLbl>
            <c:dLbl>
              <c:idx val="4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AAC-4CDD-B555-00E8E23520FD}"/>
                </c:ext>
              </c:extLst>
            </c:dLbl>
            <c:dLbl>
              <c:idx val="5"/>
              <c:layout>
                <c:manualLayout>
                  <c:x val="6.514657980456026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AC-4CDD-B555-00E8E23520FD}"/>
                </c:ext>
              </c:extLst>
            </c:dLbl>
            <c:dLbl>
              <c:idx val="6"/>
              <c:layout>
                <c:manualLayout>
                  <c:x val="6.5146579804560263E-3"/>
                  <c:y val="-1.2747928044672629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AAC-4CDD-B555-00E8E23520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28'!$D$28:$O$28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28'!$D$31</c:f>
              <c:numCache>
                <c:formatCode>0.0%</c:formatCode>
                <c:ptCount val="1"/>
                <c:pt idx="0">
                  <c:v>0.10110691762186438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AAC-4CDD-B555-00E8E23520F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435200"/>
        <c:axId val="160449280"/>
      </c:barChart>
      <c:catAx>
        <c:axId val="160435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49280"/>
        <c:crosses val="autoZero"/>
        <c:auto val="1"/>
        <c:lblAlgn val="ctr"/>
        <c:lblOffset val="100"/>
        <c:noMultiLvlLbl val="0"/>
      </c:catAx>
      <c:valAx>
        <c:axId val="160449280"/>
        <c:scaling>
          <c:orientation val="minMax"/>
          <c:max val="0.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0435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2019 - 2020 - 2021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29293794618341573"/>
          <c:y val="3.14547707640702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1750055131082253E-2"/>
          <c:y val="0.11255579231485371"/>
          <c:w val="0.8840873968183961"/>
          <c:h val="0.59629384094673632"/>
        </c:manualLayout>
      </c:layout>
      <c:lineChart>
        <c:grouping val="standard"/>
        <c:varyColors val="0"/>
        <c:ser>
          <c:idx val="2"/>
          <c:order val="0"/>
          <c:tx>
            <c:strRef>
              <c:f>'Partida 28'!$C$23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28'!$D$23:$O$23</c:f>
              <c:numCache>
                <c:formatCode>0.0%</c:formatCode>
                <c:ptCount val="12"/>
                <c:pt idx="0">
                  <c:v>6.2063159971691748E-2</c:v>
                </c:pt>
                <c:pt idx="1">
                  <c:v>0.12548226048590427</c:v>
                </c:pt>
                <c:pt idx="2">
                  <c:v>0.25558374828891617</c:v>
                </c:pt>
                <c:pt idx="3">
                  <c:v>0.31728515469398744</c:v>
                </c:pt>
                <c:pt idx="4">
                  <c:v>0.39444561783131671</c:v>
                </c:pt>
                <c:pt idx="5">
                  <c:v>0.51418054063543184</c:v>
                </c:pt>
                <c:pt idx="6">
                  <c:v>0.55732609889021434</c:v>
                </c:pt>
                <c:pt idx="7">
                  <c:v>0.62356734320733698</c:v>
                </c:pt>
                <c:pt idx="8">
                  <c:v>0.71285458182919725</c:v>
                </c:pt>
                <c:pt idx="9">
                  <c:v>0.77563875231010926</c:v>
                </c:pt>
                <c:pt idx="10">
                  <c:v>0.84962988877398637</c:v>
                </c:pt>
                <c:pt idx="11">
                  <c:v>0.99485820039511008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131-4CCA-8705-182712B93CBF}"/>
            </c:ext>
          </c:extLst>
        </c:ser>
        <c:ser>
          <c:idx val="0"/>
          <c:order val="1"/>
          <c:tx>
            <c:strRef>
              <c:f>'Partida 28'!$C$24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28'!$D$24:$O$24</c:f>
              <c:numCache>
                <c:formatCode>0.0%</c:formatCode>
                <c:ptCount val="12"/>
                <c:pt idx="0">
                  <c:v>1.6532463492587354E-2</c:v>
                </c:pt>
                <c:pt idx="1">
                  <c:v>4.9016866424135032E-2</c:v>
                </c:pt>
                <c:pt idx="2">
                  <c:v>6.684231226444079E-2</c:v>
                </c:pt>
                <c:pt idx="3">
                  <c:v>0.10333361546896856</c:v>
                </c:pt>
                <c:pt idx="4">
                  <c:v>0.17721646004024894</c:v>
                </c:pt>
                <c:pt idx="5">
                  <c:v>0.21227746741332087</c:v>
                </c:pt>
                <c:pt idx="6">
                  <c:v>0.23090798729258766</c:v>
                </c:pt>
                <c:pt idx="7">
                  <c:v>0.30529944413514576</c:v>
                </c:pt>
                <c:pt idx="8">
                  <c:v>0.31915556608856688</c:v>
                </c:pt>
                <c:pt idx="9">
                  <c:v>0.41563016457944268</c:v>
                </c:pt>
                <c:pt idx="10">
                  <c:v>0.57800610186096502</c:v>
                </c:pt>
                <c:pt idx="11">
                  <c:v>0.87829613788711347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131-4CCA-8705-182712B93CBF}"/>
            </c:ext>
          </c:extLst>
        </c:ser>
        <c:ser>
          <c:idx val="1"/>
          <c:order val="2"/>
          <c:tx>
            <c:strRef>
              <c:f>'Partida 28'!$C$25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6725775834857543E-2"/>
                  <c:y val="-1.6309972868540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131-4CCA-8705-182712B93CBF}"/>
                </c:ext>
              </c:extLst>
            </c:dLbl>
            <c:dLbl>
              <c:idx val="1"/>
              <c:layout>
                <c:manualLayout>
                  <c:x val="-5.4914881933003867E-2"/>
                  <c:y val="-2.09698471760469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31-4CCA-8705-182712B93CBF}"/>
                </c:ext>
              </c:extLst>
            </c:dLbl>
            <c:dLbl>
              <c:idx val="2"/>
              <c:layout>
                <c:manualLayout>
                  <c:x val="-3.5145524437122419E-2"/>
                  <c:y val="-3.1454770764070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131-4CCA-8705-182712B93CBF}"/>
                </c:ext>
              </c:extLst>
            </c:dLbl>
            <c:dLbl>
              <c:idx val="3"/>
              <c:layout>
                <c:manualLayout>
                  <c:x val="-4.3931905546403117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31-4CCA-8705-182712B93CBF}"/>
                </c:ext>
              </c:extLst>
            </c:dLbl>
            <c:dLbl>
              <c:idx val="4"/>
              <c:layout>
                <c:manualLayout>
                  <c:x val="-3.5145524437122544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131-4CCA-8705-182712B93CBF}"/>
                </c:ext>
              </c:extLst>
            </c:dLbl>
            <c:dLbl>
              <c:idx val="5"/>
              <c:layout>
                <c:manualLayout>
                  <c:x val="-3.9538714991762765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31-4CCA-8705-182712B93CBF}"/>
                </c:ext>
              </c:extLst>
            </c:dLbl>
            <c:dLbl>
              <c:idx val="6"/>
              <c:layout>
                <c:manualLayout>
                  <c:x val="-4.6128500823723308E-2"/>
                  <c:y val="-3.1454770764070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131-4CCA-8705-182712B93CBF}"/>
                </c:ext>
              </c:extLst>
            </c:dLbl>
            <c:dLbl>
              <c:idx val="7"/>
              <c:layout>
                <c:manualLayout>
                  <c:x val="-3.9538714991762688E-2"/>
                  <c:y val="-1.7474872646705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131-4CCA-8705-182712B93CBF}"/>
                </c:ext>
              </c:extLst>
            </c:dLbl>
            <c:dLbl>
              <c:idx val="8"/>
              <c:layout>
                <c:manualLayout>
                  <c:x val="-3.9538714991762848E-2"/>
                  <c:y val="-3.4949745293411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131-4CCA-8705-182712B93CBF}"/>
                </c:ext>
              </c:extLst>
            </c:dLbl>
            <c:dLbl>
              <c:idx val="9"/>
              <c:layout>
                <c:manualLayout>
                  <c:x val="-2.416254805052169E-2"/>
                  <c:y val="3.49497452934113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131-4CCA-8705-182712B93CBF}"/>
                </c:ext>
              </c:extLst>
            </c:dLbl>
            <c:dLbl>
              <c:idx val="10"/>
              <c:layout>
                <c:manualLayout>
                  <c:x val="-1.9769357495881545E-2"/>
                  <c:y val="1.3979898117364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131-4CCA-8705-182712B93C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28'!$D$22:$O$22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28'!$D$25</c:f>
              <c:numCache>
                <c:formatCode>0.0%</c:formatCode>
                <c:ptCount val="1"/>
                <c:pt idx="0">
                  <c:v>0.10110691762186438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2131-4CCA-8705-182712B93C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661504"/>
        <c:axId val="166675584"/>
      </c:lineChart>
      <c:catAx>
        <c:axId val="16666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75584"/>
        <c:crosses val="autoZero"/>
        <c:auto val="1"/>
        <c:lblAlgn val="ctr"/>
        <c:lblOffset val="100"/>
        <c:noMultiLvlLbl val="0"/>
      </c:catAx>
      <c:valAx>
        <c:axId val="1666755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66615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665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034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37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7856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955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225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565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80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169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391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782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2276872"/>
            <a:ext cx="8064896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C011AA99-CCDE-4C51-B3AC-1464F20C2D2C}"/>
              </a:ext>
            </a:extLst>
          </p:cNvPr>
          <p:cNvSpPr/>
          <p:nvPr/>
        </p:nvSpPr>
        <p:spPr>
          <a:xfrm>
            <a:off x="144016" y="6165304"/>
            <a:ext cx="5796136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3" y="692697"/>
            <a:ext cx="7992888" cy="60695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32419A1C-E6D7-4281-A2DF-BB263C8FDC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372292"/>
              </p:ext>
            </p:extLst>
          </p:nvPr>
        </p:nvGraphicFramePr>
        <p:xfrm>
          <a:off x="755576" y="1772816"/>
          <a:ext cx="7632848" cy="3729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4413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F13FE392-0A9D-4189-BCAC-F085F11A47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2780602"/>
              </p:ext>
            </p:extLst>
          </p:nvPr>
        </p:nvGraphicFramePr>
        <p:xfrm>
          <a:off x="539552" y="1916832"/>
          <a:ext cx="7992888" cy="3686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03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5463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26CCAC31-5791-45C7-9B63-C44D133FD4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0164537"/>
              </p:ext>
            </p:extLst>
          </p:nvPr>
        </p:nvGraphicFramePr>
        <p:xfrm>
          <a:off x="611558" y="1988840"/>
          <a:ext cx="7848873" cy="3633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99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7450" y="719123"/>
            <a:ext cx="797499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0290" y="1404513"/>
            <a:ext cx="788014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8D064F1-BCFF-4C7E-9B29-982D993B1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019833"/>
              </p:ext>
            </p:extLst>
          </p:nvPr>
        </p:nvGraphicFramePr>
        <p:xfrm>
          <a:off x="565458" y="1790448"/>
          <a:ext cx="7974988" cy="1744501"/>
        </p:xfrm>
        <a:graphic>
          <a:graphicData uri="http://schemas.openxmlformats.org/drawingml/2006/table">
            <a:tbl>
              <a:tblPr/>
              <a:tblGrid>
                <a:gridCol w="840132">
                  <a:extLst>
                    <a:ext uri="{9D8B030D-6E8A-4147-A177-3AD203B41FA5}">
                      <a16:colId xmlns:a16="http://schemas.microsoft.com/office/drawing/2014/main" val="278612997"/>
                    </a:ext>
                  </a:extLst>
                </a:gridCol>
                <a:gridCol w="2244534">
                  <a:extLst>
                    <a:ext uri="{9D8B030D-6E8A-4147-A177-3AD203B41FA5}">
                      <a16:colId xmlns:a16="http://schemas.microsoft.com/office/drawing/2014/main" val="2394966353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1104119951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566208062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3385979056"/>
                    </a:ext>
                  </a:extLst>
                </a:gridCol>
                <a:gridCol w="840132">
                  <a:extLst>
                    <a:ext uri="{9D8B030D-6E8A-4147-A177-3AD203B41FA5}">
                      <a16:colId xmlns:a16="http://schemas.microsoft.com/office/drawing/2014/main" val="4240335875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1909312459"/>
                    </a:ext>
                  </a:extLst>
                </a:gridCol>
                <a:gridCol w="764897">
                  <a:extLst>
                    <a:ext uri="{9D8B030D-6E8A-4147-A177-3AD203B41FA5}">
                      <a16:colId xmlns:a16="http://schemas.microsoft.com/office/drawing/2014/main" val="2985747663"/>
                    </a:ext>
                  </a:extLst>
                </a:gridCol>
              </a:tblGrid>
              <a:tr h="1568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1527070"/>
                  </a:ext>
                </a:extLst>
              </a:tr>
              <a:tr h="48022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20279"/>
                  </a:ext>
                </a:extLst>
              </a:tr>
              <a:tr h="1666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9.504.447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033094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4241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8490908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384763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688120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023149"/>
                  </a:ext>
                </a:extLst>
              </a:tr>
              <a:tr h="156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3892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56652" y="836712"/>
            <a:ext cx="80581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28. CAPÍTULO 01. PROGRAMA 01:  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2924" y="1529360"/>
            <a:ext cx="8058151" cy="37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442718F-CDCC-4F5A-AA6F-110BEAA78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731537"/>
              </p:ext>
            </p:extLst>
          </p:nvPr>
        </p:nvGraphicFramePr>
        <p:xfrm>
          <a:off x="556652" y="1844824"/>
          <a:ext cx="8058150" cy="2711717"/>
        </p:xfrm>
        <a:graphic>
          <a:graphicData uri="http://schemas.openxmlformats.org/drawingml/2006/table">
            <a:tbl>
              <a:tblPr/>
              <a:tblGrid>
                <a:gridCol w="270046">
                  <a:extLst>
                    <a:ext uri="{9D8B030D-6E8A-4147-A177-3AD203B41FA5}">
                      <a16:colId xmlns:a16="http://schemas.microsoft.com/office/drawing/2014/main" val="1926976959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3823611983"/>
                    </a:ext>
                  </a:extLst>
                </a:gridCol>
                <a:gridCol w="270046">
                  <a:extLst>
                    <a:ext uri="{9D8B030D-6E8A-4147-A177-3AD203B41FA5}">
                      <a16:colId xmlns:a16="http://schemas.microsoft.com/office/drawing/2014/main" val="990954818"/>
                    </a:ext>
                  </a:extLst>
                </a:gridCol>
                <a:gridCol w="3046110">
                  <a:extLst>
                    <a:ext uri="{9D8B030D-6E8A-4147-A177-3AD203B41FA5}">
                      <a16:colId xmlns:a16="http://schemas.microsoft.com/office/drawing/2014/main" val="2258597540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3980615429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583105236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1961411045"/>
                    </a:ext>
                  </a:extLst>
                </a:gridCol>
                <a:gridCol w="723721">
                  <a:extLst>
                    <a:ext uri="{9D8B030D-6E8A-4147-A177-3AD203B41FA5}">
                      <a16:colId xmlns:a16="http://schemas.microsoft.com/office/drawing/2014/main" val="2035867722"/>
                    </a:ext>
                  </a:extLst>
                </a:gridCol>
                <a:gridCol w="658910">
                  <a:extLst>
                    <a:ext uri="{9D8B030D-6E8A-4147-A177-3AD203B41FA5}">
                      <a16:colId xmlns:a16="http://schemas.microsoft.com/office/drawing/2014/main" val="3630451915"/>
                    </a:ext>
                  </a:extLst>
                </a:gridCol>
                <a:gridCol w="648108">
                  <a:extLst>
                    <a:ext uri="{9D8B030D-6E8A-4147-A177-3AD203B41FA5}">
                      <a16:colId xmlns:a16="http://schemas.microsoft.com/office/drawing/2014/main" val="350949965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52788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427987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94.003.924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9.504.447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19946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12.230.828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845.591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3309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4.917.558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89734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51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379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8522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528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76.691.463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365170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Elecciones Municipales, de Gobernadores y Convencionales Constituyentes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31.107.487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45.999.946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605.430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06373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Elección Presidencial y Parlamentarias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45.583.976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30.691.517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-14.892.459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16225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164.065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991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49322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620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1454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946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7.951.186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79511860,0%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03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</TotalTime>
  <Words>497</Words>
  <Application>Microsoft Office PowerPoint</Application>
  <PresentationFormat>Presentación en pantalla (4:3)</PresentationFormat>
  <Paragraphs>258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1_Tema de Office</vt:lpstr>
      <vt:lpstr>EJECUCIÓN ACUMULADA DE GASTOS PRESUPUESTARIOS AL MES DE ENERO DE 2021 PARTIDA 28: SERVICIO ELECTORAL</vt:lpstr>
      <vt:lpstr>Presentación de PowerPoint</vt:lpstr>
      <vt:lpstr>Presentación de PowerPoint</vt:lpstr>
      <vt:lpstr>Presentación de PowerPoint</vt:lpstr>
      <vt:lpstr>EJECUCIÓN ACUMULADA DE GASTOS A ENERO DE 2021  PARTIDA 28 SERVICIO ELECTORAL</vt:lpstr>
      <vt:lpstr>EJECUCIÓN ACUMULADA DE GASTOS A ENERO DE 2021  PARTIDA 28. CAPÍTULO 01. PROGRAMA 01:  SERVICIO ELECTORAL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226</cp:revision>
  <cp:lastPrinted>2019-10-09T11:55:36Z</cp:lastPrinted>
  <dcterms:created xsi:type="dcterms:W3CDTF">2016-06-23T13:38:47Z</dcterms:created>
  <dcterms:modified xsi:type="dcterms:W3CDTF">2021-04-14T20:47:31Z</dcterms:modified>
</cp:coreProperties>
</file>