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2" y="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492467608048336E-2"/>
          <c:y val="0.21867479598284509"/>
          <c:w val="0.78930073148107305"/>
          <c:h val="0.41757051531977252"/>
        </c:manualLayout>
      </c:layout>
      <c:pie3DChart>
        <c:varyColors val="1"/>
        <c:ser>
          <c:idx val="0"/>
          <c:order val="0"/>
          <c:tx>
            <c:strRef>
              <c:f>'Partida 24'!$D$60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983-449D-8E75-DE66FBFBE27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983-449D-8E75-DE66FBFBE27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983-449D-8E75-DE66FBFBE27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983-449D-8E75-DE66FBFBE27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983-449D-8E75-DE66FBFBE27B}"/>
              </c:ext>
            </c:extLst>
          </c:dPt>
          <c:dLbls>
            <c:dLbl>
              <c:idx val="0"/>
              <c:layout>
                <c:manualLayout>
                  <c:x val="-0.12239692542263753"/>
                  <c:y val="4.86386532402988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983-449D-8E75-DE66FBFBE27B}"/>
                </c:ext>
              </c:extLst>
            </c:dLbl>
            <c:dLbl>
              <c:idx val="1"/>
              <c:layout>
                <c:manualLayout>
                  <c:x val="-0.12067117058696888"/>
                  <c:y val="-0.1563742196707940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983-449D-8E75-DE66FBFBE27B}"/>
                </c:ext>
              </c:extLst>
            </c:dLbl>
            <c:dLbl>
              <c:idx val="2"/>
              <c:layout>
                <c:manualLayout>
                  <c:x val="0.12661235584832647"/>
                  <c:y val="-0.1482493849235691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983-449D-8E75-DE66FBFBE27B}"/>
                </c:ext>
              </c:extLst>
            </c:dLbl>
            <c:dLbl>
              <c:idx val="3"/>
              <c:layout>
                <c:manualLayout>
                  <c:x val="5.1218652339442505E-2"/>
                  <c:y val="7.444133358429347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983-449D-8E75-DE66FBFBE27B}"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C983-449D-8E75-DE66FBFBE27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24'!$C$61:$C$65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SERVICIO DE LA DEUDA     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24'!$D$61:$D$65</c:f>
              <c:numCache>
                <c:formatCode>#,##0</c:formatCode>
                <c:ptCount val="5"/>
                <c:pt idx="0">
                  <c:v>37573730</c:v>
                </c:pt>
                <c:pt idx="1">
                  <c:v>12837011</c:v>
                </c:pt>
                <c:pt idx="2">
                  <c:v>60462605</c:v>
                </c:pt>
                <c:pt idx="3">
                  <c:v>316975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983-449D-8E75-DE66FBFBE27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061403329749771E-2"/>
          <c:y val="0.68197327498509941"/>
          <c:w val="0.31090118125865301"/>
          <c:h val="0.30036680514289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9.6998016009427257E-2"/>
          <c:y val="0.13035113989634364"/>
          <c:w val="0.89055815473362776"/>
          <c:h val="0.6394767742824371"/>
        </c:manualLayout>
      </c:layout>
      <c:lineChart>
        <c:grouping val="standard"/>
        <c:varyColors val="0"/>
        <c:ser>
          <c:idx val="0"/>
          <c:order val="0"/>
          <c:tx>
            <c:strRef>
              <c:f>'Partida 24'!$C$20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24'!$D$20:$O$20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5.4202414554571213E-2</c:v>
                </c:pt>
                <c:pt idx="2">
                  <c:v>0.10419221258901394</c:v>
                </c:pt>
                <c:pt idx="3">
                  <c:v>0.13008172072398425</c:v>
                </c:pt>
                <c:pt idx="4">
                  <c:v>0.34281429928092205</c:v>
                </c:pt>
                <c:pt idx="5">
                  <c:v>0.43635897156786557</c:v>
                </c:pt>
                <c:pt idx="6">
                  <c:v>0.4614760143190037</c:v>
                </c:pt>
                <c:pt idx="7">
                  <c:v>0.59286048481124587</c:v>
                </c:pt>
                <c:pt idx="8">
                  <c:v>0.72230115320887178</c:v>
                </c:pt>
                <c:pt idx="9">
                  <c:v>0.7880791155414647</c:v>
                </c:pt>
                <c:pt idx="10">
                  <c:v>0.86283188139909017</c:v>
                </c:pt>
                <c:pt idx="11">
                  <c:v>0.97224769985894033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3B-426D-8F3C-9528DF289E03}"/>
            </c:ext>
          </c:extLst>
        </c:ser>
        <c:ser>
          <c:idx val="1"/>
          <c:order val="1"/>
          <c:tx>
            <c:strRef>
              <c:f>'Partida 24'!$C$21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24'!$D$21:$O$21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8.6005951854565901E-2</c:v>
                </c:pt>
                <c:pt idx="2">
                  <c:v>0.19135622301521524</c:v>
                </c:pt>
                <c:pt idx="3">
                  <c:v>0.22044364904514388</c:v>
                </c:pt>
                <c:pt idx="4">
                  <c:v>0.34217790684931892</c:v>
                </c:pt>
                <c:pt idx="5">
                  <c:v>0.435003037717278</c:v>
                </c:pt>
                <c:pt idx="6">
                  <c:v>0.46326409510581684</c:v>
                </c:pt>
                <c:pt idx="7">
                  <c:v>0.52218062757880135</c:v>
                </c:pt>
                <c:pt idx="8">
                  <c:v>0.73076858733941341</c:v>
                </c:pt>
                <c:pt idx="9">
                  <c:v>0.81965564377545286</c:v>
                </c:pt>
                <c:pt idx="10">
                  <c:v>0.88817075347915575</c:v>
                </c:pt>
                <c:pt idx="11">
                  <c:v>0.97116342114100684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3B-426D-8F3C-9528DF289E03}"/>
            </c:ext>
          </c:extLst>
        </c:ser>
        <c:ser>
          <c:idx val="2"/>
          <c:order val="2"/>
          <c:tx>
            <c:strRef>
              <c:f>'Partida 24'!$C$22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rgbClr val="C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324388189794035E-2"/>
                  <c:y val="3.240318476638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D3B-426D-8F3C-9528DF289E03}"/>
                </c:ext>
              </c:extLst>
            </c:dLbl>
            <c:dLbl>
              <c:idx val="1"/>
              <c:layout>
                <c:manualLayout>
                  <c:x val="-4.1577092583053324E-2"/>
                  <c:y val="3.2403184766380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D3B-426D-8F3C-9528DF289E03}"/>
                </c:ext>
              </c:extLst>
            </c:dLbl>
            <c:dLbl>
              <c:idx val="2"/>
              <c:layout>
                <c:manualLayout>
                  <c:x val="-4.7819069345303798E-2"/>
                  <c:y val="7.2511191708188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D3B-426D-8F3C-9528DF289E03}"/>
                </c:ext>
              </c:extLst>
            </c:dLbl>
            <c:dLbl>
              <c:idx val="3"/>
              <c:layout>
                <c:manualLayout>
                  <c:x val="-4.3653935781391852E-2"/>
                  <c:y val="5.0001846225405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D3B-426D-8F3C-9528DF289E03}"/>
                </c:ext>
              </c:extLst>
            </c:dLbl>
            <c:dLbl>
              <c:idx val="4"/>
              <c:layout>
                <c:manualLayout>
                  <c:x val="-4.5713444697917431E-2"/>
                  <c:y val="5.6799262391616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D3B-426D-8F3C-9528DF289E03}"/>
                </c:ext>
              </c:extLst>
            </c:dLbl>
            <c:dLbl>
              <c:idx val="5"/>
              <c:layout>
                <c:manualLayout>
                  <c:x val="-4.1551254691294504E-2"/>
                  <c:y val="3.9604014961590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D3B-426D-8F3C-9528DF289E03}"/>
                </c:ext>
              </c:extLst>
            </c:dLbl>
            <c:dLbl>
              <c:idx val="6"/>
              <c:layout>
                <c:manualLayout>
                  <c:x val="-4.986140751097709E-2"/>
                  <c:y val="1.800179993199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D3B-426D-8F3C-9528DF289E03}"/>
                </c:ext>
              </c:extLst>
            </c:dLbl>
            <c:dLbl>
              <c:idx val="7"/>
              <c:layout>
                <c:manualLayout>
                  <c:x val="-4.3613707165109032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D3B-426D-8F3C-9528DF289E03}"/>
                </c:ext>
              </c:extLst>
            </c:dLbl>
            <c:dLbl>
              <c:idx val="8"/>
              <c:layout>
                <c:manualLayout>
                  <c:x val="-6.2305295950155761E-3"/>
                  <c:y val="3.4995615903550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D3B-426D-8F3C-9528DF289E03}"/>
                </c:ext>
              </c:extLst>
            </c:dLbl>
            <c:dLbl>
              <c:idx val="9"/>
              <c:layout>
                <c:manualLayout>
                  <c:x val="1.2461059190031152E-2"/>
                  <c:y val="3.8495177493906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D3B-426D-8F3C-9528DF289E03}"/>
                </c:ext>
              </c:extLst>
            </c:dLbl>
            <c:dLbl>
              <c:idx val="10"/>
              <c:layout>
                <c:manualLayout>
                  <c:x val="8.3073727933541015E-3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D3B-426D-8F3C-9528DF289E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24'!$D$22</c:f>
              <c:numCache>
                <c:formatCode>0.0%</c:formatCode>
                <c:ptCount val="1"/>
                <c:pt idx="0">
                  <c:v>3.1393334252021357E-2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2D3B-426D-8F3C-9528DF289E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6870760"/>
        <c:axId val="336870368"/>
      </c:lineChart>
      <c:catAx>
        <c:axId val="336870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6870368"/>
        <c:crosses val="autoZero"/>
        <c:auto val="1"/>
        <c:lblAlgn val="ctr"/>
        <c:lblOffset val="100"/>
        <c:noMultiLvlLbl val="0"/>
      </c:catAx>
      <c:valAx>
        <c:axId val="3368703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687076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24'!$C$27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24'!$D$27:$O$27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2.4712899588940636E-2</c:v>
                </c:pt>
                <c:pt idx="2">
                  <c:v>5.0004615215432285E-2</c:v>
                </c:pt>
                <c:pt idx="3">
                  <c:v>2.5889508134970297E-2</c:v>
                </c:pt>
                <c:pt idx="4">
                  <c:v>0.21273257855693783</c:v>
                </c:pt>
                <c:pt idx="5">
                  <c:v>9.3630555543766494E-2</c:v>
                </c:pt>
                <c:pt idx="6">
                  <c:v>2.8491377456921027E-2</c:v>
                </c:pt>
                <c:pt idx="7">
                  <c:v>0.13016288312325397</c:v>
                </c:pt>
                <c:pt idx="8">
                  <c:v>0.12944066839762591</c:v>
                </c:pt>
                <c:pt idx="9">
                  <c:v>6.5777962332592865E-2</c:v>
                </c:pt>
                <c:pt idx="10">
                  <c:v>7.4843215659944215E-2</c:v>
                </c:pt>
                <c:pt idx="11">
                  <c:v>0.10126071254335593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55-4F8F-8236-C87A15C59AC5}"/>
            </c:ext>
          </c:extLst>
        </c:ser>
        <c:ser>
          <c:idx val="1"/>
          <c:order val="1"/>
          <c:tx>
            <c:strRef>
              <c:f>'Partida 24'!$C$28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24'!$D$28:$O$28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5.5451988580472525E-2</c:v>
                </c:pt>
                <c:pt idx="2">
                  <c:v>0.10575808485171334</c:v>
                </c:pt>
                <c:pt idx="3">
                  <c:v>2.5947355010044294E-2</c:v>
                </c:pt>
                <c:pt idx="4">
                  <c:v>0.11371305204375026</c:v>
                </c:pt>
                <c:pt idx="5">
                  <c:v>9.4361348913650375E-2</c:v>
                </c:pt>
                <c:pt idx="6">
                  <c:v>2.826106083187906E-2</c:v>
                </c:pt>
                <c:pt idx="7">
                  <c:v>5.8916532472984513E-2</c:v>
                </c:pt>
                <c:pt idx="8">
                  <c:v>0.21410673605410604</c:v>
                </c:pt>
                <c:pt idx="9">
                  <c:v>0.10202167643879807</c:v>
                </c:pt>
                <c:pt idx="10">
                  <c:v>6.8515109703702948E-2</c:v>
                </c:pt>
                <c:pt idx="11">
                  <c:v>9.4270901932583862E-2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55-4F8F-8236-C87A15C59AC5}"/>
            </c:ext>
          </c:extLst>
        </c:ser>
        <c:ser>
          <c:idx val="2"/>
          <c:order val="2"/>
          <c:tx>
            <c:strRef>
              <c:f>'Partida 24'!$C$29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1.2413793777561433E-2"/>
                  <c:y val="2.15439795462249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C55-4F8F-8236-C87A15C59A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24'!$D$29</c:f>
              <c:numCache>
                <c:formatCode>0.0%</c:formatCode>
                <c:ptCount val="1"/>
                <c:pt idx="0">
                  <c:v>3.1393334252021357E-2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C55-4F8F-8236-C87A15C59AC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8548192"/>
        <c:axId val="438547408"/>
      </c:barChart>
      <c:catAx>
        <c:axId val="43854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8547408"/>
        <c:crosses val="autoZero"/>
        <c:auto val="1"/>
        <c:lblAlgn val="ctr"/>
        <c:lblOffset val="100"/>
        <c:noMultiLvlLbl val="0"/>
      </c:catAx>
      <c:valAx>
        <c:axId val="4385474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854819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ENERO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febrero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3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7023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717580"/>
              </p:ext>
            </p:extLst>
          </p:nvPr>
        </p:nvGraphicFramePr>
        <p:xfrm>
          <a:off x="590873" y="2114368"/>
          <a:ext cx="7924476" cy="3227791"/>
        </p:xfrm>
        <a:graphic>
          <a:graphicData uri="http://schemas.openxmlformats.org/drawingml/2006/table">
            <a:tbl>
              <a:tblPr/>
              <a:tblGrid>
                <a:gridCol w="7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98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6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6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6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6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80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659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60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87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94.754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1.364.132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1.364.132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94.754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364.487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364.487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1.623.356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1.623.356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6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870" y="53603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0870" y="72216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930410"/>
              </p:ext>
            </p:extLst>
          </p:nvPr>
        </p:nvGraphicFramePr>
        <p:xfrm>
          <a:off x="596120" y="2020516"/>
          <a:ext cx="7831784" cy="2563721"/>
        </p:xfrm>
        <a:graphic>
          <a:graphicData uri="http://schemas.openxmlformats.org/drawingml/2006/table">
            <a:tbl>
              <a:tblPr/>
              <a:tblGrid>
                <a:gridCol w="772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5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2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22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22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22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30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15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86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0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8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366.269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4.923.469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4.923.469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323.395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2.025.797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2.025.797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33.082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131.831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131.831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21.094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21.094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106.136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106.136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19353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2" y="804437"/>
            <a:ext cx="816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767716"/>
              </p:ext>
            </p:extLst>
          </p:nvPr>
        </p:nvGraphicFramePr>
        <p:xfrm>
          <a:off x="518863" y="2132858"/>
          <a:ext cx="8085585" cy="3601099"/>
        </p:xfrm>
        <a:graphic>
          <a:graphicData uri="http://schemas.openxmlformats.org/drawingml/2006/table">
            <a:tbl>
              <a:tblPr/>
              <a:tblGrid>
                <a:gridCol w="777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72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7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77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77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77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81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65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63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0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1.398.674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7.485.165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7.485.165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484.586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2.611.232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2.611.232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62.955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6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38.151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38.151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6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35.225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6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6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7" y="497688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3" y="166715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3" y="68347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149731"/>
              </p:ext>
            </p:extLst>
          </p:nvPr>
        </p:nvGraphicFramePr>
        <p:xfrm>
          <a:off x="518863" y="2113154"/>
          <a:ext cx="7996487" cy="2271363"/>
        </p:xfrm>
        <a:graphic>
          <a:graphicData uri="http://schemas.openxmlformats.org/drawingml/2006/table">
            <a:tbl>
              <a:tblPr/>
              <a:tblGrid>
                <a:gridCol w="788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7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8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84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8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84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0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08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2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8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1.060.845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11.883.156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11.883.156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988.737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2.046.584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2.046.584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72.108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4863875"/>
              </p:ext>
            </p:extLst>
          </p:nvPr>
        </p:nvGraphicFramePr>
        <p:xfrm>
          <a:off x="395625" y="1593055"/>
          <a:ext cx="8248313" cy="468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6921080"/>
              </p:ext>
            </p:extLst>
          </p:nvPr>
        </p:nvGraphicFramePr>
        <p:xfrm>
          <a:off x="417236" y="1614486"/>
          <a:ext cx="8210797" cy="4262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1535478"/>
              </p:ext>
            </p:extLst>
          </p:nvPr>
        </p:nvGraphicFramePr>
        <p:xfrm>
          <a:off x="539552" y="1609724"/>
          <a:ext cx="8137846" cy="4195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4" y="5486427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781916"/>
              </p:ext>
            </p:extLst>
          </p:nvPr>
        </p:nvGraphicFramePr>
        <p:xfrm>
          <a:off x="606314" y="2189764"/>
          <a:ext cx="7543798" cy="2535382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317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58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124.010.179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124.010.179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3.893.093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37.573.730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37.573.730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2.718.092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12.837.011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12.837.011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60.462.605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60.462.605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736.835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12.083.003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12.083.003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8996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5138971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630428"/>
              </p:ext>
            </p:extLst>
          </p:nvPr>
        </p:nvGraphicFramePr>
        <p:xfrm>
          <a:off x="585597" y="2132856"/>
          <a:ext cx="7899638" cy="2736305"/>
        </p:xfrm>
        <a:graphic>
          <a:graphicData uri="http://schemas.openxmlformats.org/drawingml/2006/table">
            <a:tbl>
              <a:tblPr/>
              <a:tblGrid>
                <a:gridCol w="276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57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2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23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23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23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58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47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3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2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92.703.023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92.703.023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1.067.305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830.584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127.611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14.356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94.754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366.269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1.398.674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1.060.845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7608" y="6418793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159751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7668" y="802179"/>
            <a:ext cx="800323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807847"/>
              </p:ext>
            </p:extLst>
          </p:nvPr>
        </p:nvGraphicFramePr>
        <p:xfrm>
          <a:off x="547606" y="1996317"/>
          <a:ext cx="7967745" cy="3881876"/>
        </p:xfrm>
        <a:graphic>
          <a:graphicData uri="http://schemas.openxmlformats.org/drawingml/2006/table">
            <a:tbl>
              <a:tblPr/>
              <a:tblGrid>
                <a:gridCol w="711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1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13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13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13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13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76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69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88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4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4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830.584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11.132.596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11.132.596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771.822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5.339.688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5.339.688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39.936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55.479.214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55.479.214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394.341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394.341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18.826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26.615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26.615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7.567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349.934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349.934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8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6404" y="6025348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1" y="740436"/>
            <a:ext cx="800323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546052"/>
              </p:ext>
            </p:extLst>
          </p:nvPr>
        </p:nvGraphicFramePr>
        <p:xfrm>
          <a:off x="586403" y="2204863"/>
          <a:ext cx="7928946" cy="3096344"/>
        </p:xfrm>
        <a:graphic>
          <a:graphicData uri="http://schemas.openxmlformats.org/drawingml/2006/table">
            <a:tbl>
              <a:tblPr/>
              <a:tblGrid>
                <a:gridCol w="716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5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53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61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61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61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61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20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137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90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0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127.611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563.893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563.893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40.442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410.361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410.361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2.032.654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2.032.654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87.156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ERNC - ANID 03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87.156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8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87.156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47.767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47.767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17.092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17.092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594001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257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98989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474547"/>
              </p:ext>
            </p:extLst>
          </p:nvPr>
        </p:nvGraphicFramePr>
        <p:xfrm>
          <a:off x="474242" y="2204860"/>
          <a:ext cx="8212559" cy="2793836"/>
        </p:xfrm>
        <a:graphic>
          <a:graphicData uri="http://schemas.openxmlformats.org/drawingml/2006/table">
            <a:tbl>
              <a:tblPr/>
              <a:tblGrid>
                <a:gridCol w="760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02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02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02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02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21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08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43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2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0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221.319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221.319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38.862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8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4004</TotalTime>
  <Words>2069</Words>
  <Application>Microsoft Office PowerPoint</Application>
  <PresentationFormat>Presentación en pantalla (4:3)</PresentationFormat>
  <Paragraphs>1091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1_Tema de Office</vt:lpstr>
      <vt:lpstr>Tema de Office</vt:lpstr>
      <vt:lpstr>EJECUCIÓN PRESUPUESTARIA DE GASTOS ACUMULADA AL MES DE ENERO DE 2021 PARTIDA 24: MINISTERIO DE ENERGÍA</vt:lpstr>
      <vt:lpstr>EJECUCIÓN ACUMULADA DE GASTOS A ENERO DE 2021  PARTIDA 24 MINISTERIO DE ENERGÍA</vt:lpstr>
      <vt:lpstr>EJECUCIÓN ACUMULADA DE GASTOS A ENERO DE 2021  PARTIDA 24 MINISTERIO DE ENERGÍA</vt:lpstr>
      <vt:lpstr>EJECUCIÓN ACUMULADA DE GASTOS A ENERO DE 2021  PARTIDA 24 MINISTERIO DE ENERGÍA</vt:lpstr>
      <vt:lpstr>EJECUCIÓN ACUMULADA DE GASTOS A ENERO DE 2021 PARTIDA 24 MINISTERIO DE ENERGÍA</vt:lpstr>
      <vt:lpstr>EJECUCIÓN ACUMULADA DE GASTOS A ENERO DE 2021  PARTIDA 24 MINISTERIO DE ENERGÍA RESUMEN POR CAPÍTULOS</vt:lpstr>
      <vt:lpstr>EJECUCIÓN ACUMULADA DE GASTOS A ENERO DE 2021  PARTIDA 24. CAPÍTULO 01. PROGRAMA 01:  SUBSECRETARÍA DE ENERGÍA</vt:lpstr>
      <vt:lpstr>EJECUCIÓN ACUMULADA DE GASTOS A ENERO DE 2021  PARTIDA 24. CAPÍTULO 01. PROGRAMA 03:  APOYO AL DESARROLLO DE ENERGÍAS RENOVABLES NO CONVENCIONALES</vt:lpstr>
      <vt:lpstr>EJECUCIÓN ACUMULADA DE GASTOS A ENERO DE 2021  PARTIDA 24. CAPÍTULO 01. PROGRAMA 04:  PROGRAMA ENERGIZACIÓN RURAL Y SOCIAL</vt:lpstr>
      <vt:lpstr>EJECUCIÓN ACUMULADA DE GASTOS A ENERO DE 2021  PARTIDA 24. CAPÍTULO 01. PROGRAMA 05:  PLAN DE ACCIÓN DE EFICIENCIA ENERGÉTICA</vt:lpstr>
      <vt:lpstr>EJECUCIÓN ACUMULADA DE GASTOS A ENERO DE 2021  PARTIDA 24. CAPÍTULO 02. PROGRAMA 01:  COMISIÓN NACIONAL DE ENERGÍA</vt:lpstr>
      <vt:lpstr>EJECUCIÓN ACUMULADA DE GASTOS A ENERO DE 2021  PARTIDA 24. CAPÍTULO 03. PROGRAMA 01:  COMISIÓN CHILENA DE ENERGÍA NUCLEAR</vt:lpstr>
      <vt:lpstr>EJECUCIÓN ACUMULADA DE GASTOS A ENERO DE 2021  PARTIDA 24. CAPÍTULO 04. PROGRAMA 01:  SUPERINTENDENCIA DE ELECTRICIDAD Y COMBUSTIBLES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318</cp:revision>
  <cp:lastPrinted>2019-06-03T14:10:49Z</cp:lastPrinted>
  <dcterms:created xsi:type="dcterms:W3CDTF">2016-06-23T13:38:47Z</dcterms:created>
  <dcterms:modified xsi:type="dcterms:W3CDTF">2021-04-28T03:06:53Z</dcterms:modified>
</cp:coreProperties>
</file>