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F6-4B6A-BD71-4DE39A095B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F6-4B6A-BD71-4DE39A095B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F6-4B6A-BD71-4DE39A095B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F6-4B6A-BD71-4DE39A095B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F6-4B6A-BD71-4DE39A095B3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EF6-4B6A-BD71-4DE39A095B3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EF6-4B6A-BD71-4DE39A095B30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'P. 23 Ministerio Público (1)'!$E$72:$E$78</c:f>
              <c:strCache>
                <c:ptCount val="7"/>
                <c:pt idx="0">
                  <c:v>GASTOS EN PERSONAL</c:v>
                </c:pt>
                <c:pt idx="1">
                  <c:v>BIENES Y SERVICIOS DE CONSUMO</c:v>
                </c:pt>
                <c:pt idx="2">
                  <c:v>PRESTACIONES DE SEGURIDAD SOCIAL</c:v>
                </c:pt>
                <c:pt idx="3">
                  <c:v>TRANSFERENCIAS CORRIENTES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SERVICIO DE LA DEUDA</c:v>
                </c:pt>
              </c:strCache>
            </c:strRef>
          </c:cat>
          <c:val>
            <c:numRef>
              <c:f>'P. 23 Ministerio Público (1)'!$F$72:$F$78</c:f>
              <c:numCache>
                <c:formatCode>0.0%</c:formatCode>
                <c:ptCount val="7"/>
                <c:pt idx="0">
                  <c:v>0.76224233002656816</c:v>
                </c:pt>
                <c:pt idx="1">
                  <c:v>0.17635655154519653</c:v>
                </c:pt>
                <c:pt idx="2">
                  <c:v>1.7331722445504893E-3</c:v>
                </c:pt>
                <c:pt idx="3">
                  <c:v>4.4916160966404339E-3</c:v>
                </c:pt>
                <c:pt idx="4">
                  <c:v>9.6803420093019756E-3</c:v>
                </c:pt>
                <c:pt idx="5">
                  <c:v>4.5495938555847042E-2</c:v>
                </c:pt>
                <c:pt idx="6">
                  <c:v>4.952189531861699E-8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EF6-4B6A-BD71-4DE39A095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250134786244275"/>
          <c:y val="0.15755627009646303"/>
          <c:w val="0.31666731092796008"/>
          <c:h val="0.7845659163987138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Mensual 2019 - 2020 - 2021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'P. 23 Ministerio Público (1)'!$E$46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(1)'!$F$43:$Q$43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(1)'!$F$46:$Q$46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6.9336186834987906E-2</c:v>
                </c:pt>
                <c:pt idx="2">
                  <c:v>0.15501514515140552</c:v>
                </c:pt>
                <c:pt idx="3">
                  <c:v>7.5985531244926796E-2</c:v>
                </c:pt>
                <c:pt idx="4">
                  <c:v>7.6962652919910252E-2</c:v>
                </c:pt>
                <c:pt idx="5">
                  <c:v>7.264047567998333E-2</c:v>
                </c:pt>
                <c:pt idx="6">
                  <c:v>6.8080479725167023E-2</c:v>
                </c:pt>
                <c:pt idx="7">
                  <c:v>7.0026221128933017E-2</c:v>
                </c:pt>
                <c:pt idx="8">
                  <c:v>6.9190923604107196E-2</c:v>
                </c:pt>
                <c:pt idx="9">
                  <c:v>7.1453688396099113E-2</c:v>
                </c:pt>
                <c:pt idx="10">
                  <c:v>7.5082507472785998E-2</c:v>
                </c:pt>
                <c:pt idx="11">
                  <c:v>0.11979403116073534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7B-404F-AAAD-8D5F56CC6FCD}"/>
            </c:ext>
          </c:extLst>
        </c:ser>
        <c:ser>
          <c:idx val="1"/>
          <c:order val="1"/>
          <c:tx>
            <c:strRef>
              <c:f>'P. 23 Ministerio Público (1)'!$E$45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(1)'!$F$43:$Q$43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(1)'!$F$45:$Q$45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7.2566564009922507E-2</c:v>
                </c:pt>
                <c:pt idx="2">
                  <c:v>0.16061060575448868</c:v>
                </c:pt>
                <c:pt idx="3">
                  <c:v>7.5213408859259354E-2</c:v>
                </c:pt>
                <c:pt idx="4">
                  <c:v>7.7792151053091382E-2</c:v>
                </c:pt>
                <c:pt idx="5">
                  <c:v>7.9053870723753847E-2</c:v>
                </c:pt>
                <c:pt idx="6">
                  <c:v>7.9015902773532321E-2</c:v>
                </c:pt>
                <c:pt idx="7">
                  <c:v>7.6498087097141662E-2</c:v>
                </c:pt>
                <c:pt idx="8">
                  <c:v>7.3037348468107915E-2</c:v>
                </c:pt>
                <c:pt idx="9">
                  <c:v>7.2714746798532126E-2</c:v>
                </c:pt>
                <c:pt idx="10">
                  <c:v>7.9875838243070776E-2</c:v>
                </c:pt>
                <c:pt idx="11">
                  <c:v>0.10657764758081355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7B-404F-AAAD-8D5F56CC6FCD}"/>
            </c:ext>
          </c:extLst>
        </c:ser>
        <c:ser>
          <c:idx val="0"/>
          <c:order val="2"/>
          <c:tx>
            <c:strRef>
              <c:f>'P. 23 Ministerio Público (1)'!$E$44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chemeClr val="accent2"/>
            </a:solidFill>
            <a:ln w="25400">
              <a:solidFill>
                <a:schemeClr val="accent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(1)'!$F$43:$Q$43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(1)'!$F$44</c:f>
              <c:numCache>
                <c:formatCode>0.0%</c:formatCode>
                <c:ptCount val="1"/>
                <c:pt idx="0">
                  <c:v>7.6202133648617193E-2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7B-404F-AAAD-8D5F56CC6F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0739000"/>
        <c:axId val="330742136"/>
      </c:barChart>
      <c:catAx>
        <c:axId val="330739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2136"/>
        <c:crosses val="autoZero"/>
        <c:auto val="1"/>
        <c:lblAlgn val="ctr"/>
        <c:lblOffset val="100"/>
        <c:noMultiLvlLbl val="0"/>
      </c:catAx>
      <c:valAx>
        <c:axId val="330742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390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Acumulada 2019 - 2020 - 2021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435892388451443"/>
          <c:y val="0.13263888888888889"/>
          <c:w val="0.85341885389326333"/>
          <c:h val="0.6262806211723535"/>
        </c:manualLayout>
      </c:layout>
      <c:lineChart>
        <c:grouping val="standard"/>
        <c:varyColors val="0"/>
        <c:ser>
          <c:idx val="2"/>
          <c:order val="0"/>
          <c:tx>
            <c:strRef>
              <c:f>'P. 23 Ministerio Público (1)'!$E$39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(1)'!$F$36:$Q$36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(1)'!$F$39:$Q$39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0.13792230287650653</c:v>
                </c:pt>
                <c:pt idx="2">
                  <c:v>0.29293744802791205</c:v>
                </c:pt>
                <c:pt idx="3">
                  <c:v>0.36806062719112553</c:v>
                </c:pt>
                <c:pt idx="4">
                  <c:v>0.44502328011103576</c:v>
                </c:pt>
                <c:pt idx="5">
                  <c:v>0.48965247630120406</c:v>
                </c:pt>
                <c:pt idx="6">
                  <c:v>0.55482411955238387</c:v>
                </c:pt>
                <c:pt idx="7">
                  <c:v>0.62485034068131695</c:v>
                </c:pt>
                <c:pt idx="8">
                  <c:v>0.69404126428542412</c:v>
                </c:pt>
                <c:pt idx="9">
                  <c:v>0.76549495268152323</c:v>
                </c:pt>
                <c:pt idx="10">
                  <c:v>0.84057746015430923</c:v>
                </c:pt>
                <c:pt idx="11">
                  <c:v>0.98605891209113217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02-4AE1-887C-F769AFA71D25}"/>
            </c:ext>
          </c:extLst>
        </c:ser>
        <c:ser>
          <c:idx val="1"/>
          <c:order val="1"/>
          <c:tx>
            <c:strRef>
              <c:f>'P. 23 Ministerio Público (1)'!$E$38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(1)'!$F$36:$Q$36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(1)'!$F$38:$Q$38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0.14482241292107348</c:v>
                </c:pt>
                <c:pt idx="2">
                  <c:v>0.30479539244127429</c:v>
                </c:pt>
                <c:pt idx="3">
                  <c:v>0.38000880130053366</c:v>
                </c:pt>
                <c:pt idx="4">
                  <c:v>0.46360997466219267</c:v>
                </c:pt>
                <c:pt idx="5">
                  <c:v>0.54266384538594659</c:v>
                </c:pt>
                <c:pt idx="6">
                  <c:v>0.62129973092499058</c:v>
                </c:pt>
                <c:pt idx="7">
                  <c:v>0.69779781802213225</c:v>
                </c:pt>
                <c:pt idx="8">
                  <c:v>0.7242039290468264</c:v>
                </c:pt>
                <c:pt idx="9">
                  <c:v>0.79691867584535858</c:v>
                </c:pt>
                <c:pt idx="10">
                  <c:v>0.87679451408842934</c:v>
                </c:pt>
                <c:pt idx="11">
                  <c:v>0.98542327409681396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02-4AE1-887C-F769AFA71D25}"/>
            </c:ext>
          </c:extLst>
        </c:ser>
        <c:ser>
          <c:idx val="0"/>
          <c:order val="2"/>
          <c:tx>
            <c:strRef>
              <c:f>'P. 23 Ministerio Público (1)'!$E$37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dLbls>
            <c:dLbl>
              <c:idx val="0"/>
              <c:layout>
                <c:manualLayout>
                  <c:x val="-7.2222222222222215E-2"/>
                  <c:y val="-9.25925925925934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02-4AE1-887C-F769AFA71D25}"/>
                </c:ext>
              </c:extLst>
            </c:dLbl>
            <c:dLbl>
              <c:idx val="1"/>
              <c:layout>
                <c:manualLayout>
                  <c:x val="-5.2777777777777778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02-4AE1-887C-F769AFA71D25}"/>
                </c:ext>
              </c:extLst>
            </c:dLbl>
            <c:dLbl>
              <c:idx val="2"/>
              <c:layout>
                <c:manualLayout>
                  <c:x val="-5.2777777777777778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02-4AE1-887C-F769AFA71D25}"/>
                </c:ext>
              </c:extLst>
            </c:dLbl>
            <c:dLbl>
              <c:idx val="3"/>
              <c:layout>
                <c:manualLayout>
                  <c:x val="-5.2777777777777826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02-4AE1-887C-F769AFA71D25}"/>
                </c:ext>
              </c:extLst>
            </c:dLbl>
            <c:dLbl>
              <c:idx val="4"/>
              <c:layout>
                <c:manualLayout>
                  <c:x val="-5.833333333333333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02-4AE1-887C-F769AFA71D25}"/>
                </c:ext>
              </c:extLst>
            </c:dLbl>
            <c:dLbl>
              <c:idx val="5"/>
              <c:layout>
                <c:manualLayout>
                  <c:x val="-5.2777777777777778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F02-4AE1-887C-F769AFA71D25}"/>
                </c:ext>
              </c:extLst>
            </c:dLbl>
            <c:dLbl>
              <c:idx val="6"/>
              <c:layout>
                <c:manualLayout>
                  <c:x val="-3.888888888888899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F02-4AE1-887C-F769AFA71D25}"/>
                </c:ext>
              </c:extLst>
            </c:dLbl>
            <c:dLbl>
              <c:idx val="7"/>
              <c:layout>
                <c:manualLayout>
                  <c:x val="-4.1666557305336936E-2"/>
                  <c:y val="-1.38888888888889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999999999999988E-2"/>
                      <c:h val="5.80788859725867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2F02-4AE1-887C-F769AFA71D25}"/>
                </c:ext>
              </c:extLst>
            </c:dLbl>
            <c:dLbl>
              <c:idx val="8"/>
              <c:layout>
                <c:manualLayout>
                  <c:x val="-3.888888888888889E-2"/>
                  <c:y val="-2.3148148148148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F02-4AE1-887C-F769AFA71D25}"/>
                </c:ext>
              </c:extLst>
            </c:dLbl>
            <c:dLbl>
              <c:idx val="9"/>
              <c:layout>
                <c:manualLayout>
                  <c:x val="-4.7222222222222325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F02-4AE1-887C-F769AFA71D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(1)'!$F$36:$Q$36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(1)'!$F$37</c:f>
              <c:numCache>
                <c:formatCode>0.0%</c:formatCode>
                <c:ptCount val="1"/>
                <c:pt idx="0">
                  <c:v>7.6202133648617193E-2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2F02-4AE1-887C-F769AFA71D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0744488"/>
        <c:axId val="330741352"/>
      </c:lineChart>
      <c:catAx>
        <c:axId val="330744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1352"/>
        <c:crosses val="autoZero"/>
        <c:auto val="1"/>
        <c:lblAlgn val="ctr"/>
        <c:lblOffset val="100"/>
        <c:noMultiLvlLbl val="0"/>
      </c:catAx>
      <c:valAx>
        <c:axId val="330741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448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C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9459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0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3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3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74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7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5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3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0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0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5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3284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ENERO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37321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5175"/>
            <a:ext cx="775977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C0B9B71-13B3-40E1-809D-20274474B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43391"/>
              </p:ext>
            </p:extLst>
          </p:nvPr>
        </p:nvGraphicFramePr>
        <p:xfrm>
          <a:off x="611560" y="1988840"/>
          <a:ext cx="7759774" cy="4102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743754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61E5A836-FC06-4EAB-8828-3FA486D810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8711629"/>
              </p:ext>
            </p:extLst>
          </p:nvPr>
        </p:nvGraphicFramePr>
        <p:xfrm>
          <a:off x="545304" y="1772816"/>
          <a:ext cx="7987136" cy="4223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70565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E967F739-F06B-49FE-AEEA-6ADC839FC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499695"/>
              </p:ext>
            </p:extLst>
          </p:nvPr>
        </p:nvGraphicFramePr>
        <p:xfrm>
          <a:off x="611560" y="1916832"/>
          <a:ext cx="784887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16581" y="672584"/>
            <a:ext cx="802694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24021" y="1263677"/>
            <a:ext cx="7711866" cy="273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FBB7190-970D-4DD3-A2C7-BF28ED3B44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374849"/>
              </p:ext>
            </p:extLst>
          </p:nvPr>
        </p:nvGraphicFramePr>
        <p:xfrm>
          <a:off x="524021" y="1628801"/>
          <a:ext cx="8019506" cy="4453956"/>
        </p:xfrm>
        <a:graphic>
          <a:graphicData uri="http://schemas.openxmlformats.org/drawingml/2006/table">
            <a:tbl>
              <a:tblPr/>
              <a:tblGrid>
                <a:gridCol w="753005">
                  <a:extLst>
                    <a:ext uri="{9D8B030D-6E8A-4147-A177-3AD203B41FA5}">
                      <a16:colId xmlns:a16="http://schemas.microsoft.com/office/drawing/2014/main" val="1791424078"/>
                    </a:ext>
                  </a:extLst>
                </a:gridCol>
                <a:gridCol w="313752">
                  <a:extLst>
                    <a:ext uri="{9D8B030D-6E8A-4147-A177-3AD203B41FA5}">
                      <a16:colId xmlns:a16="http://schemas.microsoft.com/office/drawing/2014/main" val="4176649926"/>
                    </a:ext>
                  </a:extLst>
                </a:gridCol>
                <a:gridCol w="313752">
                  <a:extLst>
                    <a:ext uri="{9D8B030D-6E8A-4147-A177-3AD203B41FA5}">
                      <a16:colId xmlns:a16="http://schemas.microsoft.com/office/drawing/2014/main" val="1347888677"/>
                    </a:ext>
                  </a:extLst>
                </a:gridCol>
                <a:gridCol w="2334317">
                  <a:extLst>
                    <a:ext uri="{9D8B030D-6E8A-4147-A177-3AD203B41FA5}">
                      <a16:colId xmlns:a16="http://schemas.microsoft.com/office/drawing/2014/main" val="2963762677"/>
                    </a:ext>
                  </a:extLst>
                </a:gridCol>
                <a:gridCol w="753005">
                  <a:extLst>
                    <a:ext uri="{9D8B030D-6E8A-4147-A177-3AD203B41FA5}">
                      <a16:colId xmlns:a16="http://schemas.microsoft.com/office/drawing/2014/main" val="330590234"/>
                    </a:ext>
                  </a:extLst>
                </a:gridCol>
                <a:gridCol w="690255">
                  <a:extLst>
                    <a:ext uri="{9D8B030D-6E8A-4147-A177-3AD203B41FA5}">
                      <a16:colId xmlns:a16="http://schemas.microsoft.com/office/drawing/2014/main" val="2699038706"/>
                    </a:ext>
                  </a:extLst>
                </a:gridCol>
                <a:gridCol w="690255">
                  <a:extLst>
                    <a:ext uri="{9D8B030D-6E8A-4147-A177-3AD203B41FA5}">
                      <a16:colId xmlns:a16="http://schemas.microsoft.com/office/drawing/2014/main" val="3936989344"/>
                    </a:ext>
                  </a:extLst>
                </a:gridCol>
                <a:gridCol w="665155">
                  <a:extLst>
                    <a:ext uri="{9D8B030D-6E8A-4147-A177-3AD203B41FA5}">
                      <a16:colId xmlns:a16="http://schemas.microsoft.com/office/drawing/2014/main" val="3544975796"/>
                    </a:ext>
                  </a:extLst>
                </a:gridCol>
                <a:gridCol w="753005">
                  <a:extLst>
                    <a:ext uri="{9D8B030D-6E8A-4147-A177-3AD203B41FA5}">
                      <a16:colId xmlns:a16="http://schemas.microsoft.com/office/drawing/2014/main" val="2610341293"/>
                    </a:ext>
                  </a:extLst>
                </a:gridCol>
                <a:gridCol w="753005">
                  <a:extLst>
                    <a:ext uri="{9D8B030D-6E8A-4147-A177-3AD203B41FA5}">
                      <a16:colId xmlns:a16="http://schemas.microsoft.com/office/drawing/2014/main" val="246642816"/>
                    </a:ext>
                  </a:extLst>
                </a:gridCol>
              </a:tblGrid>
              <a:tr h="2607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265776"/>
                  </a:ext>
                </a:extLst>
              </a:tr>
              <a:tr h="5111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936851"/>
                  </a:ext>
                </a:extLst>
              </a:tr>
              <a:tr h="177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201.930.882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202.786.999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15.452.802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715992"/>
                  </a:ext>
                </a:extLst>
              </a:tr>
              <a:tr h="166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153.920.266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153.919.756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12.920.862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675476"/>
                  </a:ext>
                </a:extLst>
              </a:tr>
              <a:tr h="166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35.611.834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35.611.834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1.670.040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949326"/>
                  </a:ext>
                </a:extLst>
              </a:tr>
              <a:tr h="166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455496"/>
                  </a:ext>
                </a:extLst>
              </a:tr>
              <a:tr h="166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445064"/>
                  </a:ext>
                </a:extLst>
              </a:tr>
              <a:tr h="166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906.996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003021"/>
                  </a:ext>
                </a:extLst>
              </a:tr>
              <a:tr h="166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82790"/>
                  </a:ext>
                </a:extLst>
              </a:tr>
              <a:tr h="166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712361"/>
                  </a:ext>
                </a:extLst>
              </a:tr>
              <a:tr h="166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391365"/>
                  </a:ext>
                </a:extLst>
              </a:tr>
              <a:tr h="3337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79350"/>
                  </a:ext>
                </a:extLst>
              </a:tr>
              <a:tr h="166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381250"/>
                  </a:ext>
                </a:extLst>
              </a:tr>
              <a:tr h="166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815425"/>
                  </a:ext>
                </a:extLst>
              </a:tr>
              <a:tr h="166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291438"/>
                  </a:ext>
                </a:extLst>
              </a:tr>
              <a:tr h="166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955867"/>
                  </a:ext>
                </a:extLst>
              </a:tr>
              <a:tr h="166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035217"/>
                  </a:ext>
                </a:extLst>
              </a:tr>
              <a:tr h="166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428467"/>
                  </a:ext>
                </a:extLst>
              </a:tr>
              <a:tr h="166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662143"/>
                  </a:ext>
                </a:extLst>
              </a:tr>
              <a:tr h="166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213519"/>
                  </a:ext>
                </a:extLst>
              </a:tr>
              <a:tr h="166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194707"/>
                  </a:ext>
                </a:extLst>
              </a:tr>
              <a:tr h="166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8560970,0%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45824"/>
                  </a:ext>
                </a:extLst>
              </a:tr>
              <a:tr h="166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8560970,0%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801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423</Words>
  <Application>Microsoft Office PowerPoint</Application>
  <PresentationFormat>Presentación en pantalla (4:3)</PresentationFormat>
  <Paragraphs>233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1_Tema de Office</vt:lpstr>
      <vt:lpstr>EJECUCIÓN PRESUPUESTARIA DE GASTOS ACUMULADA AL MES DE ENERO DE 2021 PARTIDA 23: MINISTERIO PÚBLICO</vt:lpstr>
      <vt:lpstr>EJECUCIÓN PRESUPUESTARIA DE GASTOS ACUMULADA AL MES DE ENERO DE 2021  MINISTERIO PÚBLICO</vt:lpstr>
      <vt:lpstr>Presentación de PowerPoint</vt:lpstr>
      <vt:lpstr>Presentación de PowerPoint</vt:lpstr>
      <vt:lpstr>EJECUCIÓN PRESUPUESTARIA DE GASTOS ACUMULADA AL MES DE ENERO DE 2021  MINISTERIO PÚBLICO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29</cp:revision>
  <dcterms:created xsi:type="dcterms:W3CDTF">2020-01-06T13:12:56Z</dcterms:created>
  <dcterms:modified xsi:type="dcterms:W3CDTF">2021-04-14T20:48:09Z</dcterms:modified>
</cp:coreProperties>
</file>