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275" r:id="rId13"/>
    <p:sldId id="276" r:id="rId14"/>
    <p:sldId id="300" r:id="rId15"/>
    <p:sldId id="277" r:id="rId16"/>
    <p:sldId id="278" r:id="rId17"/>
    <p:sldId id="306" r:id="rId18"/>
    <p:sldId id="272" r:id="rId19"/>
    <p:sldId id="305" r:id="rId20"/>
    <p:sldId id="308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Subtítulos de </a:t>
            </a:r>
            <a:r>
              <a:rPr lang="en-US" sz="700" b="0" i="0" baseline="0" dirty="0" err="1">
                <a:effectLst/>
              </a:rPr>
              <a:t>Gasto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21'!$D$68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94-490F-B142-3B98EC6C41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94-490F-B142-3B98EC6C41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594-490F-B142-3B98EC6C41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594-490F-B142-3B98EC6C41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594-490F-B142-3B98EC6C414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21'!$C$69:$C$73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21'!$D$69:$D$73</c:f>
              <c:numCache>
                <c:formatCode>#,##0</c:formatCode>
                <c:ptCount val="5"/>
                <c:pt idx="0">
                  <c:v>79679012</c:v>
                </c:pt>
                <c:pt idx="1">
                  <c:v>14534111</c:v>
                </c:pt>
                <c:pt idx="2">
                  <c:v>537891693</c:v>
                </c:pt>
                <c:pt idx="3">
                  <c:v>118826427</c:v>
                </c:pt>
                <c:pt idx="4">
                  <c:v>8152601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94-490F-B142-3B98EC6C41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30267778117E-2"/>
          <c:y val="0.78769208901884336"/>
          <c:w val="0.96122163145174166"/>
          <c:h val="0.195785412605588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Distribución Presupuesto Inicial por Capítulo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700" b="0" i="0" baseline="0" dirty="0">
                <a:effectLst/>
              </a:rPr>
              <a:t>(en Millones de $)</a:t>
            </a:r>
            <a:endParaRPr lang="es-CL" sz="5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21'!$M$67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21'!$L$68:$L$76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21'!$M$68:$M$76</c:f>
              <c:numCache>
                <c:formatCode>#,##0</c:formatCode>
                <c:ptCount val="9"/>
                <c:pt idx="0">
                  <c:v>421754917000</c:v>
                </c:pt>
                <c:pt idx="1">
                  <c:v>84660469000</c:v>
                </c:pt>
                <c:pt idx="2">
                  <c:v>7708934000</c:v>
                </c:pt>
                <c:pt idx="3">
                  <c:v>114569365000</c:v>
                </c:pt>
                <c:pt idx="4">
                  <c:v>29220013000</c:v>
                </c:pt>
                <c:pt idx="5">
                  <c:v>41903386000</c:v>
                </c:pt>
                <c:pt idx="6">
                  <c:v>21688801000</c:v>
                </c:pt>
                <c:pt idx="7">
                  <c:v>6001950000</c:v>
                </c:pt>
                <c:pt idx="8">
                  <c:v>49726961000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70-463F-86EC-00445B0F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9-4E83-99B9-0365557A2A05}"/>
            </c:ext>
          </c:extLst>
        </c:ser>
        <c:ser>
          <c:idx val="0"/>
          <c:order val="1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21'!$D$32:$O$32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  <c:pt idx="8">
                  <c:v>4.4102459743099967E-2</c:v>
                </c:pt>
                <c:pt idx="9">
                  <c:v>8.3325599623644234E-2</c:v>
                </c:pt>
                <c:pt idx="10">
                  <c:v>0.14437076722136294</c:v>
                </c:pt>
                <c:pt idx="11">
                  <c:v>0.17345231782341503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9-4E83-99B9-0365557A2A05}"/>
            </c:ext>
          </c:extLst>
        </c:ser>
        <c:ser>
          <c:idx val="1"/>
          <c:order val="2"/>
          <c:tx>
            <c:strRef>
              <c:f>'Partida 21'!$C$33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373444827621289E-3"/>
                  <c:y val="-3.65797843981746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C9-4E83-99B9-0365557A2A05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en-US"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C9-4E83-99B9-0365557A2A05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C9-4E83-99B9-0365557A2A05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C9-4E83-99B9-0365557A2A05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C9-4E83-99B9-0365557A2A05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C9-4E83-99B9-0365557A2A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21'!$D$33</c:f>
              <c:numCache>
                <c:formatCode>0.0%</c:formatCode>
                <c:ptCount val="1"/>
                <c:pt idx="0">
                  <c:v>0.10561795463532485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C9-4E83-99B9-0365557A2A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6-48A1-9D8D-FB371E7C169B}"/>
            </c:ext>
          </c:extLst>
        </c:ser>
        <c:ser>
          <c:idx val="0"/>
          <c:order val="1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21'!$D$25:$O$25</c:f>
              <c:numCache>
                <c:formatCode>0.0%</c:formatCode>
                <c:ptCount val="12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  <c:pt idx="8">
                  <c:v>0.48246498159720663</c:v>
                </c:pt>
                <c:pt idx="9">
                  <c:v>0.59711683943279947</c:v>
                </c:pt>
                <c:pt idx="10">
                  <c:v>0.7420726133695188</c:v>
                </c:pt>
                <c:pt idx="11">
                  <c:v>0.98071207509815472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6-48A1-9D8D-FB371E7C169B}"/>
            </c:ext>
          </c:extLst>
        </c:ser>
        <c:ser>
          <c:idx val="1"/>
          <c:order val="2"/>
          <c:tx>
            <c:strRef>
              <c:f>'Partida 21'!$C$26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FF56-48A1-9D8D-FB371E7C169B}"/>
              </c:ext>
            </c:extLst>
          </c:dPt>
          <c:dLbls>
            <c:dLbl>
              <c:idx val="0"/>
              <c:layout>
                <c:manualLayout>
                  <c:x val="-2.7722317569285532E-2"/>
                  <c:y val="6.5705914747812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56-48A1-9D8D-FB371E7C169B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56-48A1-9D8D-FB371E7C169B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56-48A1-9D8D-FB371E7C169B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56-48A1-9D8D-FB371E7C169B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F56-48A1-9D8D-FB371E7C169B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56-48A1-9D8D-FB371E7C169B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56-48A1-9D8D-FB371E7C169B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56-48A1-9D8D-FB371E7C169B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F56-48A1-9D8D-FB371E7C169B}"/>
                </c:ext>
              </c:extLst>
            </c:dLbl>
            <c:dLbl>
              <c:idx val="9"/>
              <c:layout>
                <c:manualLayout>
                  <c:x val="-3.1185005085176711E-2"/>
                  <c:y val="1.883426309325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56-48A1-9D8D-FB371E7C169B}"/>
                </c:ext>
              </c:extLst>
            </c:dLbl>
            <c:dLbl>
              <c:idx val="10"/>
              <c:layout>
                <c:manualLayout>
                  <c:x val="-2.098652428171879E-2"/>
                  <c:y val="1.4631909544843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F56-48A1-9D8D-FB371E7C169B}"/>
                </c:ext>
              </c:extLst>
            </c:dLbl>
            <c:dLbl>
              <c:idx val="11"/>
              <c:layout>
                <c:manualLayout>
                  <c:x val="-1.6640605136028625E-2"/>
                  <c:y val="2.194786431726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56-48A1-9D8D-FB371E7C1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21'!$D$26</c:f>
              <c:numCache>
                <c:formatCode>0.0%</c:formatCode>
                <c:ptCount val="1"/>
                <c:pt idx="0">
                  <c:v>0.10561795463532485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FF56-48A1-9D8D-FB371E7C1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3F60B8-545E-4BFD-9FF2-3C4AE7BAA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29380"/>
              </p:ext>
            </p:extLst>
          </p:nvPr>
        </p:nvGraphicFramePr>
        <p:xfrm>
          <a:off x="527415" y="1884039"/>
          <a:ext cx="8085638" cy="1512852"/>
        </p:xfrm>
        <a:graphic>
          <a:graphicData uri="http://schemas.openxmlformats.org/drawingml/2006/table">
            <a:tbl>
              <a:tblPr/>
              <a:tblGrid>
                <a:gridCol w="270967">
                  <a:extLst>
                    <a:ext uri="{9D8B030D-6E8A-4147-A177-3AD203B41FA5}">
                      <a16:colId xmlns:a16="http://schemas.microsoft.com/office/drawing/2014/main" val="502464394"/>
                    </a:ext>
                  </a:extLst>
                </a:gridCol>
                <a:gridCol w="270967">
                  <a:extLst>
                    <a:ext uri="{9D8B030D-6E8A-4147-A177-3AD203B41FA5}">
                      <a16:colId xmlns:a16="http://schemas.microsoft.com/office/drawing/2014/main" val="3866715577"/>
                    </a:ext>
                  </a:extLst>
                </a:gridCol>
                <a:gridCol w="270967">
                  <a:extLst>
                    <a:ext uri="{9D8B030D-6E8A-4147-A177-3AD203B41FA5}">
                      <a16:colId xmlns:a16="http://schemas.microsoft.com/office/drawing/2014/main" val="4258793316"/>
                    </a:ext>
                  </a:extLst>
                </a:gridCol>
                <a:gridCol w="3056500">
                  <a:extLst>
                    <a:ext uri="{9D8B030D-6E8A-4147-A177-3AD203B41FA5}">
                      <a16:colId xmlns:a16="http://schemas.microsoft.com/office/drawing/2014/main" val="3332419139"/>
                    </a:ext>
                  </a:extLst>
                </a:gridCol>
                <a:gridCol w="726190">
                  <a:extLst>
                    <a:ext uri="{9D8B030D-6E8A-4147-A177-3AD203B41FA5}">
                      <a16:colId xmlns:a16="http://schemas.microsoft.com/office/drawing/2014/main" val="1133439643"/>
                    </a:ext>
                  </a:extLst>
                </a:gridCol>
                <a:gridCol w="726190">
                  <a:extLst>
                    <a:ext uri="{9D8B030D-6E8A-4147-A177-3AD203B41FA5}">
                      <a16:colId xmlns:a16="http://schemas.microsoft.com/office/drawing/2014/main" val="956929854"/>
                    </a:ext>
                  </a:extLst>
                </a:gridCol>
                <a:gridCol w="726190">
                  <a:extLst>
                    <a:ext uri="{9D8B030D-6E8A-4147-A177-3AD203B41FA5}">
                      <a16:colId xmlns:a16="http://schemas.microsoft.com/office/drawing/2014/main" val="2387038737"/>
                    </a:ext>
                  </a:extLst>
                </a:gridCol>
                <a:gridCol w="726190">
                  <a:extLst>
                    <a:ext uri="{9D8B030D-6E8A-4147-A177-3AD203B41FA5}">
                      <a16:colId xmlns:a16="http://schemas.microsoft.com/office/drawing/2014/main" val="3175475105"/>
                    </a:ext>
                  </a:extLst>
                </a:gridCol>
                <a:gridCol w="661158">
                  <a:extLst>
                    <a:ext uri="{9D8B030D-6E8A-4147-A177-3AD203B41FA5}">
                      <a16:colId xmlns:a16="http://schemas.microsoft.com/office/drawing/2014/main" val="1666924832"/>
                    </a:ext>
                  </a:extLst>
                </a:gridCol>
                <a:gridCol w="650319">
                  <a:extLst>
                    <a:ext uri="{9D8B030D-6E8A-4147-A177-3AD203B41FA5}">
                      <a16:colId xmlns:a16="http://schemas.microsoft.com/office/drawing/2014/main" val="25936413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46483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2310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5.827.283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40216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438.731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245712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0200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10.553.026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1055302,6%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1055302,6%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74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10.553.026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1055302,6%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1055302,6%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37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A06863C-B0C0-4A7B-9EEA-EEEADAEB2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521529"/>
              </p:ext>
            </p:extLst>
          </p:nvPr>
        </p:nvGraphicFramePr>
        <p:xfrm>
          <a:off x="497564" y="1713864"/>
          <a:ext cx="8074651" cy="3339653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3019058518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522871639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344892467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48586765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33267159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207369792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002603541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3863926330"/>
                    </a:ext>
                  </a:extLst>
                </a:gridCol>
                <a:gridCol w="660259">
                  <a:extLst>
                    <a:ext uri="{9D8B030D-6E8A-4147-A177-3AD203B41FA5}">
                      <a16:colId xmlns:a16="http://schemas.microsoft.com/office/drawing/2014/main" val="888898553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2858716409"/>
                    </a:ext>
                  </a:extLst>
                </a:gridCol>
              </a:tblGrid>
              <a:tr h="1266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022090"/>
                  </a:ext>
                </a:extLst>
              </a:tr>
              <a:tr h="387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989391"/>
                  </a:ext>
                </a:extLst>
              </a:tr>
              <a:tr h="1661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0282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18.032.187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6177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42324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25.603.107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78454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5178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34337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24.755.351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6790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23.251.990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2.334.699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1708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49821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66215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756.855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61364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37.918.004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44251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37.023.547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3626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6819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356036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698405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49621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86858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859902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48448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413183"/>
                  </a:ext>
                </a:extLst>
              </a:tr>
              <a:tr h="1266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70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D77D48-6D8F-42FA-B583-543571CF1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48444"/>
              </p:ext>
            </p:extLst>
          </p:nvPr>
        </p:nvGraphicFramePr>
        <p:xfrm>
          <a:off x="537001" y="1799576"/>
          <a:ext cx="8124404" cy="2323739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2137025927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386758568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3060205915"/>
                    </a:ext>
                  </a:extLst>
                </a:gridCol>
                <a:gridCol w="3106470">
                  <a:extLst>
                    <a:ext uri="{9D8B030D-6E8A-4147-A177-3AD203B41FA5}">
                      <a16:colId xmlns:a16="http://schemas.microsoft.com/office/drawing/2014/main" val="2833449115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976288175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175189914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2765026562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341979882"/>
                    </a:ext>
                  </a:extLst>
                </a:gridCol>
                <a:gridCol w="659685">
                  <a:extLst>
                    <a:ext uri="{9D8B030D-6E8A-4147-A177-3AD203B41FA5}">
                      <a16:colId xmlns:a16="http://schemas.microsoft.com/office/drawing/2014/main" val="2175918436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868752658"/>
                    </a:ext>
                  </a:extLst>
                </a:gridCol>
              </a:tblGrid>
              <a:tr h="1264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68559"/>
                  </a:ext>
                </a:extLst>
              </a:tr>
              <a:tr h="387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349032"/>
                  </a:ext>
                </a:extLst>
              </a:tr>
              <a:tr h="1659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1.598.437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99474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4.496.762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296.185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86656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724.277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23668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1.009.208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4648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2.470.074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1.009.208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7287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597.073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286.603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0732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408.729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152.251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157542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1.233.116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552.287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45780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231.156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415257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08723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43359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38341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580945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265.612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13280,6%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71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058856-6FD0-45E6-ACC1-B512F902E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996763"/>
              </p:ext>
            </p:extLst>
          </p:nvPr>
        </p:nvGraphicFramePr>
        <p:xfrm>
          <a:off x="513445" y="1907422"/>
          <a:ext cx="8087009" cy="4309354"/>
        </p:xfrm>
        <a:graphic>
          <a:graphicData uri="http://schemas.openxmlformats.org/drawingml/2006/table">
            <a:tbl>
              <a:tblPr/>
              <a:tblGrid>
                <a:gridCol w="266371">
                  <a:extLst>
                    <a:ext uri="{9D8B030D-6E8A-4147-A177-3AD203B41FA5}">
                      <a16:colId xmlns:a16="http://schemas.microsoft.com/office/drawing/2014/main" val="837651150"/>
                    </a:ext>
                  </a:extLst>
                </a:gridCol>
                <a:gridCol w="266371">
                  <a:extLst>
                    <a:ext uri="{9D8B030D-6E8A-4147-A177-3AD203B41FA5}">
                      <a16:colId xmlns:a16="http://schemas.microsoft.com/office/drawing/2014/main" val="3914992407"/>
                    </a:ext>
                  </a:extLst>
                </a:gridCol>
                <a:gridCol w="266371">
                  <a:extLst>
                    <a:ext uri="{9D8B030D-6E8A-4147-A177-3AD203B41FA5}">
                      <a16:colId xmlns:a16="http://schemas.microsoft.com/office/drawing/2014/main" val="833520753"/>
                    </a:ext>
                  </a:extLst>
                </a:gridCol>
                <a:gridCol w="3143171">
                  <a:extLst>
                    <a:ext uri="{9D8B030D-6E8A-4147-A177-3AD203B41FA5}">
                      <a16:colId xmlns:a16="http://schemas.microsoft.com/office/drawing/2014/main" val="61111791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74357269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722782691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3023354945"/>
                    </a:ext>
                  </a:extLst>
                </a:gridCol>
                <a:gridCol w="713873">
                  <a:extLst>
                    <a:ext uri="{9D8B030D-6E8A-4147-A177-3AD203B41FA5}">
                      <a16:colId xmlns:a16="http://schemas.microsoft.com/office/drawing/2014/main" val="2413921825"/>
                    </a:ext>
                  </a:extLst>
                </a:gridCol>
                <a:gridCol w="649944">
                  <a:extLst>
                    <a:ext uri="{9D8B030D-6E8A-4147-A177-3AD203B41FA5}">
                      <a16:colId xmlns:a16="http://schemas.microsoft.com/office/drawing/2014/main" val="4127458152"/>
                    </a:ext>
                  </a:extLst>
                </a:gridCol>
                <a:gridCol w="639289">
                  <a:extLst>
                    <a:ext uri="{9D8B030D-6E8A-4147-A177-3AD203B41FA5}">
                      <a16:colId xmlns:a16="http://schemas.microsoft.com/office/drawing/2014/main" val="3985666520"/>
                    </a:ext>
                  </a:extLst>
                </a:gridCol>
              </a:tblGrid>
              <a:tr h="120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94" marR="7594" marT="75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806760"/>
                  </a:ext>
                </a:extLst>
              </a:tr>
              <a:tr h="3685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18770"/>
                  </a:ext>
                </a:extLst>
              </a:tr>
              <a:tr h="157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34.644.545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52205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11.246.469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819.246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4797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1.396.888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36.229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8437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16.939.494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15527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9.849.931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2255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6.330.995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7275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2.063.179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9389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85433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989.852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85009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404.692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59768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5.261.686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1013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4.301.046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09096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551.554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14532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409.086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5360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1.827.877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055377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796.419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3238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983895"/>
                  </a:ext>
                </a:extLst>
              </a:tr>
              <a:tr h="240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448.079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82729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381.096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99378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25916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51.393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15778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80.908.423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52627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71.317.927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10.583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062079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63.128.404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628543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947.314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10.545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869205"/>
                  </a:ext>
                </a:extLst>
              </a:tr>
              <a:tr h="172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7.242.209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66083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816711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3.884.906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182035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70874"/>
                  </a:ext>
                </a:extLst>
              </a:tr>
              <a:tr h="120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5.705.590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94" marR="7594" marT="75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94" marR="7594" marT="75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84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7B44E0-621A-45CD-9D6E-E1ADF2B2C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05381"/>
              </p:ext>
            </p:extLst>
          </p:nvPr>
        </p:nvGraphicFramePr>
        <p:xfrm>
          <a:off x="523880" y="2025271"/>
          <a:ext cx="8086682" cy="992852"/>
        </p:xfrm>
        <a:graphic>
          <a:graphicData uri="http://schemas.openxmlformats.org/drawingml/2006/table">
            <a:tbl>
              <a:tblPr/>
              <a:tblGrid>
                <a:gridCol w="266360">
                  <a:extLst>
                    <a:ext uri="{9D8B030D-6E8A-4147-A177-3AD203B41FA5}">
                      <a16:colId xmlns:a16="http://schemas.microsoft.com/office/drawing/2014/main" val="4201352247"/>
                    </a:ext>
                  </a:extLst>
                </a:gridCol>
                <a:gridCol w="266360">
                  <a:extLst>
                    <a:ext uri="{9D8B030D-6E8A-4147-A177-3AD203B41FA5}">
                      <a16:colId xmlns:a16="http://schemas.microsoft.com/office/drawing/2014/main" val="2232077288"/>
                    </a:ext>
                  </a:extLst>
                </a:gridCol>
                <a:gridCol w="266360">
                  <a:extLst>
                    <a:ext uri="{9D8B030D-6E8A-4147-A177-3AD203B41FA5}">
                      <a16:colId xmlns:a16="http://schemas.microsoft.com/office/drawing/2014/main" val="756201606"/>
                    </a:ext>
                  </a:extLst>
                </a:gridCol>
                <a:gridCol w="3143045">
                  <a:extLst>
                    <a:ext uri="{9D8B030D-6E8A-4147-A177-3AD203B41FA5}">
                      <a16:colId xmlns:a16="http://schemas.microsoft.com/office/drawing/2014/main" val="2614891996"/>
                    </a:ext>
                  </a:extLst>
                </a:gridCol>
                <a:gridCol w="713844">
                  <a:extLst>
                    <a:ext uri="{9D8B030D-6E8A-4147-A177-3AD203B41FA5}">
                      <a16:colId xmlns:a16="http://schemas.microsoft.com/office/drawing/2014/main" val="444923054"/>
                    </a:ext>
                  </a:extLst>
                </a:gridCol>
                <a:gridCol w="713844">
                  <a:extLst>
                    <a:ext uri="{9D8B030D-6E8A-4147-A177-3AD203B41FA5}">
                      <a16:colId xmlns:a16="http://schemas.microsoft.com/office/drawing/2014/main" val="56539088"/>
                    </a:ext>
                  </a:extLst>
                </a:gridCol>
                <a:gridCol w="713844">
                  <a:extLst>
                    <a:ext uri="{9D8B030D-6E8A-4147-A177-3AD203B41FA5}">
                      <a16:colId xmlns:a16="http://schemas.microsoft.com/office/drawing/2014/main" val="2046940641"/>
                    </a:ext>
                  </a:extLst>
                </a:gridCol>
                <a:gridCol w="713844">
                  <a:extLst>
                    <a:ext uri="{9D8B030D-6E8A-4147-A177-3AD203B41FA5}">
                      <a16:colId xmlns:a16="http://schemas.microsoft.com/office/drawing/2014/main" val="2714991298"/>
                    </a:ext>
                  </a:extLst>
                </a:gridCol>
                <a:gridCol w="649917">
                  <a:extLst>
                    <a:ext uri="{9D8B030D-6E8A-4147-A177-3AD203B41FA5}">
                      <a16:colId xmlns:a16="http://schemas.microsoft.com/office/drawing/2014/main" val="2469489051"/>
                    </a:ext>
                  </a:extLst>
                </a:gridCol>
                <a:gridCol w="639264">
                  <a:extLst>
                    <a:ext uri="{9D8B030D-6E8A-4147-A177-3AD203B41FA5}">
                      <a16:colId xmlns:a16="http://schemas.microsoft.com/office/drawing/2014/main" val="4057007021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177344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7404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4.026.698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33.778.487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09175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1.452.484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619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52919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32.266.266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1613313,3%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4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6015"/>
            <a:ext cx="8016177" cy="59617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65979" y="1266502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869AC2-10E2-4097-904A-C16E4F1F3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394575"/>
              </p:ext>
            </p:extLst>
          </p:nvPr>
        </p:nvGraphicFramePr>
        <p:xfrm>
          <a:off x="539551" y="1537766"/>
          <a:ext cx="7886701" cy="383604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723361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706285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1982726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9948911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784678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6731043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151538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1886381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13965397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41580884"/>
                    </a:ext>
                  </a:extLst>
                </a:gridCol>
              </a:tblGrid>
              <a:tr h="236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14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08364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451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5.478.156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32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4100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590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6554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968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3235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22.593.685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3.703.468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35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9.246.004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432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981.369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2038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34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31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5248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8775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4762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8.392.791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3.439.069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00233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866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866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339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242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89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6741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1393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59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ENEROR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D9E106-C57E-45ED-B80F-1ADBAB180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0665"/>
              </p:ext>
            </p:extLst>
          </p:nvPr>
        </p:nvGraphicFramePr>
        <p:xfrm>
          <a:off x="553085" y="1709765"/>
          <a:ext cx="7992891" cy="3365864"/>
        </p:xfrm>
        <a:graphic>
          <a:graphicData uri="http://schemas.openxmlformats.org/drawingml/2006/table">
            <a:tbl>
              <a:tblPr/>
              <a:tblGrid>
                <a:gridCol w="267859">
                  <a:extLst>
                    <a:ext uri="{9D8B030D-6E8A-4147-A177-3AD203B41FA5}">
                      <a16:colId xmlns:a16="http://schemas.microsoft.com/office/drawing/2014/main" val="4206128767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1799266140"/>
                    </a:ext>
                  </a:extLst>
                </a:gridCol>
                <a:gridCol w="267859">
                  <a:extLst>
                    <a:ext uri="{9D8B030D-6E8A-4147-A177-3AD203B41FA5}">
                      <a16:colId xmlns:a16="http://schemas.microsoft.com/office/drawing/2014/main" val="212094494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1356729581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118440547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096947966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904295326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4002039089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3472014472"/>
                    </a:ext>
                  </a:extLst>
                </a:gridCol>
                <a:gridCol w="642860">
                  <a:extLst>
                    <a:ext uri="{9D8B030D-6E8A-4147-A177-3AD203B41FA5}">
                      <a16:colId xmlns:a16="http://schemas.microsoft.com/office/drawing/2014/main" val="859463291"/>
                    </a:ext>
                  </a:extLst>
                </a:gridCol>
              </a:tblGrid>
              <a:tr h="12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831428"/>
                  </a:ext>
                </a:extLst>
              </a:tr>
              <a:tr h="3898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781613"/>
                  </a:ext>
                </a:extLst>
              </a:tr>
              <a:tr h="167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3249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6.370.402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1606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055820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33.602.465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90710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750502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53334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31.911.842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4.024.711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5694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5.108.996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213366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44174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9.714.525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32350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83989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32497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204.247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807001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696.513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632639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1.479.960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1.138.676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8837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5.490.506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3351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63015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429446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95061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79317"/>
                  </a:ext>
                </a:extLst>
              </a:tr>
              <a:tr h="135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84943"/>
                  </a:ext>
                </a:extLst>
              </a:tr>
              <a:tr h="12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57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ENEROR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011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3E24AD-4E90-4615-9A81-C4DEA1979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67728"/>
              </p:ext>
            </p:extLst>
          </p:nvPr>
        </p:nvGraphicFramePr>
        <p:xfrm>
          <a:off x="559602" y="1843761"/>
          <a:ext cx="8062858" cy="1000768"/>
        </p:xfrm>
        <a:graphic>
          <a:graphicData uri="http://schemas.openxmlformats.org/drawingml/2006/table">
            <a:tbl>
              <a:tblPr/>
              <a:tblGrid>
                <a:gridCol w="270203">
                  <a:extLst>
                    <a:ext uri="{9D8B030D-6E8A-4147-A177-3AD203B41FA5}">
                      <a16:colId xmlns:a16="http://schemas.microsoft.com/office/drawing/2014/main" val="841931899"/>
                    </a:ext>
                  </a:extLst>
                </a:gridCol>
                <a:gridCol w="270203">
                  <a:extLst>
                    <a:ext uri="{9D8B030D-6E8A-4147-A177-3AD203B41FA5}">
                      <a16:colId xmlns:a16="http://schemas.microsoft.com/office/drawing/2014/main" val="3629735699"/>
                    </a:ext>
                  </a:extLst>
                </a:gridCol>
                <a:gridCol w="270203">
                  <a:extLst>
                    <a:ext uri="{9D8B030D-6E8A-4147-A177-3AD203B41FA5}">
                      <a16:colId xmlns:a16="http://schemas.microsoft.com/office/drawing/2014/main" val="3627229298"/>
                    </a:ext>
                  </a:extLst>
                </a:gridCol>
                <a:gridCol w="3047890">
                  <a:extLst>
                    <a:ext uri="{9D8B030D-6E8A-4147-A177-3AD203B41FA5}">
                      <a16:colId xmlns:a16="http://schemas.microsoft.com/office/drawing/2014/main" val="960169320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4044106292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3078331357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1852624573"/>
                    </a:ext>
                  </a:extLst>
                </a:gridCol>
                <a:gridCol w="724144">
                  <a:extLst>
                    <a:ext uri="{9D8B030D-6E8A-4147-A177-3AD203B41FA5}">
                      <a16:colId xmlns:a16="http://schemas.microsoft.com/office/drawing/2014/main" val="648083694"/>
                    </a:ext>
                  </a:extLst>
                </a:gridCol>
                <a:gridCol w="659296">
                  <a:extLst>
                    <a:ext uri="{9D8B030D-6E8A-4147-A177-3AD203B41FA5}">
                      <a16:colId xmlns:a16="http://schemas.microsoft.com/office/drawing/2014/main" val="785410128"/>
                    </a:ext>
                  </a:extLst>
                </a:gridCol>
                <a:gridCol w="648487">
                  <a:extLst>
                    <a:ext uri="{9D8B030D-6E8A-4147-A177-3AD203B41FA5}">
                      <a16:colId xmlns:a16="http://schemas.microsoft.com/office/drawing/2014/main" val="2575444703"/>
                    </a:ext>
                  </a:extLst>
                </a:gridCol>
              </a:tblGrid>
              <a:tr h="1250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07636"/>
                  </a:ext>
                </a:extLst>
              </a:tr>
              <a:tr h="375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02759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74174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584851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932682"/>
                  </a:ext>
                </a:extLst>
              </a:tr>
              <a:tr h="125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163.988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28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22AAB9-CA31-4527-81D8-6488B131A2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28154"/>
              </p:ext>
            </p:extLst>
          </p:nvPr>
        </p:nvGraphicFramePr>
        <p:xfrm>
          <a:off x="522022" y="1832413"/>
          <a:ext cx="7993227" cy="2571935"/>
        </p:xfrm>
        <a:graphic>
          <a:graphicData uri="http://schemas.openxmlformats.org/drawingml/2006/table">
            <a:tbl>
              <a:tblPr/>
              <a:tblGrid>
                <a:gridCol w="267870">
                  <a:extLst>
                    <a:ext uri="{9D8B030D-6E8A-4147-A177-3AD203B41FA5}">
                      <a16:colId xmlns:a16="http://schemas.microsoft.com/office/drawing/2014/main" val="3531053341"/>
                    </a:ext>
                  </a:extLst>
                </a:gridCol>
                <a:gridCol w="267870">
                  <a:extLst>
                    <a:ext uri="{9D8B030D-6E8A-4147-A177-3AD203B41FA5}">
                      <a16:colId xmlns:a16="http://schemas.microsoft.com/office/drawing/2014/main" val="1702667192"/>
                    </a:ext>
                  </a:extLst>
                </a:gridCol>
                <a:gridCol w="267870">
                  <a:extLst>
                    <a:ext uri="{9D8B030D-6E8A-4147-A177-3AD203B41FA5}">
                      <a16:colId xmlns:a16="http://schemas.microsoft.com/office/drawing/2014/main" val="3158658313"/>
                    </a:ext>
                  </a:extLst>
                </a:gridCol>
                <a:gridCol w="3021568">
                  <a:extLst>
                    <a:ext uri="{9D8B030D-6E8A-4147-A177-3AD203B41FA5}">
                      <a16:colId xmlns:a16="http://schemas.microsoft.com/office/drawing/2014/main" val="2636519282"/>
                    </a:ext>
                  </a:extLst>
                </a:gridCol>
                <a:gridCol w="717890">
                  <a:extLst>
                    <a:ext uri="{9D8B030D-6E8A-4147-A177-3AD203B41FA5}">
                      <a16:colId xmlns:a16="http://schemas.microsoft.com/office/drawing/2014/main" val="2236596616"/>
                    </a:ext>
                  </a:extLst>
                </a:gridCol>
                <a:gridCol w="717890">
                  <a:extLst>
                    <a:ext uri="{9D8B030D-6E8A-4147-A177-3AD203B41FA5}">
                      <a16:colId xmlns:a16="http://schemas.microsoft.com/office/drawing/2014/main" val="1762397063"/>
                    </a:ext>
                  </a:extLst>
                </a:gridCol>
                <a:gridCol w="717890">
                  <a:extLst>
                    <a:ext uri="{9D8B030D-6E8A-4147-A177-3AD203B41FA5}">
                      <a16:colId xmlns:a16="http://schemas.microsoft.com/office/drawing/2014/main" val="2438198716"/>
                    </a:ext>
                  </a:extLst>
                </a:gridCol>
                <a:gridCol w="717890">
                  <a:extLst>
                    <a:ext uri="{9D8B030D-6E8A-4147-A177-3AD203B41FA5}">
                      <a16:colId xmlns:a16="http://schemas.microsoft.com/office/drawing/2014/main" val="2631981835"/>
                    </a:ext>
                  </a:extLst>
                </a:gridCol>
                <a:gridCol w="653602">
                  <a:extLst>
                    <a:ext uri="{9D8B030D-6E8A-4147-A177-3AD203B41FA5}">
                      <a16:colId xmlns:a16="http://schemas.microsoft.com/office/drawing/2014/main" val="654054952"/>
                    </a:ext>
                  </a:extLst>
                </a:gridCol>
                <a:gridCol w="642887">
                  <a:extLst>
                    <a:ext uri="{9D8B030D-6E8A-4147-A177-3AD203B41FA5}">
                      <a16:colId xmlns:a16="http://schemas.microsoft.com/office/drawing/2014/main" val="2666126217"/>
                    </a:ext>
                  </a:extLst>
                </a:gridCol>
              </a:tblGrid>
              <a:tr h="126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11593"/>
                  </a:ext>
                </a:extLst>
              </a:tr>
              <a:tr h="386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565428"/>
                  </a:ext>
                </a:extLst>
              </a:tr>
              <a:tr h="1656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31701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9.167.641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9.286.841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685.799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55030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4.336.641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4.217.441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109981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7.526.411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86502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9362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247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975529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259295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Colaboración INE Encuesta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29625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42433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1.922.920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91618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79833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28274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378473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749915"/>
                  </a:ext>
                </a:extLst>
              </a:tr>
              <a:tr h="126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148930,0%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605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41983" y="1459345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406190-B6E1-41E9-8032-CF7EA0786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154280"/>
              </p:ext>
            </p:extLst>
          </p:nvPr>
        </p:nvGraphicFramePr>
        <p:xfrm>
          <a:off x="547903" y="1772816"/>
          <a:ext cx="7971866" cy="2192006"/>
        </p:xfrm>
        <a:graphic>
          <a:graphicData uri="http://schemas.openxmlformats.org/drawingml/2006/table">
            <a:tbl>
              <a:tblPr/>
              <a:tblGrid>
                <a:gridCol w="267154">
                  <a:extLst>
                    <a:ext uri="{9D8B030D-6E8A-4147-A177-3AD203B41FA5}">
                      <a16:colId xmlns:a16="http://schemas.microsoft.com/office/drawing/2014/main" val="2949988634"/>
                    </a:ext>
                  </a:extLst>
                </a:gridCol>
                <a:gridCol w="267154">
                  <a:extLst>
                    <a:ext uri="{9D8B030D-6E8A-4147-A177-3AD203B41FA5}">
                      <a16:colId xmlns:a16="http://schemas.microsoft.com/office/drawing/2014/main" val="4062014098"/>
                    </a:ext>
                  </a:extLst>
                </a:gridCol>
                <a:gridCol w="267154">
                  <a:extLst>
                    <a:ext uri="{9D8B030D-6E8A-4147-A177-3AD203B41FA5}">
                      <a16:colId xmlns:a16="http://schemas.microsoft.com/office/drawing/2014/main" val="2580207472"/>
                    </a:ext>
                  </a:extLst>
                </a:gridCol>
                <a:gridCol w="3013492">
                  <a:extLst>
                    <a:ext uri="{9D8B030D-6E8A-4147-A177-3AD203B41FA5}">
                      <a16:colId xmlns:a16="http://schemas.microsoft.com/office/drawing/2014/main" val="3366525469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822868410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4101236721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189608071"/>
                    </a:ext>
                  </a:extLst>
                </a:gridCol>
                <a:gridCol w="715972">
                  <a:extLst>
                    <a:ext uri="{9D8B030D-6E8A-4147-A177-3AD203B41FA5}">
                      <a16:colId xmlns:a16="http://schemas.microsoft.com/office/drawing/2014/main" val="3890700392"/>
                    </a:ext>
                  </a:extLst>
                </a:gridCol>
                <a:gridCol w="651855">
                  <a:extLst>
                    <a:ext uri="{9D8B030D-6E8A-4147-A177-3AD203B41FA5}">
                      <a16:colId xmlns:a16="http://schemas.microsoft.com/office/drawing/2014/main" val="822438625"/>
                    </a:ext>
                  </a:extLst>
                </a:gridCol>
                <a:gridCol w="641169">
                  <a:extLst>
                    <a:ext uri="{9D8B030D-6E8A-4147-A177-3AD203B41FA5}">
                      <a16:colId xmlns:a16="http://schemas.microsoft.com/office/drawing/2014/main" val="240267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52851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64644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344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1.438.227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7238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93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2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473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018028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8673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99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519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85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52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71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6597024"/>
              </p:ext>
            </p:extLst>
          </p:nvPr>
        </p:nvGraphicFramePr>
        <p:xfrm>
          <a:off x="542134" y="1974711"/>
          <a:ext cx="3944049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341898"/>
              </p:ext>
            </p:extLst>
          </p:nvPr>
        </p:nvGraphicFramePr>
        <p:xfrm>
          <a:off x="4627539" y="1991313"/>
          <a:ext cx="4004518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49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1E2FDC-5D2F-45CB-9A56-D2A2623CB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982007"/>
              </p:ext>
            </p:extLst>
          </p:nvPr>
        </p:nvGraphicFramePr>
        <p:xfrm>
          <a:off x="539548" y="2020804"/>
          <a:ext cx="8060061" cy="2669461"/>
        </p:xfrm>
        <a:graphic>
          <a:graphicData uri="http://schemas.openxmlformats.org/drawingml/2006/table">
            <a:tbl>
              <a:tblPr/>
              <a:tblGrid>
                <a:gridCol w="264785">
                  <a:extLst>
                    <a:ext uri="{9D8B030D-6E8A-4147-A177-3AD203B41FA5}">
                      <a16:colId xmlns:a16="http://schemas.microsoft.com/office/drawing/2014/main" val="1555364871"/>
                    </a:ext>
                  </a:extLst>
                </a:gridCol>
                <a:gridCol w="264785">
                  <a:extLst>
                    <a:ext uri="{9D8B030D-6E8A-4147-A177-3AD203B41FA5}">
                      <a16:colId xmlns:a16="http://schemas.microsoft.com/office/drawing/2014/main" val="2222803128"/>
                    </a:ext>
                  </a:extLst>
                </a:gridCol>
                <a:gridCol w="264785">
                  <a:extLst>
                    <a:ext uri="{9D8B030D-6E8A-4147-A177-3AD203B41FA5}">
                      <a16:colId xmlns:a16="http://schemas.microsoft.com/office/drawing/2014/main" val="494094355"/>
                    </a:ext>
                  </a:extLst>
                </a:gridCol>
                <a:gridCol w="3145649">
                  <a:extLst>
                    <a:ext uri="{9D8B030D-6E8A-4147-A177-3AD203B41FA5}">
                      <a16:colId xmlns:a16="http://schemas.microsoft.com/office/drawing/2014/main" val="940706487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610186578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756714739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40249380"/>
                    </a:ext>
                  </a:extLst>
                </a:gridCol>
                <a:gridCol w="709624">
                  <a:extLst>
                    <a:ext uri="{9D8B030D-6E8A-4147-A177-3AD203B41FA5}">
                      <a16:colId xmlns:a16="http://schemas.microsoft.com/office/drawing/2014/main" val="868131763"/>
                    </a:ext>
                  </a:extLst>
                </a:gridCol>
                <a:gridCol w="646076">
                  <a:extLst>
                    <a:ext uri="{9D8B030D-6E8A-4147-A177-3AD203B41FA5}">
                      <a16:colId xmlns:a16="http://schemas.microsoft.com/office/drawing/2014/main" val="2343118027"/>
                    </a:ext>
                  </a:extLst>
                </a:gridCol>
                <a:gridCol w="635485">
                  <a:extLst>
                    <a:ext uri="{9D8B030D-6E8A-4147-A177-3AD203B41FA5}">
                      <a16:colId xmlns:a16="http://schemas.microsoft.com/office/drawing/2014/main" val="532848591"/>
                    </a:ext>
                  </a:extLst>
                </a:gridCol>
              </a:tblGrid>
              <a:tr h="1248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860869"/>
                  </a:ext>
                </a:extLst>
              </a:tr>
              <a:tr h="3824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044468"/>
                  </a:ext>
                </a:extLst>
              </a:tr>
              <a:tr h="163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010409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49.726.461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72508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325656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201.175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66875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35.467.628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46031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20.448.745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693870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94105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14.057.658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669977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3.124.872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40271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483.349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27786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3.514.304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931133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102.374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112472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2.870.350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2651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3.490.598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019909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471.811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717558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187447"/>
                  </a:ext>
                </a:extLst>
              </a:tr>
              <a:tr h="124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08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942757"/>
              </p:ext>
            </p:extLst>
          </p:nvPr>
        </p:nvGraphicFramePr>
        <p:xfrm>
          <a:off x="611558" y="2060848"/>
          <a:ext cx="7776865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838860"/>
              </p:ext>
            </p:extLst>
          </p:nvPr>
        </p:nvGraphicFramePr>
        <p:xfrm>
          <a:off x="611560" y="2072345"/>
          <a:ext cx="748883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6C08A0-2247-4AD0-82B0-5846307B0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36560"/>
              </p:ext>
            </p:extLst>
          </p:nvPr>
        </p:nvGraphicFramePr>
        <p:xfrm>
          <a:off x="539552" y="1909534"/>
          <a:ext cx="8029161" cy="1891228"/>
        </p:xfrm>
        <a:graphic>
          <a:graphicData uri="http://schemas.openxmlformats.org/drawingml/2006/table">
            <a:tbl>
              <a:tblPr/>
              <a:tblGrid>
                <a:gridCol w="287990">
                  <a:extLst>
                    <a:ext uri="{9D8B030D-6E8A-4147-A177-3AD203B41FA5}">
                      <a16:colId xmlns:a16="http://schemas.microsoft.com/office/drawing/2014/main" val="2868696884"/>
                    </a:ext>
                  </a:extLst>
                </a:gridCol>
                <a:gridCol w="3248527">
                  <a:extLst>
                    <a:ext uri="{9D8B030D-6E8A-4147-A177-3AD203B41FA5}">
                      <a16:colId xmlns:a16="http://schemas.microsoft.com/office/drawing/2014/main" val="3013080953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2597348482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155100721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4228387032"/>
                    </a:ext>
                  </a:extLst>
                </a:gridCol>
                <a:gridCol w="771813">
                  <a:extLst>
                    <a:ext uri="{9D8B030D-6E8A-4147-A177-3AD203B41FA5}">
                      <a16:colId xmlns:a16="http://schemas.microsoft.com/office/drawing/2014/main" val="4085112953"/>
                    </a:ext>
                  </a:extLst>
                </a:gridCol>
                <a:gridCol w="702696">
                  <a:extLst>
                    <a:ext uri="{9D8B030D-6E8A-4147-A177-3AD203B41FA5}">
                      <a16:colId xmlns:a16="http://schemas.microsoft.com/office/drawing/2014/main" val="1877890384"/>
                    </a:ext>
                  </a:extLst>
                </a:gridCol>
                <a:gridCol w="702696">
                  <a:extLst>
                    <a:ext uri="{9D8B030D-6E8A-4147-A177-3AD203B41FA5}">
                      <a16:colId xmlns:a16="http://schemas.microsoft.com/office/drawing/2014/main" val="1325350745"/>
                    </a:ext>
                  </a:extLst>
                </a:gridCol>
              </a:tblGrid>
              <a:tr h="133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187512"/>
                  </a:ext>
                </a:extLst>
              </a:tr>
              <a:tr h="410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26482"/>
                  </a:ext>
                </a:extLst>
              </a:tr>
              <a:tr h="142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759.083.844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80.172.883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371211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79.679.012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80.174.620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495.608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5.645.661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314469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14.534.111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14.414.911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-119.200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4433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937916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537.891.693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537.515.285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21.954.196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89586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143529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864.949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15454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118.826.427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20125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5.504.981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52.104.281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20239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51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0E55B65-BF7B-4EAB-8347-8D0C053C4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54578"/>
              </p:ext>
            </p:extLst>
          </p:nvPr>
        </p:nvGraphicFramePr>
        <p:xfrm>
          <a:off x="575866" y="1833688"/>
          <a:ext cx="7989489" cy="2723661"/>
        </p:xfrm>
        <a:graphic>
          <a:graphicData uri="http://schemas.openxmlformats.org/drawingml/2006/table">
            <a:tbl>
              <a:tblPr/>
              <a:tblGrid>
                <a:gridCol w="277028">
                  <a:extLst>
                    <a:ext uri="{9D8B030D-6E8A-4147-A177-3AD203B41FA5}">
                      <a16:colId xmlns:a16="http://schemas.microsoft.com/office/drawing/2014/main" val="4058499709"/>
                    </a:ext>
                  </a:extLst>
                </a:gridCol>
                <a:gridCol w="277028">
                  <a:extLst>
                    <a:ext uri="{9D8B030D-6E8A-4147-A177-3AD203B41FA5}">
                      <a16:colId xmlns:a16="http://schemas.microsoft.com/office/drawing/2014/main" val="1340838270"/>
                    </a:ext>
                  </a:extLst>
                </a:gridCol>
                <a:gridCol w="3124877">
                  <a:extLst>
                    <a:ext uri="{9D8B030D-6E8A-4147-A177-3AD203B41FA5}">
                      <a16:colId xmlns:a16="http://schemas.microsoft.com/office/drawing/2014/main" val="3096587316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1621605143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949129957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2581915569"/>
                    </a:ext>
                  </a:extLst>
                </a:gridCol>
                <a:gridCol w="742435">
                  <a:extLst>
                    <a:ext uri="{9D8B030D-6E8A-4147-A177-3AD203B41FA5}">
                      <a16:colId xmlns:a16="http://schemas.microsoft.com/office/drawing/2014/main" val="1027995707"/>
                    </a:ext>
                  </a:extLst>
                </a:gridCol>
                <a:gridCol w="675949">
                  <a:extLst>
                    <a:ext uri="{9D8B030D-6E8A-4147-A177-3AD203B41FA5}">
                      <a16:colId xmlns:a16="http://schemas.microsoft.com/office/drawing/2014/main" val="837075366"/>
                    </a:ext>
                  </a:extLst>
                </a:gridCol>
                <a:gridCol w="664867">
                  <a:extLst>
                    <a:ext uri="{9D8B030D-6E8A-4147-A177-3AD203B41FA5}">
                      <a16:colId xmlns:a16="http://schemas.microsoft.com/office/drawing/2014/main" val="1672886100"/>
                    </a:ext>
                  </a:extLst>
                </a:gridCol>
              </a:tblGrid>
              <a:tr h="165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481277"/>
                  </a:ext>
                </a:extLst>
              </a:tr>
              <a:tr h="4056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529869"/>
                  </a:ext>
                </a:extLst>
              </a:tr>
              <a:tr h="173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421.754.917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27.544.098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13244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10436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Atención Ciudadana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571760"/>
                  </a:ext>
                </a:extLst>
              </a:tr>
              <a:tr h="157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11.691.417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33607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84.660.469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4.836.530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11952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1.598.437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032857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114.569.365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34.644.545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02175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29.220.013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4.102.834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66861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41.903.386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5.116.590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190737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21.688.801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2.205.379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76416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55.728.911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233227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73600"/>
                  </a:ext>
                </a:extLst>
              </a:tr>
              <a:tr h="16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49.726.961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38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76C8AD-008F-4C28-9C30-D5E2D139D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07286"/>
              </p:ext>
            </p:extLst>
          </p:nvPr>
        </p:nvGraphicFramePr>
        <p:xfrm>
          <a:off x="547184" y="1779846"/>
          <a:ext cx="8017438" cy="3734558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497221689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967732652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652851028"/>
                    </a:ext>
                  </a:extLst>
                </a:gridCol>
                <a:gridCol w="3030720">
                  <a:extLst>
                    <a:ext uri="{9D8B030D-6E8A-4147-A177-3AD203B41FA5}">
                      <a16:colId xmlns:a16="http://schemas.microsoft.com/office/drawing/2014/main" val="148544796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72526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44045930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75197380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003189404"/>
                    </a:ext>
                  </a:extLst>
                </a:gridCol>
                <a:gridCol w="655581">
                  <a:extLst>
                    <a:ext uri="{9D8B030D-6E8A-4147-A177-3AD203B41FA5}">
                      <a16:colId xmlns:a16="http://schemas.microsoft.com/office/drawing/2014/main" val="1091315096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129845911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8853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939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198.866.949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15.852.681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368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23.449.168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23.825.576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1.635.972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43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2.677.728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040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5332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804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171.137.252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170.760.844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9.218.973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617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128.039.161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127.662.753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9.010.112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091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126.383.863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126.007.455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-376.408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8.596.288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49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1.655.298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413.824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824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43.091.591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208.861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059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1.469.064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329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5.638.656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703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279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3926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6.530.100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27157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9.164.807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9804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86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419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902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531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11.066.762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093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744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034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1359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372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4B0AD6E-B5CC-44F6-9209-C1ABF4C4F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584877"/>
              </p:ext>
            </p:extLst>
          </p:nvPr>
        </p:nvGraphicFramePr>
        <p:xfrm>
          <a:off x="542425" y="1788300"/>
          <a:ext cx="8017441" cy="1014911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1645879681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859631665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153237081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322330727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56312496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79009934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46813783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362487212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454680653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109497832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535766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267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4.941.745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8278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3613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613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4.840.340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193613,6%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523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14934" y="1564290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2CCCA5-AAEE-4AB0-8E06-2545F3D08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002340"/>
              </p:ext>
            </p:extLst>
          </p:nvPr>
        </p:nvGraphicFramePr>
        <p:xfrm>
          <a:off x="514934" y="1898825"/>
          <a:ext cx="8114132" cy="3375276"/>
        </p:xfrm>
        <a:graphic>
          <a:graphicData uri="http://schemas.openxmlformats.org/drawingml/2006/table">
            <a:tbl>
              <a:tblPr/>
              <a:tblGrid>
                <a:gridCol w="271922">
                  <a:extLst>
                    <a:ext uri="{9D8B030D-6E8A-4147-A177-3AD203B41FA5}">
                      <a16:colId xmlns:a16="http://schemas.microsoft.com/office/drawing/2014/main" val="3831585364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3375338348"/>
                    </a:ext>
                  </a:extLst>
                </a:gridCol>
                <a:gridCol w="271922">
                  <a:extLst>
                    <a:ext uri="{9D8B030D-6E8A-4147-A177-3AD203B41FA5}">
                      <a16:colId xmlns:a16="http://schemas.microsoft.com/office/drawing/2014/main" val="1462851502"/>
                    </a:ext>
                  </a:extLst>
                </a:gridCol>
                <a:gridCol w="3067271">
                  <a:extLst>
                    <a:ext uri="{9D8B030D-6E8A-4147-A177-3AD203B41FA5}">
                      <a16:colId xmlns:a16="http://schemas.microsoft.com/office/drawing/2014/main" val="2195080995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468456078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3473678085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1307056742"/>
                    </a:ext>
                  </a:extLst>
                </a:gridCol>
                <a:gridCol w="728749">
                  <a:extLst>
                    <a:ext uri="{9D8B030D-6E8A-4147-A177-3AD203B41FA5}">
                      <a16:colId xmlns:a16="http://schemas.microsoft.com/office/drawing/2014/main" val="944521191"/>
                    </a:ext>
                  </a:extLst>
                </a:gridCol>
                <a:gridCol w="663488">
                  <a:extLst>
                    <a:ext uri="{9D8B030D-6E8A-4147-A177-3AD203B41FA5}">
                      <a16:colId xmlns:a16="http://schemas.microsoft.com/office/drawing/2014/main" val="4150458826"/>
                    </a:ext>
                  </a:extLst>
                </a:gridCol>
                <a:gridCol w="652611">
                  <a:extLst>
                    <a:ext uri="{9D8B030D-6E8A-4147-A177-3AD203B41FA5}">
                      <a16:colId xmlns:a16="http://schemas.microsoft.com/office/drawing/2014/main" val="2236723654"/>
                    </a:ext>
                  </a:extLst>
                </a:gridCol>
              </a:tblGrid>
              <a:tr h="127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50192"/>
                  </a:ext>
                </a:extLst>
              </a:tr>
              <a:tr h="390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309271"/>
                  </a:ext>
                </a:extLst>
              </a:tr>
              <a:tr h="167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222.887.968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11.691.417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912961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222.886.968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413599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76136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48432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74.649.823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90598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789683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052112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4.212.824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307968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16.383.729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97825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2.044.317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58743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152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218360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4888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147.522.658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095714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87.000.816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65192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14.574.436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43668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228072"/>
                  </a:ext>
                </a:extLst>
              </a:tr>
              <a:tr h="13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968105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9.091.148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35669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5.030.457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1720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637357"/>
                  </a:ext>
                </a:extLst>
              </a:tr>
              <a:tr h="12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44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5661</TotalTime>
  <Words>4843</Words>
  <Application>Microsoft Office PowerPoint</Application>
  <PresentationFormat>Presentación en pantalla (4:3)</PresentationFormat>
  <Paragraphs>2723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2_Tema de Office</vt:lpstr>
      <vt:lpstr>EJECUCIÓN ACUMULADA DE GASTOS PRESUPUESTARIOS AL MES DE ENERO DE 2021 PARTIDA 21:  MINISTERIO DE DESARROLLO SOCIAL</vt:lpstr>
      <vt:lpstr>EJECUCIÓN ACUMULADA DE GASTOS A ENERO DE 2021  PARTIDA 21 MINISTERIO DE DESARROLLO SOCIAL</vt:lpstr>
      <vt:lpstr>Presentación de PowerPoint</vt:lpstr>
      <vt:lpstr>Presentación de PowerPoint</vt:lpstr>
      <vt:lpstr>EJECUCIÓN ACUMULADA DE GASTOS A ENERO DE 2021  PARTIDA 21 MINISTERIO DE DESARROLLO SOCIAL</vt:lpstr>
      <vt:lpstr>EJECUCIÓN ACUMULADA DE GASTOS A ENERO DE 2021  PARTIDA 2I RESUMEN POR CAPÍTULOS</vt:lpstr>
      <vt:lpstr>EJECUCIÓN ACUMULADA DE GASTOS A ENERO DE 2021  PARTIDA 21. CAPÍTULO 01. PROGRAMA 01:  SUBSECRETARÍA DE SERVICIOS SOCIALES</vt:lpstr>
      <vt:lpstr>EJECUCIÓN ACUMULADA DE GASTOS A ENERO DE 2021  PARTIDA 21. CAPÍTULO 01. PROGRAMA 01:  SUBSECRETARÍA DE SERVICIOS SOCIALES</vt:lpstr>
      <vt:lpstr>EJECUCIÓN ACUMULADA DE GASTOS A ENERO DE 2021  PARTIDA 21. CAPÍTULO 01. PROGRAMA 05:  INGRESO ÉTICO FAMILIAR Y SISTEMA CHILE SOLIDARIO</vt:lpstr>
      <vt:lpstr>EJECUCIÓN ACUMULADA DE GASTOS A ENERO DE 2021  PARTIDA 21. CAPÍTULO 01. PROGRAMA 05:  INGRESO ÉTICO FAMILIAR Y SISTEMA CHILE SOLIDARIO</vt:lpstr>
      <vt:lpstr>EJECUCIÓN ACUMULADA DE GASTOS A ENERO DE 2021  PARTIDA 21. CAPÍTULO 02. PROGRAMA 01:  FONDO DE SOLIDARIDAD E INVERSIÓN SOCIAL</vt:lpstr>
      <vt:lpstr>EJECUCIÓN ACUMULADA DE GASTOS A ENERO DE 2021  PARTIDA 21. CAPÍTULO 05. PROGRAMA 01:  INSTITUTO NACIONAL DE LA JUVENTUD</vt:lpstr>
      <vt:lpstr>EJECUCIÓN ACUMULADA DE GASTOS A ENERO DE 2021  PARTIDA 21. CAPÍTULO 06. PROGRAMA 01:  CORPORACIÓN NACIONAL DE DESARROLLO INDÍGENA</vt:lpstr>
      <vt:lpstr>EJECUCIÓN ACUMULADA DE GASTOS A ENERO DE 2021  PARTIDA 21. CAPÍTULO 06. PROGRAMA 01:  CORPORACIÓN NACIONAL DE DESARROLLO INDÍGENA</vt:lpstr>
      <vt:lpstr>EJECUCIÓN ACUMULADA DE GASTOS A ENERO DE 2021  PARTIDA 21. CAPÍTULO 07. PROGRAMA 01:  SERVICIO NACIONAL DE LA DISCAPACIDAD</vt:lpstr>
      <vt:lpstr>EJECUCIÓN ACUMULADA DE GASTOS A ENERO DE 2021  PARTIDA 21. CAPÍTULO 08. PROGRAMA 01:  SERVICIO NACIONAL DEL ADULTO ENEROR</vt:lpstr>
      <vt:lpstr>EJECUCIÓN ACUMULADA DE GASTOS A ENERO DE 2021  PARTIDA 21. CAPÍTULO 08. PROGRAMA 01:  SERVICIO NACIONAL DEL ADULTO ENEROR</vt:lpstr>
      <vt:lpstr>EJECUCIÓN ACUMULADA DE GASTOS A ENERO DE 2021  PARTIDA 21. CAPÍTULO 09. PROGRAMA 01:  SUBSECRETARÍA DE EVALUACIÓN SOCIAL</vt:lpstr>
      <vt:lpstr>EJECUCIÓN ACUMULADA DE GASTOS A ENERO DE 2021  PARTIDA 21. CAPÍTULO 10. PROGRAMA 01:  SUBSECRETARÍA DE LA NIÑEZ</vt:lpstr>
      <vt:lpstr>EJECUCIÓN ACUMULADA DE GASTOS A ENERO DE 2021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348</cp:revision>
  <cp:lastPrinted>2019-10-14T14:51:48Z</cp:lastPrinted>
  <dcterms:created xsi:type="dcterms:W3CDTF">2016-06-23T13:38:47Z</dcterms:created>
  <dcterms:modified xsi:type="dcterms:W3CDTF">2021-04-14T20:48:32Z</dcterms:modified>
</cp:coreProperties>
</file>