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75-4342-AC21-C884E2AF6F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75-4342-AC21-C884E2AF6F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75-4342-AC21-C884E2AF6F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75-4342-AC21-C884E2AF6F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75-4342-AC21-C884E2AF6F2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575-4342-AC21-C884E2AF6F23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75-4342-AC21-C884E2AF6F23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75-4342-AC21-C884E2AF6F2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75-4342-AC21-C884E2AF6F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19'!$D$21:$O$21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85-47FD-8281-987E7C238CA9}"/>
            </c:ext>
          </c:extLst>
        </c:ser>
        <c:ser>
          <c:idx val="0"/>
          <c:order val="1"/>
          <c:tx>
            <c:strRef>
              <c:f>'Partida 19'!$C$22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85-47FD-8281-987E7C238CA9}"/>
            </c:ext>
          </c:extLst>
        </c:ser>
        <c:ser>
          <c:idx val="1"/>
          <c:order val="2"/>
          <c:tx>
            <c:strRef>
              <c:f>'Partida 19'!$C$23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85-47FD-8281-987E7C238CA9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85-47FD-8281-987E7C238CA9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85-47FD-8281-987E7C238CA9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85-47FD-8281-987E7C238CA9}"/>
                </c:ext>
              </c:extLst>
            </c:dLbl>
            <c:dLbl>
              <c:idx val="4"/>
              <c:layout>
                <c:manualLayout>
                  <c:x val="-5.5843181153244374E-2"/>
                  <c:y val="-5.388003965729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85-47FD-8281-987E7C238CA9}"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85-47FD-8281-987E7C238CA9}"/>
                </c:ext>
              </c:extLst>
            </c:dLbl>
            <c:dLbl>
              <c:idx val="6"/>
              <c:layout>
                <c:manualLayout>
                  <c:x val="-6.2466343564889608E-2"/>
                  <c:y val="-2.515722439881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85-47FD-8281-987E7C238CA9}"/>
                </c:ext>
              </c:extLst>
            </c:dLbl>
            <c:dLbl>
              <c:idx val="7"/>
              <c:layout>
                <c:manualLayout>
                  <c:x val="-6.0312331717824449E-2"/>
                  <c:y val="-2.515722439881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85-47FD-8281-987E7C238CA9}"/>
                </c:ext>
              </c:extLst>
            </c:dLbl>
            <c:dLbl>
              <c:idx val="8"/>
              <c:layout>
                <c:manualLayout>
                  <c:x val="-5.6004308023694209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85-47FD-8281-987E7C238CA9}"/>
                </c:ext>
              </c:extLst>
            </c:dLbl>
            <c:dLbl>
              <c:idx val="9"/>
              <c:layout>
                <c:manualLayout>
                  <c:x val="-5.3850296176628974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85-47FD-8281-987E7C238C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</c:f>
              <c:numCache>
                <c:formatCode>0.0%</c:formatCode>
                <c:ptCount val="1"/>
                <c:pt idx="0">
                  <c:v>4.1394827769182215E-3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785-47FD-8281-987E7C238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876552"/>
        <c:axId val="331876944"/>
      </c:lineChart>
      <c:catAx>
        <c:axId val="33187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76944"/>
        <c:crosses val="autoZero"/>
        <c:auto val="1"/>
        <c:lblAlgn val="ctr"/>
        <c:lblOffset val="100"/>
        <c:noMultiLvlLbl val="0"/>
      </c:catAx>
      <c:valAx>
        <c:axId val="331876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765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19'!$D$28:$O$28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4-4241-829C-1E1C175CE13C}"/>
            </c:ext>
          </c:extLst>
        </c:ser>
        <c:ser>
          <c:idx val="2"/>
          <c:order val="1"/>
          <c:tx>
            <c:strRef>
              <c:f>'Partida 19'!$C$29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34-4241-829C-1E1C175CE13C}"/>
            </c:ext>
          </c:extLst>
        </c:ser>
        <c:ser>
          <c:idx val="1"/>
          <c:order val="2"/>
          <c:tx>
            <c:strRef>
              <c:f>'Partida 19'!$C$30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</c:f>
              <c:numCache>
                <c:formatCode>0.0%</c:formatCode>
                <c:ptCount val="1"/>
                <c:pt idx="0">
                  <c:v>4.1394827769182215E-3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4-4241-829C-1E1C175CE1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715544"/>
        <c:axId val="437708880"/>
      </c:barChart>
      <c:catAx>
        <c:axId val="43771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708880"/>
        <c:crosses val="autoZero"/>
        <c:auto val="1"/>
        <c:lblAlgn val="ctr"/>
        <c:lblOffset val="100"/>
        <c:noMultiLvlLbl val="0"/>
      </c:catAx>
      <c:valAx>
        <c:axId val="437708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7155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30576"/>
              </p:ext>
            </p:extLst>
          </p:nvPr>
        </p:nvGraphicFramePr>
        <p:xfrm>
          <a:off x="558014" y="1988830"/>
          <a:ext cx="8095927" cy="3928601"/>
        </p:xfrm>
        <a:graphic>
          <a:graphicData uri="http://schemas.openxmlformats.org/drawingml/2006/table">
            <a:tbl>
              <a:tblPr/>
              <a:tblGrid>
                <a:gridCol w="811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38362"/>
              </p:ext>
            </p:extLst>
          </p:nvPr>
        </p:nvGraphicFramePr>
        <p:xfrm>
          <a:off x="518864" y="1694825"/>
          <a:ext cx="8114582" cy="4798619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35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244.447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86237"/>
              </p:ext>
            </p:extLst>
          </p:nvPr>
        </p:nvGraphicFramePr>
        <p:xfrm>
          <a:off x="518864" y="1862662"/>
          <a:ext cx="8167935" cy="358602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1093"/>
              </p:ext>
            </p:extLst>
          </p:nvPr>
        </p:nvGraphicFramePr>
        <p:xfrm>
          <a:off x="518958" y="2033561"/>
          <a:ext cx="8134421" cy="3627691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190.882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173.197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66586"/>
              </p:ext>
            </p:extLst>
          </p:nvPr>
        </p:nvGraphicFramePr>
        <p:xfrm>
          <a:off x="434123" y="2492329"/>
          <a:ext cx="8219256" cy="1699679"/>
        </p:xfrm>
        <a:graphic>
          <a:graphicData uri="http://schemas.openxmlformats.org/drawingml/2006/table">
            <a:tbl>
              <a:tblPr/>
              <a:tblGrid>
                <a:gridCol w="816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2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1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0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7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71980"/>
              </p:ext>
            </p:extLst>
          </p:nvPr>
        </p:nvGraphicFramePr>
        <p:xfrm>
          <a:off x="496456" y="2322538"/>
          <a:ext cx="7996391" cy="1826542"/>
        </p:xfrm>
        <a:graphic>
          <a:graphicData uri="http://schemas.openxmlformats.org/drawingml/2006/table">
            <a:tbl>
              <a:tblPr/>
              <a:tblGrid>
                <a:gridCol w="794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6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6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96771"/>
              </p:ext>
            </p:extLst>
          </p:nvPr>
        </p:nvGraphicFramePr>
        <p:xfrm>
          <a:off x="518957" y="2322538"/>
          <a:ext cx="8134421" cy="1754535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79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49825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077268"/>
              </p:ext>
            </p:extLst>
          </p:nvPr>
        </p:nvGraphicFramePr>
        <p:xfrm>
          <a:off x="518957" y="2395598"/>
          <a:ext cx="8134423" cy="1969505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1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1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320902"/>
              </p:ext>
            </p:extLst>
          </p:nvPr>
        </p:nvGraphicFramePr>
        <p:xfrm>
          <a:off x="504522" y="2060847"/>
          <a:ext cx="8167936" cy="367240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2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1.469.558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577.620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09663"/>
              </p:ext>
            </p:extLst>
          </p:nvPr>
        </p:nvGraphicFramePr>
        <p:xfrm>
          <a:off x="487595" y="2204860"/>
          <a:ext cx="8027754" cy="3044209"/>
        </p:xfrm>
        <a:graphic>
          <a:graphicData uri="http://schemas.openxmlformats.org/drawingml/2006/table">
            <a:tbl>
              <a:tblPr/>
              <a:tblGrid>
                <a:gridCol w="81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3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7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9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717865"/>
              </p:ext>
            </p:extLst>
          </p:nvPr>
        </p:nvGraphicFramePr>
        <p:xfrm>
          <a:off x="395625" y="1607343"/>
          <a:ext cx="8210798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671392"/>
              </p:ext>
            </p:extLst>
          </p:nvPr>
        </p:nvGraphicFramePr>
        <p:xfrm>
          <a:off x="539552" y="1914524"/>
          <a:ext cx="8147248" cy="353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035387"/>
              </p:ext>
            </p:extLst>
          </p:nvPr>
        </p:nvGraphicFramePr>
        <p:xfrm>
          <a:off x="457198" y="1895474"/>
          <a:ext cx="8220199" cy="369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79703"/>
              </p:ext>
            </p:extLst>
          </p:nvPr>
        </p:nvGraphicFramePr>
        <p:xfrm>
          <a:off x="629865" y="2169019"/>
          <a:ext cx="7632850" cy="3179963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72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94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52.359.717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26FDAAA-9D54-4852-AB39-AFAABF8FD285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2396331"/>
          <a:ext cx="7429500" cy="3209925"/>
        </p:xfrm>
        <a:graphic>
          <a:graphicData uri="http://schemas.openxmlformats.org/drawingml/2006/table">
            <a:tbl>
              <a:tblPr/>
              <a:tblGrid>
                <a:gridCol w="317364">
                  <a:extLst>
                    <a:ext uri="{9D8B030D-6E8A-4147-A177-3AD203B41FA5}">
                      <a16:colId xmlns:a16="http://schemas.microsoft.com/office/drawing/2014/main" val="1294784626"/>
                    </a:ext>
                  </a:extLst>
                </a:gridCol>
                <a:gridCol w="317364">
                  <a:extLst>
                    <a:ext uri="{9D8B030D-6E8A-4147-A177-3AD203B41FA5}">
                      <a16:colId xmlns:a16="http://schemas.microsoft.com/office/drawing/2014/main" val="2409252842"/>
                    </a:ext>
                  </a:extLst>
                </a:gridCol>
                <a:gridCol w="2846758">
                  <a:extLst>
                    <a:ext uri="{9D8B030D-6E8A-4147-A177-3AD203B41FA5}">
                      <a16:colId xmlns:a16="http://schemas.microsoft.com/office/drawing/2014/main" val="3370459678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3127213763"/>
                    </a:ext>
                  </a:extLst>
                </a:gridCol>
                <a:gridCol w="837842">
                  <a:extLst>
                    <a:ext uri="{9D8B030D-6E8A-4147-A177-3AD203B41FA5}">
                      <a16:colId xmlns:a16="http://schemas.microsoft.com/office/drawing/2014/main" val="3008868644"/>
                    </a:ext>
                  </a:extLst>
                </a:gridCol>
                <a:gridCol w="698202">
                  <a:extLst>
                    <a:ext uri="{9D8B030D-6E8A-4147-A177-3AD203B41FA5}">
                      <a16:colId xmlns:a16="http://schemas.microsoft.com/office/drawing/2014/main" val="2739723630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2106425162"/>
                    </a:ext>
                  </a:extLst>
                </a:gridCol>
                <a:gridCol w="710896">
                  <a:extLst>
                    <a:ext uri="{9D8B030D-6E8A-4147-A177-3AD203B41FA5}">
                      <a16:colId xmlns:a16="http://schemas.microsoft.com/office/drawing/2014/main" val="305921956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892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369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1.009.049.455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1261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369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79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908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7483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0836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343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435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364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8772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507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9136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550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85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56538"/>
              </p:ext>
            </p:extLst>
          </p:nvPr>
        </p:nvGraphicFramePr>
        <p:xfrm>
          <a:off x="427987" y="2204857"/>
          <a:ext cx="8187835" cy="3960442"/>
        </p:xfrm>
        <a:graphic>
          <a:graphicData uri="http://schemas.openxmlformats.org/drawingml/2006/table">
            <a:tbl>
              <a:tblPr/>
              <a:tblGrid>
                <a:gridCol w="82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5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6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2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4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946.487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877.403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33530"/>
              </p:ext>
            </p:extLst>
          </p:nvPr>
        </p:nvGraphicFramePr>
        <p:xfrm>
          <a:off x="474239" y="2204860"/>
          <a:ext cx="8210797" cy="347070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7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83470"/>
              </p:ext>
            </p:extLst>
          </p:nvPr>
        </p:nvGraphicFramePr>
        <p:xfrm>
          <a:off x="472678" y="1902631"/>
          <a:ext cx="8211731" cy="3761325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3967</TotalTime>
  <Words>3305</Words>
  <Application>Microsoft Office PowerPoint</Application>
  <PresentationFormat>Presentación en pantalla (4:3)</PresentationFormat>
  <Paragraphs>1846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ENERO DE 2021 PARTIDA 19: MINISTERIO DE TRANSPORTES Y TELECOMUNICACIONES</vt:lpstr>
      <vt:lpstr>EJECUCIÓN ACUMULADA DE GASTOS A ENERO DE 2021  PARTIDA 19 MINISTERIO DE TRANSPORTES Y TELECOMUNICACIONES</vt:lpstr>
      <vt:lpstr>COMPORTAMIENTO DE LA EJECUCIÓN ACUMULADA DE GASTOS A ENERO DE 2021  PARTIDA 19 MINISTERIO DE TRANSPORTES Y TELECOMUNICACIONES</vt:lpstr>
      <vt:lpstr>COMPORTAMIENTO DE LA EJECUCIÓN ACUMULADA DE GASTOS A ENERO DE 2021  PARTIDA 19 MINISTERIO DE TRANSPORTES Y TELECOMUNICACIONES</vt:lpstr>
      <vt:lpstr>EJECUCIÓN ACUMULADA DE GASTOS A ENERO DE 2021  PARTIDA 19 MINISTERIO DE TRANSPORTES Y TELECOMUNICACIONES</vt:lpstr>
      <vt:lpstr>EJECUCIÓN ACUMULADA DE GASTOS A ENERO DE 2021  PARTIDA 19 MINISTERIO DE TRANSPORTES Y TELECOMUNICACIONES  RESUMEN POR CAPÍTULOS</vt:lpstr>
      <vt:lpstr>EJECUCIÓN ACUMULADA DE GASTOS A ENERO DE 2021  PARTIDA 19. CAPÍTULO 01. PROGRAMA 01: SECRETARÍA Y ADMINISTRACIÓN GENERAL DE TRANSPORTES</vt:lpstr>
      <vt:lpstr>EJECUCIÓN ACUMULADA DE GASTOS A ENERO DE 2021  PARTIDA 19. CAPÍTULO 01. PROGRAMA 03: TRANSANTIAGO</vt:lpstr>
      <vt:lpstr>EJECUCIÓN ACUMULADA DE GASTOS A ENERO DE 2021  PARTIDA 19. CAPÍTULO 01. PROGRAMA 04: UNIDAD OPERATIVA DE CONTROL DE TRÁNSITO</vt:lpstr>
      <vt:lpstr>EJECUCIÓN ACUMULADA DE GASTOS A ENERO DE 2021  PARTIDA 19. CAPÍTULO 01. PROGRAMA 05: FISCALIZACIÓN Y CONTROL</vt:lpstr>
      <vt:lpstr>EJECUCIÓN ACUMULADA DE GASTOS A ENERO DE 2021  PARTIDA 19. CAPÍTULO 01. PROGRAMA 06: SUBSIDIO NACIONAL AL TRANSPORTE PÚBLICO</vt:lpstr>
      <vt:lpstr>EJECUCIÓN ACUMULADA DE GASTOS A ENERO DE 2021  PARTIDA 19. CAPÍTULO 01. PROGRAMA 07: PROGRAMA DESARROLLO LOGÍSTICO</vt:lpstr>
      <vt:lpstr>EJECUCIÓN ACUMULADA DE GASTOS A ENERO DE 2021  PARTIDA 19. CAPÍTULO 01. PROGRAMA 08: PROGRAMA DE VIALIDAD Y TRANSPORTE URBANO: SECTRA</vt:lpstr>
      <vt:lpstr>EJECUCIÓN ACUMULADA DE GASTOS A ENERO DE 2021  PARTIDA 19. PROGRAMA: TRANSANTIAGO FET COVID-19</vt:lpstr>
      <vt:lpstr>EJECUCIÓN ACUMULADA DE GASTOS A ENERO DE 2021  PARTIDA 19. PROGRAMA:UNIDAD OPERATIVA CONTROL DE TRANSITO FET COVID-19</vt:lpstr>
      <vt:lpstr>EJECUCIÓN ACUMULADA DE GASTOS A ENERO DE 2021  PARTIDA 19. PROGRAMA: SUBSIDIO NACIONAL TRANSPORTE PÚBLICO FET COVID-19</vt:lpstr>
      <vt:lpstr>EJECUCIÓN ACUMULADA DE GASTOS A ENERO DE 2021  PARTIDA 19. PROGRAMA DE VIALIDAD Y TRANSPORTE URBANO: SECTRA FET COVID-19 </vt:lpstr>
      <vt:lpstr>EJECUCIÓN ACUMULADA DE GASTOS A ENERO DE 2021  PARTIDA 19. CAPÍTULO 02. PROGRAMA 01: SUBSECRETARÍA DE TELECOMUNICACIONES</vt:lpstr>
      <vt:lpstr>EJECUCIÓN ACUMULADA DE GASTOS A ENERO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318</cp:revision>
  <cp:lastPrinted>2019-06-03T14:10:49Z</cp:lastPrinted>
  <dcterms:created xsi:type="dcterms:W3CDTF">2016-06-23T13:38:47Z</dcterms:created>
  <dcterms:modified xsi:type="dcterms:W3CDTF">2021-08-09T19:50:35Z</dcterms:modified>
</cp:coreProperties>
</file>