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1"/>
  </p:notesMasterIdLst>
  <p:sldIdLst>
    <p:sldId id="257" r:id="rId2"/>
    <p:sldId id="258" r:id="rId3"/>
    <p:sldId id="289" r:id="rId4"/>
    <p:sldId id="260" r:id="rId5"/>
    <p:sldId id="261" r:id="rId6"/>
    <p:sldId id="262" r:id="rId7"/>
    <p:sldId id="290" r:id="rId8"/>
    <p:sldId id="291" r:id="rId9"/>
    <p:sldId id="292" r:id="rId10"/>
    <p:sldId id="296" r:id="rId11"/>
    <p:sldId id="263" r:id="rId12"/>
    <p:sldId id="264" r:id="rId13"/>
    <p:sldId id="282" r:id="rId14"/>
    <p:sldId id="266" r:id="rId15"/>
    <p:sldId id="284" r:id="rId16"/>
    <p:sldId id="285" r:id="rId17"/>
    <p:sldId id="294" r:id="rId18"/>
    <p:sldId id="295" r:id="rId19"/>
    <p:sldId id="267" r:id="rId20"/>
    <p:sldId id="268" r:id="rId21"/>
    <p:sldId id="269" r:id="rId22"/>
    <p:sldId id="297" r:id="rId23"/>
    <p:sldId id="270" r:id="rId24"/>
    <p:sldId id="286" r:id="rId25"/>
    <p:sldId id="288" r:id="rId26"/>
    <p:sldId id="287" r:id="rId27"/>
    <p:sldId id="273" r:id="rId28"/>
    <p:sldId id="274" r:id="rId29"/>
    <p:sldId id="275" r:id="rId3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874742300811021E-2"/>
          <c:y val="0.23886965097490515"/>
          <c:w val="0.82425051539837801"/>
          <c:h val="0.3225193172655404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151-4372-B70C-5D45C7BA75C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151-4372-B70C-5D45C7BA75C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151-4372-B70C-5D45C7BA75C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151-4372-B70C-5D45C7BA75C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151-4372-B70C-5D45C7BA75C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151-4372-B70C-5D45C7BA75C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F151-4372-B70C-5D45C7BA75C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F151-4372-B70C-5D45C7BA75CC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F151-4372-B70C-5D45C7BA75CC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F151-4372-B70C-5D45C7BA75CC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F151-4372-B70C-5D45C7BA75CC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F151-4372-B70C-5D45C7BA75CC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'Partida 16'!$B$53:$C$64</c:f>
              <c:multiLvlStrCache>
                <c:ptCount val="12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OTROS GASTOS CORRIENTES</c:v>
                  </c:pt>
                  <c:pt idx="6">
                    <c:v>ADQUISICIÓN DE ACTIVOS NO FINANCIEROS</c:v>
                  </c:pt>
                  <c:pt idx="7">
                    <c:v>INICIATIVAS DE INVERSIÓN</c:v>
                  </c:pt>
                  <c:pt idx="8">
                    <c:v>PRÉSTAMOS</c:v>
                  </c:pt>
                  <c:pt idx="9">
                    <c:v>TRANSFERENCIAS DE CAPITAL</c:v>
                  </c:pt>
                  <c:pt idx="10">
                    <c:v>SERVICIO DE LA DEUDA</c:v>
                  </c:pt>
                  <c:pt idx="11">
                    <c:v>SALDO FINAL DE CAJA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26</c:v>
                  </c:pt>
                  <c:pt idx="6">
                    <c:v>29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</c:lvl>
              </c:multiLvlStrCache>
            </c:multiLvlStrRef>
          </c:cat>
          <c:val>
            <c:numRef>
              <c:f>'Partida 16'!$D$53:$D$64</c:f>
              <c:numCache>
                <c:formatCode>0%</c:formatCode>
                <c:ptCount val="12"/>
                <c:pt idx="0">
                  <c:v>0.36881169599722041</c:v>
                </c:pt>
                <c:pt idx="1">
                  <c:v>0.2161019758306095</c:v>
                </c:pt>
                <c:pt idx="2">
                  <c:v>6.6206505278249825E-2</c:v>
                </c:pt>
                <c:pt idx="3">
                  <c:v>0.25720773723676005</c:v>
                </c:pt>
                <c:pt idx="4">
                  <c:v>8.6064587966046342E-5</c:v>
                </c:pt>
                <c:pt idx="5">
                  <c:v>2.5672609168444231E-5</c:v>
                </c:pt>
                <c:pt idx="6">
                  <c:v>5.4831696386844798E-3</c:v>
                </c:pt>
                <c:pt idx="7">
                  <c:v>6.5786027437010786E-2</c:v>
                </c:pt>
                <c:pt idx="8">
                  <c:v>7.147088254572327E-3</c:v>
                </c:pt>
                <c:pt idx="9">
                  <c:v>1.2933980139264291E-2</c:v>
                </c:pt>
                <c:pt idx="10">
                  <c:v>2.0911646484382006E-4</c:v>
                </c:pt>
                <c:pt idx="11">
                  <c:v>9.6652565003848373E-7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F151-4372-B70C-5D45C7BA75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245674740484429"/>
          <c:y val="0.59638554216867468"/>
          <c:w val="0.77335640138408301"/>
          <c:h val="0.37650602409638556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2019 - 2020 - 2021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16'!$C$29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16'!$D$29:$O$29</c:f>
              <c:numCache>
                <c:formatCode>0.0%</c:formatCode>
                <c:ptCount val="12"/>
                <c:pt idx="0">
                  <c:v>0.1179396252300373</c:v>
                </c:pt>
                <c:pt idx="1">
                  <c:v>7.2676308633486286E-2</c:v>
                </c:pt>
                <c:pt idx="2">
                  <c:v>9.9409531213983868E-2</c:v>
                </c:pt>
                <c:pt idx="3">
                  <c:v>8.6780612336783511E-2</c:v>
                </c:pt>
                <c:pt idx="4">
                  <c:v>8.5391384097668041E-2</c:v>
                </c:pt>
                <c:pt idx="5">
                  <c:v>9.0901638035631283E-2</c:v>
                </c:pt>
                <c:pt idx="6">
                  <c:v>7.9801565177953185E-2</c:v>
                </c:pt>
                <c:pt idx="7">
                  <c:v>7.9741600401003088E-2</c:v>
                </c:pt>
                <c:pt idx="8">
                  <c:v>9.0182596236752177E-2</c:v>
                </c:pt>
                <c:pt idx="9">
                  <c:v>8.2999924913579673E-2</c:v>
                </c:pt>
                <c:pt idx="10">
                  <c:v>7.5472993453801665E-2</c:v>
                </c:pt>
                <c:pt idx="11">
                  <c:v>0.11180318960094475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17-434F-BBF3-FAEC4369C936}"/>
            </c:ext>
          </c:extLst>
        </c:ser>
        <c:ser>
          <c:idx val="1"/>
          <c:order val="1"/>
          <c:tx>
            <c:strRef>
              <c:f>'Partida 16'!$C$28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16'!$D$28:$O$28</c:f>
              <c:numCache>
                <c:formatCode>0.0%</c:formatCode>
                <c:ptCount val="12"/>
                <c:pt idx="0">
                  <c:v>8.9098879803484521E-2</c:v>
                </c:pt>
                <c:pt idx="1">
                  <c:v>7.6640930809485197E-2</c:v>
                </c:pt>
                <c:pt idx="2">
                  <c:v>9.788827943675886E-2</c:v>
                </c:pt>
                <c:pt idx="3">
                  <c:v>9.6987464648162963E-2</c:v>
                </c:pt>
                <c:pt idx="4">
                  <c:v>8.6291414124839136E-2</c:v>
                </c:pt>
                <c:pt idx="5">
                  <c:v>0.10211792294115378</c:v>
                </c:pt>
                <c:pt idx="6">
                  <c:v>7.9471996156137578E-2</c:v>
                </c:pt>
                <c:pt idx="7">
                  <c:v>7.7381070948981071E-2</c:v>
                </c:pt>
                <c:pt idx="8">
                  <c:v>9.4044250777182009E-2</c:v>
                </c:pt>
                <c:pt idx="9">
                  <c:v>7.8843074632570412E-2</c:v>
                </c:pt>
                <c:pt idx="10">
                  <c:v>8.5213507906837641E-2</c:v>
                </c:pt>
                <c:pt idx="11">
                  <c:v>0.13419961278891301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17-434F-BBF3-FAEC4369C936}"/>
            </c:ext>
          </c:extLst>
        </c:ser>
        <c:ser>
          <c:idx val="2"/>
          <c:order val="2"/>
          <c:tx>
            <c:strRef>
              <c:f>'Partida 16'!$C$27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rgbClr val="C00000"/>
            </a:solidFill>
            <a:ln w="25400">
              <a:solidFill>
                <a:srgbClr val="C00000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7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16'!$D$27</c:f>
              <c:numCache>
                <c:formatCode>0.0%</c:formatCode>
                <c:ptCount val="1"/>
                <c:pt idx="0">
                  <c:v>0.12739098226143111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17-434F-BBF3-FAEC4369C9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4189568"/>
        <c:axId val="434189960"/>
      </c:barChart>
      <c:catAx>
        <c:axId val="434189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4189960"/>
        <c:crosses val="autoZero"/>
        <c:auto val="1"/>
        <c:lblAlgn val="ctr"/>
        <c:lblOffset val="100"/>
        <c:noMultiLvlLbl val="0"/>
      </c:catAx>
      <c:valAx>
        <c:axId val="434189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418956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2019 - 2020 - 2021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9845144356955365E-2"/>
          <c:y val="0.15578703703703703"/>
          <c:w val="0.87515485564304463"/>
          <c:h val="0.59464238845144357"/>
        </c:manualLayout>
      </c:layout>
      <c:lineChart>
        <c:grouping val="standard"/>
        <c:varyColors val="0"/>
        <c:ser>
          <c:idx val="0"/>
          <c:order val="0"/>
          <c:tx>
            <c:strRef>
              <c:f>'Partida 16'!$C$23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16'!$D$23:$O$23</c:f>
              <c:numCache>
                <c:formatCode>0.0%</c:formatCode>
                <c:ptCount val="12"/>
                <c:pt idx="0">
                  <c:v>0.1179396252300373</c:v>
                </c:pt>
                <c:pt idx="1">
                  <c:v>0.19061593386352357</c:v>
                </c:pt>
                <c:pt idx="2">
                  <c:v>0.29000786540898532</c:v>
                </c:pt>
                <c:pt idx="3">
                  <c:v>0.37456320391854991</c:v>
                </c:pt>
                <c:pt idx="4">
                  <c:v>0.45692565063311591</c:v>
                </c:pt>
                <c:pt idx="5">
                  <c:v>0.54591238851091084</c:v>
                </c:pt>
                <c:pt idx="6">
                  <c:v>0.61673027638429234</c:v>
                </c:pt>
                <c:pt idx="7">
                  <c:v>0.67451041928993505</c:v>
                </c:pt>
                <c:pt idx="8">
                  <c:v>0.76465071475219271</c:v>
                </c:pt>
                <c:pt idx="9">
                  <c:v>0.84765063966577237</c:v>
                </c:pt>
                <c:pt idx="10">
                  <c:v>0.87269541192036049</c:v>
                </c:pt>
                <c:pt idx="11">
                  <c:v>0.97520540761423458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811-4C8A-8E4E-70F3ADC0C236}"/>
            </c:ext>
          </c:extLst>
        </c:ser>
        <c:ser>
          <c:idx val="1"/>
          <c:order val="1"/>
          <c:tx>
            <c:strRef>
              <c:f>'Partida 16'!$C$22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16'!$D$22:$O$22</c:f>
              <c:numCache>
                <c:formatCode>0.0%</c:formatCode>
                <c:ptCount val="12"/>
                <c:pt idx="0">
                  <c:v>8.9098879803484521E-2</c:v>
                </c:pt>
                <c:pt idx="1">
                  <c:v>0.16572433124148181</c:v>
                </c:pt>
                <c:pt idx="2">
                  <c:v>0.26313752906572313</c:v>
                </c:pt>
                <c:pt idx="3">
                  <c:v>0.35893483294125705</c:v>
                </c:pt>
                <c:pt idx="4">
                  <c:v>0.44494144533822766</c:v>
                </c:pt>
                <c:pt idx="5">
                  <c:v>0.53369154062269308</c:v>
                </c:pt>
                <c:pt idx="6">
                  <c:v>0.58135006766090302</c:v>
                </c:pt>
                <c:pt idx="7">
                  <c:v>0.64875610517171667</c:v>
                </c:pt>
                <c:pt idx="8">
                  <c:v>0.72553725910658462</c:v>
                </c:pt>
                <c:pt idx="9">
                  <c:v>0.77497695946400114</c:v>
                </c:pt>
                <c:pt idx="10">
                  <c:v>0.8597430091977637</c:v>
                </c:pt>
                <c:pt idx="11">
                  <c:v>0.96809611158595277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811-4C8A-8E4E-70F3ADC0C236}"/>
            </c:ext>
          </c:extLst>
        </c:ser>
        <c:ser>
          <c:idx val="2"/>
          <c:order val="2"/>
          <c:tx>
            <c:strRef>
              <c:f>'Partida 16'!$C$21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33333333333333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811-4C8A-8E4E-70F3ADC0C236}"/>
                </c:ext>
              </c:extLst>
            </c:dLbl>
            <c:dLbl>
              <c:idx val="1"/>
              <c:layout>
                <c:manualLayout>
                  <c:x val="-4.166666666666669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811-4C8A-8E4E-70F3ADC0C236}"/>
                </c:ext>
              </c:extLst>
            </c:dLbl>
            <c:dLbl>
              <c:idx val="2"/>
              <c:layout>
                <c:manualLayout>
                  <c:x val="-4.4444444444444446E-2"/>
                  <c:y val="5.55555555555556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811-4C8A-8E4E-70F3ADC0C236}"/>
                </c:ext>
              </c:extLst>
            </c:dLbl>
            <c:dLbl>
              <c:idx val="3"/>
              <c:layout>
                <c:manualLayout>
                  <c:x val="-4.16666666666667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11-4C8A-8E4E-70F3ADC0C236}"/>
                </c:ext>
              </c:extLst>
            </c:dLbl>
            <c:dLbl>
              <c:idx val="4"/>
              <c:layout>
                <c:manualLayout>
                  <c:x val="-4.166666666666672E-2"/>
                  <c:y val="5.55555555555554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811-4C8A-8E4E-70F3ADC0C236}"/>
                </c:ext>
              </c:extLst>
            </c:dLbl>
            <c:dLbl>
              <c:idx val="5"/>
              <c:layout>
                <c:manualLayout>
                  <c:x val="-2.5000000000000102E-2"/>
                  <c:y val="4.1666666666666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811-4C8A-8E4E-70F3ADC0C236}"/>
                </c:ext>
              </c:extLst>
            </c:dLbl>
            <c:dLbl>
              <c:idx val="6"/>
              <c:layout>
                <c:manualLayout>
                  <c:x val="-3.3333333333333437E-2"/>
                  <c:y val="4.6296296296296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811-4C8A-8E4E-70F3ADC0C236}"/>
                </c:ext>
              </c:extLst>
            </c:dLbl>
            <c:dLbl>
              <c:idx val="7"/>
              <c:layout>
                <c:manualLayout>
                  <c:x val="-4.4444444444444446E-2"/>
                  <c:y val="4.166666666666675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 i="0" u="none" strike="noStrike" baseline="0">
                        <a:solidFill>
                          <a:sysClr val="windowText" lastClr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700" b="1" i="0">
                        <a:solidFill>
                          <a:sysClr val="windowText" lastClr="000000"/>
                        </a:solidFill>
                      </a:rPr>
                      <a:t>67,5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4811-4C8A-8E4E-70F3ADC0C236}"/>
                </c:ext>
              </c:extLst>
            </c:dLbl>
            <c:dLbl>
              <c:idx val="8"/>
              <c:layout>
                <c:manualLayout>
                  <c:x val="-5.5555555555555552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811-4C8A-8E4E-70F3ADC0C236}"/>
                </c:ext>
              </c:extLst>
            </c:dLbl>
            <c:dLbl>
              <c:idx val="9"/>
              <c:layout>
                <c:manualLayout>
                  <c:x val="-4.1666666666666664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811-4C8A-8E4E-70F3ADC0C236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 i="0" u="none" strike="noStrike" baseline="0">
                    <a:solidFill>
                      <a:sysClr val="windowText" lastClr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16'!$D$21</c:f>
              <c:numCache>
                <c:formatCode>0.0%</c:formatCode>
                <c:ptCount val="1"/>
                <c:pt idx="0">
                  <c:v>0.12739098226143111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4811-4C8A-8E4E-70F3ADC0C2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4192704"/>
        <c:axId val="434192312"/>
      </c:lineChart>
      <c:catAx>
        <c:axId val="434192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4192312"/>
        <c:crosses val="autoZero"/>
        <c:auto val="1"/>
        <c:lblAlgn val="ctr"/>
        <c:lblOffset val="100"/>
        <c:noMultiLvlLbl val="0"/>
      </c:catAx>
      <c:valAx>
        <c:axId val="434192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419270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7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8153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1584176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16: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SALUD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enero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FONDO NACIONAL DE SALUD FET COVID-19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299870"/>
              </p:ext>
            </p:extLst>
          </p:nvPr>
        </p:nvGraphicFramePr>
        <p:xfrm>
          <a:off x="603600" y="2276871"/>
          <a:ext cx="7911750" cy="2808312"/>
        </p:xfrm>
        <a:graphic>
          <a:graphicData uri="http://schemas.openxmlformats.org/drawingml/2006/table">
            <a:tbl>
              <a:tblPr/>
              <a:tblGrid>
                <a:gridCol w="279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6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534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91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3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3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46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809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73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94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FET - Covid-19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036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346362"/>
              </p:ext>
            </p:extLst>
          </p:nvPr>
        </p:nvGraphicFramePr>
        <p:xfrm>
          <a:off x="603600" y="1988843"/>
          <a:ext cx="7928839" cy="4248465"/>
        </p:xfrm>
        <a:graphic>
          <a:graphicData uri="http://schemas.openxmlformats.org/drawingml/2006/table">
            <a:tbl>
              <a:tblPr/>
              <a:tblGrid>
                <a:gridCol w="279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0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596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08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45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45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45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59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96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58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8.346.308.116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8.346.308.116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634.341.088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23.134.531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23.134.531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1.928.900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24.263.858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24.263.858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402.779.775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45.208.769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402.779.775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45.208.769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402.779.765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402.779.765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45.208.769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Cajas de Compensación de Asignación Familiar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7.881.229.224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7.881.229.224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530.597.513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282.042.326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282.042.326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21.267.178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267.147.198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267.147.198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21.090.177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Auge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14.895.128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14.895.128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177.001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7.483.644.398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7.483.644.398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503.118.832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696.445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696.445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131.701.057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150.864.758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por Grupo Relacionado de Diagnóstico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202.183.640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18.369.377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 - FET - Covid-19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6.211.503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N°20.850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6.211.503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1.060.591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1.060.591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5506073,2%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5506073,2%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5506073,2%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5506073,2%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763" y="150810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50" y="794426"/>
            <a:ext cx="7886701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330655"/>
              </p:ext>
            </p:extLst>
          </p:nvPr>
        </p:nvGraphicFramePr>
        <p:xfrm>
          <a:off x="566763" y="1889128"/>
          <a:ext cx="7948586" cy="4467221"/>
        </p:xfrm>
        <a:graphic>
          <a:graphicData uri="http://schemas.openxmlformats.org/drawingml/2006/table">
            <a:tbl>
              <a:tblPr/>
              <a:tblGrid>
                <a:gridCol w="280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7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67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7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64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64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64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73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13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0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6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131.701.056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131.701.056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131.701.056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0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27.968.164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27.968.164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3.248.784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0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43.133.067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43.133.067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2.839.490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52.953.435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52.953.435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3.382.601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0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35.216.344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35.216.344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2.253.877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0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96.381.919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96.381.919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6.102.654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0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56.649.614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56.649.614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3.293.727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0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107.190.678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107.190.678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7.069.085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0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29.092.382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29.092.382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1.707.851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0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109.584.820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109.584.820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6.933.299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0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149.298.321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149.298.321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9.395.554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0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67.815.833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67.815.833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3.959.431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0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70.216.240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70.216.240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4.039.657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0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49.441.676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49.441.676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3.055.859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0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60.632.422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60.632.422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3.221.331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0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21.491.094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21.491.094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1.063.133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0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32.567.069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32.567.069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1.761.392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0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115.175.887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115.175.887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6.998.798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0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60.812.221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60.812.221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8.150.124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0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34.867.910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34.867.910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2.081.612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51" y="1488045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7836" y="870554"/>
            <a:ext cx="8168963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PARTIDA 16.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02. PROGRAMA 02: PROGRAMA DE ATENCIÓN PRIMARIA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627459"/>
              </p:ext>
            </p:extLst>
          </p:nvPr>
        </p:nvGraphicFramePr>
        <p:xfrm>
          <a:off x="517836" y="2204866"/>
          <a:ext cx="8040066" cy="3456379"/>
        </p:xfrm>
        <a:graphic>
          <a:graphicData uri="http://schemas.openxmlformats.org/drawingml/2006/table">
            <a:tbl>
              <a:tblPr/>
              <a:tblGrid>
                <a:gridCol w="715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02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8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36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36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36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06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06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93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38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56.174.456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56.174.456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3.471.439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9.626.003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9.626.003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21.306.807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21.306.807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1.290.622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82.224.395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82.224.395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5.249.980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66.611.018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66.611.018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2.556.677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144.693.716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144.693.716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10.840.246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93.382.193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93.382.193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5.841.768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148.269.452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148.269.452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9.629.600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150.179.156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150.179.156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10.012.176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156.211.588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156.211.588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37.240.944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37.240.944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2.250.289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295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1348" y="1628800"/>
            <a:ext cx="7923901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41350" y="692696"/>
            <a:ext cx="786130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850438"/>
              </p:ext>
            </p:extLst>
          </p:nvPr>
        </p:nvGraphicFramePr>
        <p:xfrm>
          <a:off x="641349" y="1913657"/>
          <a:ext cx="7874002" cy="4323647"/>
        </p:xfrm>
        <a:graphic>
          <a:graphicData uri="http://schemas.openxmlformats.org/drawingml/2006/table">
            <a:tbl>
              <a:tblPr/>
              <a:tblGrid>
                <a:gridCol w="699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7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26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26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83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83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6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60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93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1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150.864.756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150.864.756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150.864.756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12.420.287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12.420.287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2.111.698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19.646.025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19.646.025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3.090.870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45.410.545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45.410.545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5.452.224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20.354.080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20.354.080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2.828.175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44.738.668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44.738.668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6.637.274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35.308.164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35.308.164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5.692.230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62.632.496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62.632.496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7.595.915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33.611.121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33.611.121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3.623.774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67.485.242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67.485.242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7.520.570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65.431.294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65.431.294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8.338.630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44.173.062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44.173.062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4.698.363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67.222.129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67.222.129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6.235.589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46.966.828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46.966.828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4.141.440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37.130.296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37.130.296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4.829.559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42.155.001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42.155.001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4.242.337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31.667.283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31.667.283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3.611.624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67.700.293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67.700.293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7.081.118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46.478.739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46.478.739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5.235.559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28.256.104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28.256.104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52.102.282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52.102.282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5.257.963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41350" y="692696"/>
            <a:ext cx="786130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178780"/>
              </p:ext>
            </p:extLst>
          </p:nvPr>
        </p:nvGraphicFramePr>
        <p:xfrm>
          <a:off x="641350" y="2204862"/>
          <a:ext cx="7874001" cy="3767850"/>
        </p:xfrm>
        <a:graphic>
          <a:graphicData uri="http://schemas.openxmlformats.org/drawingml/2006/table">
            <a:tbl>
              <a:tblPr/>
              <a:tblGrid>
                <a:gridCol w="699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73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26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26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83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83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6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60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93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6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43.811.965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43.811.965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2.080.000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34.576.983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34.576.983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2.917.400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45.128.844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45.128.844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4.826.173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39.963.223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39.963.223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8.252.339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66.333.680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66.333.680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6.066.554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84.452.568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84.452.568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8.546.665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77.654.681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77.654.681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6.079.642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9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72.569.302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72.569.302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6.381.151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9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227.253.255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227.253.255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9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9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11.030.588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11.030.588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569.636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8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9.813.133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9.813.133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546.206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9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38.886.238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38.886.238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3.329.000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362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905186"/>
              </p:ext>
            </p:extLst>
          </p:nvPr>
        </p:nvGraphicFramePr>
        <p:xfrm>
          <a:off x="500352" y="1913646"/>
          <a:ext cx="8014996" cy="4370559"/>
        </p:xfrm>
        <a:graphic>
          <a:graphicData uri="http://schemas.openxmlformats.org/drawingml/2006/table">
            <a:tbl>
              <a:tblPr/>
              <a:tblGrid>
                <a:gridCol w="672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710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54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5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21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21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11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11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30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5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202.183.640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202.183.640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202.183.640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- Hospital Juan Noé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50.429.972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50.429.972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2.870.600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- Hospital de Iquique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61.803.047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61.803.047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4.332.790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Antofagasta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104.073.702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104.073.702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6.143.422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3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Calama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37.121.489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37.121.489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2.398.623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3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Regional de Copiapó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42.888.946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42.888.946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2.995.627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3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de Vallenar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20.137.030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20.137.030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1.364.877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3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La Serena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54.304.070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54.304.070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3.411.886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3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San Pablo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52.287.015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52.287.015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3.768.405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3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Ovalle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42.590.331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42.590.331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2.817.598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4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Carlos Van Buren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77.927.220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77.927.220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4.234.752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4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Doctor Eduardo Pereira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18.962.011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18.962.011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1.045.378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3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Claudio Vicuña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21.698.667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21.698.667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1.072.501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Doctor Gustavo Fricke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117.710.555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117.710.555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5.140.672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3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Quillota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32.030.019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32.030.019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1.572.167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3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Quilpué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26.523.148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26.523.148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1.884.044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3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Camilo de San Felipe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25.431.409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25.431.409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1.772.650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4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Juan de Dios de los Andes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20.742.202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20.742.202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1.417.518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3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Rancagua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92.230.469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92.230.469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5.176.839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3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San Fernando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23.757.820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23.757.820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3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Santa Cruz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14.221.691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14.221.691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761.470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59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08843"/>
              </p:ext>
            </p:extLst>
          </p:nvPr>
        </p:nvGraphicFramePr>
        <p:xfrm>
          <a:off x="500354" y="2012432"/>
          <a:ext cx="8064894" cy="4343921"/>
        </p:xfrm>
        <a:graphic>
          <a:graphicData uri="http://schemas.openxmlformats.org/drawingml/2006/table">
            <a:tbl>
              <a:tblPr/>
              <a:tblGrid>
                <a:gridCol w="677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95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9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96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62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62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498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498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98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0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Curicó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42.516.228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42.516.228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2.309.770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Talca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100.030.795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100.030.795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5.409.253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Linares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29.530.151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29.530.151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1.897.765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Parral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7.001.980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7.001.980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509.951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Chillán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73.921.740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73.921.740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5.442.520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San Carlos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20.730.653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20.730.653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1.283.820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8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Guillermo Grant Benavente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149.587.494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149.587.494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8.446.153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de Coronel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16.345.519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16.345.519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1.254.084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- Hospital Higueras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85.499.565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85.499.565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4.713.902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 - Hospital de los Ángeles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98.566.525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98.566.525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4.934.329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- Hospital de Curanilahue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20.120.221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20.120.221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1.486.038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Angol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26.787.018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26.787.018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1.755.700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Victoria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20.205.127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20.205.127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1.480.435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Dr. Abraham Godoy Peña de Lautaro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16.403.149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16.403.149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1.054.279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Intercultural de Nueva Imperial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21.406.558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21.406.558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1.269.783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Pitrufquén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15.353.712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15.353.712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963.772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Villarrica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13.373.638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13.373.638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1.230.129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Temuco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121.034.264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121.034.264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3.123.646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- Hospital de Valdivia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76.984.746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76.984.746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3.989.206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- Hospital de Osorno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60.112.331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60.112.331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4.210.774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- Hospital de Puerto Montt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112.948.853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112.948.853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6.196.363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- Hospital de Coyhaique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46.139.084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46.139.084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2.750.000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- Hospital Regional de Punta Arenas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60.797.714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60.797.714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3.189.100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459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3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77987"/>
              </p:ext>
            </p:extLst>
          </p:nvPr>
        </p:nvGraphicFramePr>
        <p:xfrm>
          <a:off x="500354" y="2012448"/>
          <a:ext cx="8064894" cy="4343901"/>
        </p:xfrm>
        <a:graphic>
          <a:graphicData uri="http://schemas.openxmlformats.org/drawingml/2006/table">
            <a:tbl>
              <a:tblPr/>
              <a:tblGrid>
                <a:gridCol w="677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95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9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96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62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62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498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498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63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1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Salvador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94.062.312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94.062.312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4.086.051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Santiago Oriente Luis Tisné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34.770.095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34.770.095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2.090.791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Luis Calvo Mackenna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43.939.872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43.939.872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2.422.022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del Tórax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31.981.508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31.981.508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1.294.029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Instituto de Neurocirugía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20.789.219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20.789.219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1.038.709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Clínico San Borja Arriarán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115.371.130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115.371.130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5.537.878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El Carmen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81.784.942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81.784.942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5.353.176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de Urgencia Asistencia Pública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61.824.948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61.824.948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4.634.511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Barros Luco Trudeau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120.482.860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120.482.860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6.287.325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Exequiel González Cortés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36.631.352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36.631.352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1.968.372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 Luis de Buin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12.699.709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12.699.709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912.341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Sanatorio El Pino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39.946.537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39.946.537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2.723.005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San José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91.075.102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91.075.102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4.418.239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Roberto del Río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42.470.294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42.470.294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2.665.482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San Juan de Dios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99.400.914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99.400.914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6.114.170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Félix Bulnes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83.352.194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83.352.194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5.100.000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Talagante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15.953.203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15.953.203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1.210.000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Melipilla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20.169.572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20.169.572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1.498.186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Sótero del Río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160.895.401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160.895.401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9.288.787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La Florida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87.271.022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87.271.022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4.591.436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65.211.643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65.211.643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2.763.050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- Hospital Castro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26.292.782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26.292.782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1.755.000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2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4167" y="1571865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68530" y="673594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04. PROGRAMA 01: INSTITUTO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693594"/>
              </p:ext>
            </p:extLst>
          </p:nvPr>
        </p:nvGraphicFramePr>
        <p:xfrm>
          <a:off x="611560" y="2060846"/>
          <a:ext cx="7872041" cy="3816431"/>
        </p:xfrm>
        <a:graphic>
          <a:graphicData uri="http://schemas.openxmlformats.org/drawingml/2006/table">
            <a:tbl>
              <a:tblPr/>
              <a:tblGrid>
                <a:gridCol w="721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2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7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74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74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34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13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13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244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4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34.688.893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34.688.893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4.744.448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21.215.587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21.215.587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1.804.474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12.054.945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12.054.945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4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4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5414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3154" y="1556792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04849" y="827340"/>
            <a:ext cx="77343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05. PROGRAMA 01: CENTRAL NACIONAL DE ABASTECIMIENTO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827750"/>
              </p:ext>
            </p:extLst>
          </p:nvPr>
        </p:nvGraphicFramePr>
        <p:xfrm>
          <a:off x="704849" y="1965831"/>
          <a:ext cx="7734302" cy="4032447"/>
        </p:xfrm>
        <a:graphic>
          <a:graphicData uri="http://schemas.openxmlformats.org/drawingml/2006/table">
            <a:tbl>
              <a:tblPr/>
              <a:tblGrid>
                <a:gridCol w="719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7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666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4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11.157.307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11.157.307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5.864.129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5.864.129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4.348.825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4.348.825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6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6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6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611560" y="1628800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83568" y="796024"/>
            <a:ext cx="76328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PROGRAMA: SUBSECRETARÍA DE SALUD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634809"/>
              </p:ext>
            </p:extLst>
          </p:nvPr>
        </p:nvGraphicFramePr>
        <p:xfrm>
          <a:off x="683569" y="2420886"/>
          <a:ext cx="7755582" cy="2448273"/>
        </p:xfrm>
        <a:graphic>
          <a:graphicData uri="http://schemas.openxmlformats.org/drawingml/2006/table">
            <a:tbl>
              <a:tblPr/>
              <a:tblGrid>
                <a:gridCol w="70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4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27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56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56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36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82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82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13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28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1 de 4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1560" y="796024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684220"/>
              </p:ext>
            </p:extLst>
          </p:nvPr>
        </p:nvGraphicFramePr>
        <p:xfrm>
          <a:off x="536115" y="1890030"/>
          <a:ext cx="7903035" cy="4028214"/>
        </p:xfrm>
        <a:graphic>
          <a:graphicData uri="http://schemas.openxmlformats.org/drawingml/2006/table">
            <a:tbl>
              <a:tblPr/>
              <a:tblGrid>
                <a:gridCol w="721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8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79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09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09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7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17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173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20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5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516.168.426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516.168.426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124.269.467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122.862.697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122.862.697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26.546.997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42.529.237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42.529.237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6.188.838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191.987.612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191.987.612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23.361.115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18.336.526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Preventivo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Enfermedad y Medicina Curativa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107.659.925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107.659.925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18.001.945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Maternal, Artículo 196 Código del Trabajo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7.818.780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7.818.780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5.024.589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 y Cuidado del Niño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5.024.589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158.283.838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158.283.838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4.509.218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136.422.532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136.422.532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3.462.182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Alimentación Complementaria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37.747.483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37.747.483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75.064.265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75.064.265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3.210.314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6043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891493" y="1534262"/>
            <a:ext cx="736101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2 de 4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91493" y="758931"/>
            <a:ext cx="736101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32969"/>
              </p:ext>
            </p:extLst>
          </p:nvPr>
        </p:nvGraphicFramePr>
        <p:xfrm>
          <a:off x="683569" y="2029060"/>
          <a:ext cx="7755582" cy="3992230"/>
        </p:xfrm>
        <a:graphic>
          <a:graphicData uri="http://schemas.openxmlformats.org/drawingml/2006/table">
            <a:tbl>
              <a:tblPr/>
              <a:tblGrid>
                <a:gridCol w="70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4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27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56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56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36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82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82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14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9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Complementaria para el Adulto Mayor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23.610.784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23.610.784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11.594.733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11.594.733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655.740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2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704849" y="1534262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3 de 4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4850" y="796024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354104"/>
              </p:ext>
            </p:extLst>
          </p:nvPr>
        </p:nvGraphicFramePr>
        <p:xfrm>
          <a:off x="704849" y="1844824"/>
          <a:ext cx="7734301" cy="4392482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26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5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5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447.167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5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398.669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5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25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5267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704849" y="1534262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4 de 4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4849" y="811039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858969"/>
              </p:ext>
            </p:extLst>
          </p:nvPr>
        </p:nvGraphicFramePr>
        <p:xfrm>
          <a:off x="704849" y="1984351"/>
          <a:ext cx="7734301" cy="3988614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34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8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10.266.573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10.266.573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Especiales, Atención Primaria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7.267.884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7.267.884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Enfermedades Emergentes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Investigación y Desarrollo en Salud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63.654.646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2121821,5%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2121821,5%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63.654.646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2121821,5%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2121821,5%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7270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942973" y="1534262"/>
            <a:ext cx="269292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28649" y="820058"/>
            <a:ext cx="78867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292296"/>
              </p:ext>
            </p:extLst>
          </p:nvPr>
        </p:nvGraphicFramePr>
        <p:xfrm>
          <a:off x="628649" y="1827797"/>
          <a:ext cx="7886702" cy="4491308"/>
        </p:xfrm>
        <a:graphic>
          <a:graphicData uri="http://schemas.openxmlformats.org/drawingml/2006/table">
            <a:tbl>
              <a:tblPr/>
              <a:tblGrid>
                <a:gridCol w="703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96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205.433.688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205.433.688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48.920.772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16.206.459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16.206.459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1.234.466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22.028.628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22.028.628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38.462.419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38.462.419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23.443.536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23.443.536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Campaña de Invierno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5.293.105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5.293.105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Primaria, Ley N° 20.645 Trato Usuario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12.025.225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12.025.225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Digital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4.720.883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4.720.883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Pañales para adulto mayor y personas en situación de discapacidad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1.404.323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1.404.323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82.112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122.534.182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122.534.182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82.112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Concesiones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11.149.832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11.149.832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82.112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 la Construcción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90.259.314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90.259.314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Equipamiento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13.486.133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13.486.133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al Mobiliario no Clínico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291.946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291.946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Modificación Contratos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7.346.957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7.346.957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Clínico Universidad de Chile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47.516.219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4751621,9%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4751621,9%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47.516.219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4751621,9%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4751621,9%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9932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28441" y="1628800"/>
            <a:ext cx="7886703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49" y="890399"/>
            <a:ext cx="788649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71585"/>
              </p:ext>
            </p:extLst>
          </p:nvPr>
        </p:nvGraphicFramePr>
        <p:xfrm>
          <a:off x="628651" y="1916837"/>
          <a:ext cx="7886697" cy="4439522"/>
        </p:xfrm>
        <a:graphic>
          <a:graphicData uri="http://schemas.openxmlformats.org/drawingml/2006/table">
            <a:tbl>
              <a:tblPr/>
              <a:tblGrid>
                <a:gridCol w="67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43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89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94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94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89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89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88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44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754.079.779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754.079.779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42.343.611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42.343.611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5.571.866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5.571.866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36.771.745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36.771.745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653.979.311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653.979.311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653.979.311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653.979.311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 Contratista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5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28650" y="1556792"/>
            <a:ext cx="7940486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51" y="767180"/>
            <a:ext cx="78867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677665"/>
              </p:ext>
            </p:extLst>
          </p:nvPr>
        </p:nvGraphicFramePr>
        <p:xfrm>
          <a:off x="628651" y="2062308"/>
          <a:ext cx="7886697" cy="4030988"/>
        </p:xfrm>
        <a:graphic>
          <a:graphicData uri="http://schemas.openxmlformats.org/drawingml/2006/table">
            <a:tbl>
              <a:tblPr/>
              <a:tblGrid>
                <a:gridCol w="67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43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89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94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94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89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89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43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7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4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4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4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4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4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1.519.357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1.519.357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4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4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21362" y="1541069"/>
            <a:ext cx="7886699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50" y="823144"/>
            <a:ext cx="78866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11. PROGRAMA 01: SUPERINTENDENCIA DE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96328"/>
              </p:ext>
            </p:extLst>
          </p:nvPr>
        </p:nvGraphicFramePr>
        <p:xfrm>
          <a:off x="628650" y="2060852"/>
          <a:ext cx="7886699" cy="3672401"/>
        </p:xfrm>
        <a:graphic>
          <a:graphicData uri="http://schemas.openxmlformats.org/drawingml/2006/table">
            <a:tbl>
              <a:tblPr/>
              <a:tblGrid>
                <a:gridCol w="709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8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9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97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43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43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97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97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136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3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14.354.715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14.354.715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2.118.314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11.360.797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11.360.797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930.132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2.362.873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2.362.873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130.881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130.881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127.813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499.016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499.016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1.148.019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3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236.139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3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65373,5%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65373,5%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3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971599" y="6356350"/>
            <a:ext cx="6840759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71514" y="733675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D28882F6-F8AD-4BD7-B773-03227FF22D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7129628"/>
              </p:ext>
            </p:extLst>
          </p:nvPr>
        </p:nvGraphicFramePr>
        <p:xfrm>
          <a:off x="871514" y="1847850"/>
          <a:ext cx="7704855" cy="3885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2422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52EFE38F-1FE1-428A-9BF4-C545346F84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9495506"/>
              </p:ext>
            </p:extLst>
          </p:nvPr>
        </p:nvGraphicFramePr>
        <p:xfrm>
          <a:off x="539552" y="2057400"/>
          <a:ext cx="7776864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F2C13B57-C247-4154-9BDC-3D33CFC6C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851792"/>
              </p:ext>
            </p:extLst>
          </p:nvPr>
        </p:nvGraphicFramePr>
        <p:xfrm>
          <a:off x="539552" y="2057400"/>
          <a:ext cx="7704856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081760"/>
              </p:ext>
            </p:extLst>
          </p:nvPr>
        </p:nvGraphicFramePr>
        <p:xfrm>
          <a:off x="539553" y="2204864"/>
          <a:ext cx="7920879" cy="3384371"/>
        </p:xfrm>
        <a:graphic>
          <a:graphicData uri="http://schemas.openxmlformats.org/drawingml/2006/table">
            <a:tbl>
              <a:tblPr/>
              <a:tblGrid>
                <a:gridCol w="330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6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23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75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23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9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72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54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6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9.953.176.100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9.953.176.100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1.267.944.880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3.670.847.758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3.670.847.758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386.614.773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2.150.901.021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2.150.901.021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174.382.251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658.965.006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658.965.006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68.570.199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2.560.033.903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2.560.033.903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147.261.255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5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5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5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54.574.953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54.574.953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654.779.916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654.779.916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5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71.136.228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71.136.228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5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489.576.261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23521,8%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23521,8%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5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3" y="819753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 RESUMEN POR CAPÍTULOS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F2C93F6-43A7-422E-B209-1008B392EDB0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839415"/>
          <a:ext cx="7886699" cy="2323758"/>
        </p:xfrm>
        <a:graphic>
          <a:graphicData uri="http://schemas.openxmlformats.org/drawingml/2006/table">
            <a:tbl>
              <a:tblPr/>
              <a:tblGrid>
                <a:gridCol w="246368">
                  <a:extLst>
                    <a:ext uri="{9D8B030D-6E8A-4147-A177-3AD203B41FA5}">
                      <a16:colId xmlns:a16="http://schemas.microsoft.com/office/drawing/2014/main" val="449224375"/>
                    </a:ext>
                  </a:extLst>
                </a:gridCol>
                <a:gridCol w="316758">
                  <a:extLst>
                    <a:ext uri="{9D8B030D-6E8A-4147-A177-3AD203B41FA5}">
                      <a16:colId xmlns:a16="http://schemas.microsoft.com/office/drawing/2014/main" val="1611140880"/>
                    </a:ext>
                  </a:extLst>
                </a:gridCol>
                <a:gridCol w="2384487">
                  <a:extLst>
                    <a:ext uri="{9D8B030D-6E8A-4147-A177-3AD203B41FA5}">
                      <a16:colId xmlns:a16="http://schemas.microsoft.com/office/drawing/2014/main" val="918196513"/>
                    </a:ext>
                  </a:extLst>
                </a:gridCol>
                <a:gridCol w="938544">
                  <a:extLst>
                    <a:ext uri="{9D8B030D-6E8A-4147-A177-3AD203B41FA5}">
                      <a16:colId xmlns:a16="http://schemas.microsoft.com/office/drawing/2014/main" val="2686870846"/>
                    </a:ext>
                  </a:extLst>
                </a:gridCol>
                <a:gridCol w="891616">
                  <a:extLst>
                    <a:ext uri="{9D8B030D-6E8A-4147-A177-3AD203B41FA5}">
                      <a16:colId xmlns:a16="http://schemas.microsoft.com/office/drawing/2014/main" val="1271365137"/>
                    </a:ext>
                  </a:extLst>
                </a:gridCol>
                <a:gridCol w="809494">
                  <a:extLst>
                    <a:ext uri="{9D8B030D-6E8A-4147-A177-3AD203B41FA5}">
                      <a16:colId xmlns:a16="http://schemas.microsoft.com/office/drawing/2014/main" val="660548287"/>
                    </a:ext>
                  </a:extLst>
                </a:gridCol>
                <a:gridCol w="891616">
                  <a:extLst>
                    <a:ext uri="{9D8B030D-6E8A-4147-A177-3AD203B41FA5}">
                      <a16:colId xmlns:a16="http://schemas.microsoft.com/office/drawing/2014/main" val="3212871025"/>
                    </a:ext>
                  </a:extLst>
                </a:gridCol>
                <a:gridCol w="703908">
                  <a:extLst>
                    <a:ext uri="{9D8B030D-6E8A-4147-A177-3AD203B41FA5}">
                      <a16:colId xmlns:a16="http://schemas.microsoft.com/office/drawing/2014/main" val="4028961823"/>
                    </a:ext>
                  </a:extLst>
                </a:gridCol>
                <a:gridCol w="703908">
                  <a:extLst>
                    <a:ext uri="{9D8B030D-6E8A-4147-A177-3AD203B41FA5}">
                      <a16:colId xmlns:a16="http://schemas.microsoft.com/office/drawing/2014/main" val="65322644"/>
                    </a:ext>
                  </a:extLst>
                </a:gridCol>
              </a:tblGrid>
              <a:tr h="4225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285657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15.713.757.003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15.713.757.003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1.119.090.540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68205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8.346.308.116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8.346.308.116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634.341.088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222807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2.186.408.824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131.701.056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912805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1.622.395.574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150.864.756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301428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GRD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3.558.644.489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202.183.640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648887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34.688.893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34.688.893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4.744.448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508170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NACIONAL DE ABASTECIMIENTOS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11.157.307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11.157.307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1.842.550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36891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516.168.426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516.168.426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124.269.467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32232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REDES ASISTENCIALES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959.513.467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959.513.467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48.920.772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658712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Subsecretaría de Redes Asistenciales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205.433.688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205.433.688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48.920.772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307516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Sectorial de Salud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754.079.779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754.079.779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585456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SUPRINTENDENCIA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14.354.715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14.354.715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2.118.314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94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47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28650" y="790445"/>
            <a:ext cx="78866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179946"/>
              </p:ext>
            </p:extLst>
          </p:nvPr>
        </p:nvGraphicFramePr>
        <p:xfrm>
          <a:off x="539554" y="1940177"/>
          <a:ext cx="7975796" cy="4225126"/>
        </p:xfrm>
        <a:graphic>
          <a:graphicData uri="http://schemas.openxmlformats.org/drawingml/2006/table">
            <a:tbl>
              <a:tblPr/>
              <a:tblGrid>
                <a:gridCol w="348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1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74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8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5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7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26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5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Servicio de Salud de Arica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95.354.824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95.354.824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11.445.352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Iquique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129.285.184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129.285.184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16.856.055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Antofagasta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245.697.652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245.697.652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33.294.571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Atacama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123.781.521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123.781.521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15.654.565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Coquimbo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302.083.445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302.083.445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42.082.828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216.331.651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216.331.651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27.882.512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353.712.715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353.712.715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51.241.751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113.200.973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113.200.973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15.465.784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Ohiggins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315.216.018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315.216.018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38.926.271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407.773.823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407.773.823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46.228.776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211.020.379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211.020.379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29.008.701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312.900.701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312.900.701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42.471.388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188.438.973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188.438.973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21.755.325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201.709.312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201.709.312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20.392.402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85.496.173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85.496.173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13.153.380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114.635.853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114.635.853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13.838.902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0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377.761.074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377.761.074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41.704.011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999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6324" y="790445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580529"/>
              </p:ext>
            </p:extLst>
          </p:nvPr>
        </p:nvGraphicFramePr>
        <p:xfrm>
          <a:off x="539554" y="1940164"/>
          <a:ext cx="7975796" cy="4153131"/>
        </p:xfrm>
        <a:graphic>
          <a:graphicData uri="http://schemas.openxmlformats.org/drawingml/2006/table">
            <a:tbl>
              <a:tblPr/>
              <a:tblGrid>
                <a:gridCol w="348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1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74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8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5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7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26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085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5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190.000.173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190.000.173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30.365.471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5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126.825.900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126.825.900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15.991.851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5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225.471.450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225.471.450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27.839.621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5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102.830.349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102.830.349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13.546.369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5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120.507.030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120.507.030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14.703.241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5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364.460.210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364.460.210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47.690.351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5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374.205.766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374.205.766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60.538.175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85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432.495.603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432.495.603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57.354.310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85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320.858.371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320.858.371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35.619.883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85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454.802.491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454.802.491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76.179.029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85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480.456.475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480.456.475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61.383.208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85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 FET COVID-19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85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383.464.843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383.464.843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85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68.235.487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68.235.487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10.505.514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85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11.189.316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1.811.774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85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10.584.861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10.584.861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1.433.802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85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105.435.712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105.435.712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18.461.900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35915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</TotalTime>
  <Words>7625</Words>
  <Application>Microsoft Office PowerPoint</Application>
  <PresentationFormat>Presentación en pantalla (4:3)</PresentationFormat>
  <Paragraphs>4171</Paragraphs>
  <Slides>29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2" baseType="lpstr">
      <vt:lpstr>Arial</vt:lpstr>
      <vt:lpstr>Calibri</vt:lpstr>
      <vt:lpstr>1_Tema de Office</vt:lpstr>
      <vt:lpstr>EJECUCIÓN ACUMULADA DE GASTOS PRESUPUESTARIOS AL MES DE ENERO DE 2021 PARTIDA 16: MINISTERIO DE SALUD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ENERO DE 2021  PARTIDA 16 MINISTERIO DE  SALUD</vt:lpstr>
      <vt:lpstr>Presentación de PowerPoint</vt:lpstr>
      <vt:lpstr>Presentación de PowerPoint</vt:lpstr>
      <vt:lpstr>Presentación de PowerPoint</vt:lpstr>
      <vt:lpstr>EJECUCIÓN ACUMULADA DE GASTOS A ENERO DE 2021  PARTIDA 16.CAPITULO 02. PROGRAMA FONDO NACIONAL DE SALUD FET COVID-19</vt:lpstr>
      <vt:lpstr>EJECUCIÓN ACUMULADA DE GASTOS A ENERO DE 2021  PARTIDA 16.CAPITULO 02. PROGRAMA 01: FONDO NACIONAL DE 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RCATALAN</cp:lastModifiedBy>
  <cp:revision>54</cp:revision>
  <dcterms:created xsi:type="dcterms:W3CDTF">2020-01-06T19:24:32Z</dcterms:created>
  <dcterms:modified xsi:type="dcterms:W3CDTF">2021-08-09T21:29:31Z</dcterms:modified>
</cp:coreProperties>
</file>