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7" r:id="rId2"/>
    <p:sldId id="281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2" r:id="rId15"/>
    <p:sldId id="271" r:id="rId16"/>
    <p:sldId id="272" r:id="rId17"/>
    <p:sldId id="273" r:id="rId18"/>
    <p:sldId id="274" r:id="rId19"/>
    <p:sldId id="283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32F-4841-91CE-114B70DC84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32F-4841-91CE-114B70DC84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32F-4841-91CE-114B70DC846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32F-4841-91CE-114B70DC846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32F-4841-91CE-114B70DC846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32F-4841-91CE-114B70DC846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32F-4841-91CE-114B70DC846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232F-4841-91CE-114B70DC846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232F-4841-91CE-114B70DC8465}"/>
              </c:ext>
            </c:extLst>
          </c:dPt>
          <c:dLbls>
            <c:dLbl>
              <c:idx val="3"/>
              <c:layout>
                <c:manualLayout>
                  <c:x val="7.5937954566531775E-3"/>
                  <c:y val="4.9082016891740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2F-4841-91CE-114B70DC8465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15'!$B$56:$C$62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ADQUISICIÓN DE ACTIVOS FINANCIEROS</c:v>
                  </c:pt>
                  <c:pt idx="5">
                    <c:v>PRÉSTAMOS</c:v>
                  </c:pt>
                  <c:pt idx="6">
                    <c:v>OTROS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30</c:v>
                  </c:pt>
                  <c:pt idx="5">
                    <c:v>32</c:v>
                  </c:pt>
                </c:lvl>
              </c:multiLvlStrCache>
            </c:multiLvlStrRef>
          </c:cat>
          <c:val>
            <c:numRef>
              <c:f>'Partida 15'!$D$56:$D$62</c:f>
              <c:numCache>
                <c:formatCode>0.0%</c:formatCode>
                <c:ptCount val="7"/>
                <c:pt idx="0">
                  <c:v>1.9502202143094709E-2</c:v>
                </c:pt>
                <c:pt idx="1">
                  <c:v>1.1056712310629352E-2</c:v>
                </c:pt>
                <c:pt idx="2">
                  <c:v>0.64886612963622636</c:v>
                </c:pt>
                <c:pt idx="3">
                  <c:v>0.14146378968966672</c:v>
                </c:pt>
                <c:pt idx="4">
                  <c:v>0.16778935500687461</c:v>
                </c:pt>
                <c:pt idx="5">
                  <c:v>9.9153730530249316E-3</c:v>
                </c:pt>
                <c:pt idx="6" formatCode="0%">
                  <c:v>1.4064381604833678E-3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32F-4841-91CE-114B70DC84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409986235558904"/>
          <c:y val="0.18773289575459531"/>
          <c:w val="0.31278949433453501"/>
          <c:h val="0.7732364815238778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2019 - 2020 - 2021 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15'!$C$29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15'!$D$29:$O$29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  <c:pt idx="8">
                  <c:v>8.4702666686255534E-2</c:v>
                </c:pt>
                <c:pt idx="9">
                  <c:v>7.8809370234264667E-2</c:v>
                </c:pt>
                <c:pt idx="10">
                  <c:v>7.8818035976230161E-2</c:v>
                </c:pt>
                <c:pt idx="11">
                  <c:v>0.12375627577781001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12-4A5D-8E3F-B916BD1A50E7}"/>
            </c:ext>
          </c:extLst>
        </c:ser>
        <c:ser>
          <c:idx val="1"/>
          <c:order val="1"/>
          <c:tx>
            <c:strRef>
              <c:f>'Partida 15'!$C$28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15'!$D$28:$O$28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8.7001446749213271E-2</c:v>
                </c:pt>
                <c:pt idx="2">
                  <c:v>9.2947591987014577E-2</c:v>
                </c:pt>
                <c:pt idx="3">
                  <c:v>9.657250002028854E-2</c:v>
                </c:pt>
                <c:pt idx="4">
                  <c:v>8.9770029510656921E-2</c:v>
                </c:pt>
                <c:pt idx="5">
                  <c:v>8.0662320861589518E-2</c:v>
                </c:pt>
                <c:pt idx="6">
                  <c:v>7.9807179738724379E-2</c:v>
                </c:pt>
                <c:pt idx="7">
                  <c:v>9.11039737089792E-2</c:v>
                </c:pt>
                <c:pt idx="8">
                  <c:v>8.7063294098505675E-2</c:v>
                </c:pt>
                <c:pt idx="9">
                  <c:v>7.8261542476379467E-2</c:v>
                </c:pt>
                <c:pt idx="10">
                  <c:v>8.1497084544720461E-2</c:v>
                </c:pt>
                <c:pt idx="11">
                  <c:v>9.9537516012179791E-2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12-4A5D-8E3F-B916BD1A50E7}"/>
            </c:ext>
          </c:extLst>
        </c:ser>
        <c:ser>
          <c:idx val="0"/>
          <c:order val="2"/>
          <c:tx>
            <c:strRef>
              <c:f>'Partida 15'!$C$27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15'!$D$27</c:f>
              <c:numCache>
                <c:formatCode>0.0%</c:formatCode>
                <c:ptCount val="1"/>
                <c:pt idx="0">
                  <c:v>9.1491001444680878E-2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12-4A5D-8E3F-B916BD1A50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425263648"/>
        <c:axId val="425269920"/>
      </c:barChart>
      <c:catAx>
        <c:axId val="42526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920"/>
        <c:crosses val="autoZero"/>
        <c:auto val="1"/>
        <c:lblAlgn val="ctr"/>
        <c:lblOffset val="100"/>
        <c:noMultiLvlLbl val="0"/>
      </c:catAx>
      <c:valAx>
        <c:axId val="42526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36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s-CL" sz="1200" b="1">
                <a:latin typeface="Calibri" panose="020F0502020204030204" pitchFamily="34" charset="0"/>
                <a:cs typeface="Calibri" panose="020F0502020204030204" pitchFamily="34" charset="0"/>
              </a:rPr>
              <a:t>% de Ejecución</a:t>
            </a:r>
            <a:r>
              <a:rPr lang="es-CL" sz="1200" b="1" baseline="0">
                <a:latin typeface="Calibri" panose="020F0502020204030204" pitchFamily="34" charset="0"/>
                <a:cs typeface="Calibri" panose="020F0502020204030204" pitchFamily="34" charset="0"/>
              </a:rPr>
              <a:t> Acumulada 2019 - 2020 - 2021 </a:t>
            </a:r>
            <a:endParaRPr lang="es-CL" sz="1200" b="1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0395587806427"/>
          <c:y val="0.17171296296296298"/>
          <c:w val="0.85629299401300329"/>
          <c:h val="0.61498432487605714"/>
        </c:manualLayout>
      </c:layout>
      <c:lineChart>
        <c:grouping val="standard"/>
        <c:varyColors val="0"/>
        <c:ser>
          <c:idx val="2"/>
          <c:order val="0"/>
          <c:tx>
            <c:strRef>
              <c:f>'Partida 15'!$C$22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718954248366012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09-46B7-97DC-C53B891E2AB7}"/>
                </c:ext>
              </c:extLst>
            </c:dLbl>
            <c:dLbl>
              <c:idx val="1"/>
              <c:layout>
                <c:manualLayout>
                  <c:x val="-7.3529411764705885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09-46B7-97DC-C53B891E2AB7}"/>
                </c:ext>
              </c:extLst>
            </c:dLbl>
            <c:dLbl>
              <c:idx val="2"/>
              <c:layout>
                <c:manualLayout>
                  <c:x val="-8.4422657952069741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09-46B7-97DC-C53B891E2AB7}"/>
                </c:ext>
              </c:extLst>
            </c:dLbl>
            <c:dLbl>
              <c:idx val="3"/>
              <c:layout>
                <c:manualLayout>
                  <c:x val="-9.2592592592592587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09-46B7-97DC-C53B891E2AB7}"/>
                </c:ext>
              </c:extLst>
            </c:dLbl>
            <c:dLbl>
              <c:idx val="4"/>
              <c:layout>
                <c:manualLayout>
                  <c:x val="-7.3529411764705885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909-46B7-97DC-C53B891E2AB7}"/>
                </c:ext>
              </c:extLst>
            </c:dLbl>
            <c:dLbl>
              <c:idx val="5"/>
              <c:layout>
                <c:manualLayout>
                  <c:x val="-6.2636165577342043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09-46B7-97DC-C53B891E2AB7}"/>
                </c:ext>
              </c:extLst>
            </c:dLbl>
            <c:dLbl>
              <c:idx val="6"/>
              <c:layout>
                <c:manualLayout>
                  <c:x val="-5.4466230936819272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909-46B7-97DC-C53B891E2AB7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15'!$D$22:$O$22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  <c:pt idx="8">
                  <c:v>0.73798561005411956</c:v>
                </c:pt>
                <c:pt idx="9">
                  <c:v>0.81679498028838426</c:v>
                </c:pt>
                <c:pt idx="10">
                  <c:v>0.89557673270365101</c:v>
                </c:pt>
                <c:pt idx="11">
                  <c:v>0.99116982920401264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909-46B7-97DC-C53B891E2AB7}"/>
            </c:ext>
          </c:extLst>
        </c:ser>
        <c:ser>
          <c:idx val="1"/>
          <c:order val="1"/>
          <c:tx>
            <c:strRef>
              <c:f>'Partida 15'!$C$21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15'!$D$21:$O$21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0.16695667431686415</c:v>
                </c:pt>
                <c:pt idx="2">
                  <c:v>0.25984524780400037</c:v>
                </c:pt>
                <c:pt idx="3">
                  <c:v>0.35177601071528464</c:v>
                </c:pt>
                <c:pt idx="4">
                  <c:v>0.44223056309923758</c:v>
                </c:pt>
                <c:pt idx="5">
                  <c:v>0.52287086618824841</c:v>
                </c:pt>
                <c:pt idx="6">
                  <c:v>0.60170541642836894</c:v>
                </c:pt>
                <c:pt idx="7">
                  <c:v>0.69228558411223184</c:v>
                </c:pt>
                <c:pt idx="8">
                  <c:v>0.77926821593443296</c:v>
                </c:pt>
                <c:pt idx="9">
                  <c:v>0.83429796539159906</c:v>
                </c:pt>
                <c:pt idx="10">
                  <c:v>0.91544098971450327</c:v>
                </c:pt>
                <c:pt idx="11">
                  <c:v>0.98948465778352435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909-46B7-97DC-C53B891E2AB7}"/>
            </c:ext>
          </c:extLst>
        </c:ser>
        <c:ser>
          <c:idx val="0"/>
          <c:order val="2"/>
          <c:tx>
            <c:strRef>
              <c:f>'Partida 15'!$C$20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15'!$D$20</c:f>
              <c:numCache>
                <c:formatCode>0.0%</c:formatCode>
                <c:ptCount val="1"/>
                <c:pt idx="0">
                  <c:v>9.1491001444680878E-2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909-46B7-97DC-C53B891E2A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5269136"/>
        <c:axId val="425270704"/>
      </c:lineChart>
      <c:catAx>
        <c:axId val="42526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70704"/>
        <c:crosses val="autoZero"/>
        <c:auto val="1"/>
        <c:lblAlgn val="ctr"/>
        <c:lblOffset val="100"/>
        <c:noMultiLvlLbl val="0"/>
      </c:catAx>
      <c:valAx>
        <c:axId val="42527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1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740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26618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76257B1-BEF4-4FA7-89C9-6217B4DF9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54703"/>
              </p:ext>
            </p:extLst>
          </p:nvPr>
        </p:nvGraphicFramePr>
        <p:xfrm>
          <a:off x="611562" y="1797117"/>
          <a:ext cx="8002083" cy="3307930"/>
        </p:xfrm>
        <a:graphic>
          <a:graphicData uri="http://schemas.openxmlformats.org/drawingml/2006/table">
            <a:tbl>
              <a:tblPr/>
              <a:tblGrid>
                <a:gridCol w="717944">
                  <a:extLst>
                    <a:ext uri="{9D8B030D-6E8A-4147-A177-3AD203B41FA5}">
                      <a16:colId xmlns:a16="http://schemas.microsoft.com/office/drawing/2014/main" val="1177479678"/>
                    </a:ext>
                  </a:extLst>
                </a:gridCol>
                <a:gridCol w="269229">
                  <a:extLst>
                    <a:ext uri="{9D8B030D-6E8A-4147-A177-3AD203B41FA5}">
                      <a16:colId xmlns:a16="http://schemas.microsoft.com/office/drawing/2014/main" val="2441697814"/>
                    </a:ext>
                  </a:extLst>
                </a:gridCol>
                <a:gridCol w="278203">
                  <a:extLst>
                    <a:ext uri="{9D8B030D-6E8A-4147-A177-3AD203B41FA5}">
                      <a16:colId xmlns:a16="http://schemas.microsoft.com/office/drawing/2014/main" val="2033566106"/>
                    </a:ext>
                  </a:extLst>
                </a:gridCol>
                <a:gridCol w="2429043">
                  <a:extLst>
                    <a:ext uri="{9D8B030D-6E8A-4147-A177-3AD203B41FA5}">
                      <a16:colId xmlns:a16="http://schemas.microsoft.com/office/drawing/2014/main" val="4019086684"/>
                    </a:ext>
                  </a:extLst>
                </a:gridCol>
                <a:gridCol w="717944">
                  <a:extLst>
                    <a:ext uri="{9D8B030D-6E8A-4147-A177-3AD203B41FA5}">
                      <a16:colId xmlns:a16="http://schemas.microsoft.com/office/drawing/2014/main" val="2429513801"/>
                    </a:ext>
                  </a:extLst>
                </a:gridCol>
                <a:gridCol w="717944">
                  <a:extLst>
                    <a:ext uri="{9D8B030D-6E8A-4147-A177-3AD203B41FA5}">
                      <a16:colId xmlns:a16="http://schemas.microsoft.com/office/drawing/2014/main" val="1489566124"/>
                    </a:ext>
                  </a:extLst>
                </a:gridCol>
                <a:gridCol w="717944">
                  <a:extLst>
                    <a:ext uri="{9D8B030D-6E8A-4147-A177-3AD203B41FA5}">
                      <a16:colId xmlns:a16="http://schemas.microsoft.com/office/drawing/2014/main" val="962313479"/>
                    </a:ext>
                  </a:extLst>
                </a:gridCol>
                <a:gridCol w="717944">
                  <a:extLst>
                    <a:ext uri="{9D8B030D-6E8A-4147-A177-3AD203B41FA5}">
                      <a16:colId xmlns:a16="http://schemas.microsoft.com/office/drawing/2014/main" val="3815760070"/>
                    </a:ext>
                  </a:extLst>
                </a:gridCol>
                <a:gridCol w="717944">
                  <a:extLst>
                    <a:ext uri="{9D8B030D-6E8A-4147-A177-3AD203B41FA5}">
                      <a16:colId xmlns:a16="http://schemas.microsoft.com/office/drawing/2014/main" val="408567966"/>
                    </a:ext>
                  </a:extLst>
                </a:gridCol>
                <a:gridCol w="717944">
                  <a:extLst>
                    <a:ext uri="{9D8B030D-6E8A-4147-A177-3AD203B41FA5}">
                      <a16:colId xmlns:a16="http://schemas.microsoft.com/office/drawing/2014/main" val="747725088"/>
                    </a:ext>
                  </a:extLst>
                </a:gridCol>
              </a:tblGrid>
              <a:tr h="1495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789571"/>
                  </a:ext>
                </a:extLst>
              </a:tr>
              <a:tr h="4578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506852"/>
                  </a:ext>
                </a:extLst>
              </a:tr>
              <a:tr h="158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6.353.784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6.353.784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658.456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253981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3.369.996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3.369.996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236.684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014348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1.133.495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1.133.495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163114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1.709.251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1.709.251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752013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824057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993910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775762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487545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539419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693288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139.542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139.542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121657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136795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159185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399537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664947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419.690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83938,0%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83938,0%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539071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419.690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83938,0%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83938,0%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927763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8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6001" y="701954"/>
            <a:ext cx="80519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02" y="1364865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B6FD2B0-7495-4C5A-9007-5C813165D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201311"/>
              </p:ext>
            </p:extLst>
          </p:nvPr>
        </p:nvGraphicFramePr>
        <p:xfrm>
          <a:off x="546001" y="1635538"/>
          <a:ext cx="8051999" cy="3676650"/>
        </p:xfrm>
        <a:graphic>
          <a:graphicData uri="http://schemas.openxmlformats.org/drawingml/2006/table">
            <a:tbl>
              <a:tblPr/>
              <a:tblGrid>
                <a:gridCol w="734225">
                  <a:extLst>
                    <a:ext uri="{9D8B030D-6E8A-4147-A177-3AD203B41FA5}">
                      <a16:colId xmlns:a16="http://schemas.microsoft.com/office/drawing/2014/main" val="773488026"/>
                    </a:ext>
                  </a:extLst>
                </a:gridCol>
                <a:gridCol w="256979">
                  <a:extLst>
                    <a:ext uri="{9D8B030D-6E8A-4147-A177-3AD203B41FA5}">
                      <a16:colId xmlns:a16="http://schemas.microsoft.com/office/drawing/2014/main" val="2543849444"/>
                    </a:ext>
                  </a:extLst>
                </a:gridCol>
                <a:gridCol w="256979">
                  <a:extLst>
                    <a:ext uri="{9D8B030D-6E8A-4147-A177-3AD203B41FA5}">
                      <a16:colId xmlns:a16="http://schemas.microsoft.com/office/drawing/2014/main" val="964766359"/>
                    </a:ext>
                  </a:extLst>
                </a:gridCol>
                <a:gridCol w="2263859">
                  <a:extLst>
                    <a:ext uri="{9D8B030D-6E8A-4147-A177-3AD203B41FA5}">
                      <a16:colId xmlns:a16="http://schemas.microsoft.com/office/drawing/2014/main" val="2811101883"/>
                    </a:ext>
                  </a:extLst>
                </a:gridCol>
                <a:gridCol w="770936">
                  <a:extLst>
                    <a:ext uri="{9D8B030D-6E8A-4147-A177-3AD203B41FA5}">
                      <a16:colId xmlns:a16="http://schemas.microsoft.com/office/drawing/2014/main" val="135202772"/>
                    </a:ext>
                  </a:extLst>
                </a:gridCol>
                <a:gridCol w="770936">
                  <a:extLst>
                    <a:ext uri="{9D8B030D-6E8A-4147-A177-3AD203B41FA5}">
                      <a16:colId xmlns:a16="http://schemas.microsoft.com/office/drawing/2014/main" val="2037856458"/>
                    </a:ext>
                  </a:extLst>
                </a:gridCol>
                <a:gridCol w="770936">
                  <a:extLst>
                    <a:ext uri="{9D8B030D-6E8A-4147-A177-3AD203B41FA5}">
                      <a16:colId xmlns:a16="http://schemas.microsoft.com/office/drawing/2014/main" val="1628333563"/>
                    </a:ext>
                  </a:extLst>
                </a:gridCol>
                <a:gridCol w="746462">
                  <a:extLst>
                    <a:ext uri="{9D8B030D-6E8A-4147-A177-3AD203B41FA5}">
                      <a16:colId xmlns:a16="http://schemas.microsoft.com/office/drawing/2014/main" val="2441684343"/>
                    </a:ext>
                  </a:extLst>
                </a:gridCol>
                <a:gridCol w="746462">
                  <a:extLst>
                    <a:ext uri="{9D8B030D-6E8A-4147-A177-3AD203B41FA5}">
                      <a16:colId xmlns:a16="http://schemas.microsoft.com/office/drawing/2014/main" val="2336259319"/>
                    </a:ext>
                  </a:extLst>
                </a:gridCol>
                <a:gridCol w="734225">
                  <a:extLst>
                    <a:ext uri="{9D8B030D-6E8A-4147-A177-3AD203B41FA5}">
                      <a16:colId xmlns:a16="http://schemas.microsoft.com/office/drawing/2014/main" val="192686456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789845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1916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1.775.772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6001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8.025.565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8.025.565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499.085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3442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3.900.401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3.900.401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4345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85614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255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9442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039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054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2939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9299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3266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0217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2735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835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51949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7986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Pignoraticios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7127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4376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65919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203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299" y="715041"/>
            <a:ext cx="7996323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2099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D85FC02-73FC-442C-8D42-48E1D145E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624162"/>
              </p:ext>
            </p:extLst>
          </p:nvPr>
        </p:nvGraphicFramePr>
        <p:xfrm>
          <a:off x="505299" y="1916832"/>
          <a:ext cx="7996323" cy="4323424"/>
        </p:xfrm>
        <a:graphic>
          <a:graphicData uri="http://schemas.openxmlformats.org/drawingml/2006/table">
            <a:tbl>
              <a:tblPr/>
              <a:tblGrid>
                <a:gridCol w="664744">
                  <a:extLst>
                    <a:ext uri="{9D8B030D-6E8A-4147-A177-3AD203B41FA5}">
                      <a16:colId xmlns:a16="http://schemas.microsoft.com/office/drawing/2014/main" val="953889727"/>
                    </a:ext>
                  </a:extLst>
                </a:gridCol>
                <a:gridCol w="249279">
                  <a:extLst>
                    <a:ext uri="{9D8B030D-6E8A-4147-A177-3AD203B41FA5}">
                      <a16:colId xmlns:a16="http://schemas.microsoft.com/office/drawing/2014/main" val="1785697795"/>
                    </a:ext>
                  </a:extLst>
                </a:gridCol>
                <a:gridCol w="257589">
                  <a:extLst>
                    <a:ext uri="{9D8B030D-6E8A-4147-A177-3AD203B41FA5}">
                      <a16:colId xmlns:a16="http://schemas.microsoft.com/office/drawing/2014/main" val="3412150602"/>
                    </a:ext>
                  </a:extLst>
                </a:gridCol>
                <a:gridCol w="2647900">
                  <a:extLst>
                    <a:ext uri="{9D8B030D-6E8A-4147-A177-3AD203B41FA5}">
                      <a16:colId xmlns:a16="http://schemas.microsoft.com/office/drawing/2014/main" val="2083096716"/>
                    </a:ext>
                  </a:extLst>
                </a:gridCol>
                <a:gridCol w="664744">
                  <a:extLst>
                    <a:ext uri="{9D8B030D-6E8A-4147-A177-3AD203B41FA5}">
                      <a16:colId xmlns:a16="http://schemas.microsoft.com/office/drawing/2014/main" val="802415540"/>
                    </a:ext>
                  </a:extLst>
                </a:gridCol>
                <a:gridCol w="686903">
                  <a:extLst>
                    <a:ext uri="{9D8B030D-6E8A-4147-A177-3AD203B41FA5}">
                      <a16:colId xmlns:a16="http://schemas.microsoft.com/office/drawing/2014/main" val="2605860643"/>
                    </a:ext>
                  </a:extLst>
                </a:gridCol>
                <a:gridCol w="742298">
                  <a:extLst>
                    <a:ext uri="{9D8B030D-6E8A-4147-A177-3AD203B41FA5}">
                      <a16:colId xmlns:a16="http://schemas.microsoft.com/office/drawing/2014/main" val="1124644137"/>
                    </a:ext>
                  </a:extLst>
                </a:gridCol>
                <a:gridCol w="742298">
                  <a:extLst>
                    <a:ext uri="{9D8B030D-6E8A-4147-A177-3AD203B41FA5}">
                      <a16:colId xmlns:a16="http://schemas.microsoft.com/office/drawing/2014/main" val="2967144207"/>
                    </a:ext>
                  </a:extLst>
                </a:gridCol>
                <a:gridCol w="675824">
                  <a:extLst>
                    <a:ext uri="{9D8B030D-6E8A-4147-A177-3AD203B41FA5}">
                      <a16:colId xmlns:a16="http://schemas.microsoft.com/office/drawing/2014/main" val="3198785834"/>
                    </a:ext>
                  </a:extLst>
                </a:gridCol>
                <a:gridCol w="664744">
                  <a:extLst>
                    <a:ext uri="{9D8B030D-6E8A-4147-A177-3AD203B41FA5}">
                      <a16:colId xmlns:a16="http://schemas.microsoft.com/office/drawing/2014/main" val="3988009208"/>
                    </a:ext>
                  </a:extLst>
                </a:gridCol>
              </a:tblGrid>
              <a:tr h="1351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737212"/>
                  </a:ext>
                </a:extLst>
              </a:tr>
              <a:tr h="4053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960754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1.870.019.383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183.164.323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7.154.152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822265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18.273.504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18.273.504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1.308.572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949495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8.434.325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8.434.325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124.121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60968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154.252.863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154.252.863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2.900.072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70970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151.485.772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151.485.772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2.900.072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476531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1.299.326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1.299.326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455852"/>
                  </a:ext>
                </a:extLst>
              </a:tr>
              <a:tr h="270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Capacitación para Micro y Pequeños Empresarios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3.111.349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3.111.349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80.105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847530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Capacitación en Oficios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34.800.788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34.800.788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161.432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746920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en el Puesto de Trabajo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1.662.428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1.662.428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43.081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039856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9.410.068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9.410.068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125.994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456931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Competencias Laborales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73.816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966039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193.814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193.814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661716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Empleo, Ley N° 20.338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45.067.526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45.067.526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1.103.520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070094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667731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Reconversión Laboral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7.022.955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7.022.955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268.201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589116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Laboral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1.037.173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253032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2.755.091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2.755.091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492417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159612"/>
                  </a:ext>
                </a:extLst>
              </a:tr>
              <a:tr h="270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367136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252594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442636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1.260.450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1.260.450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91852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502426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991737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261.445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261.445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91408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4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838689"/>
            <a:ext cx="80579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A5C37C3-44B1-466B-8B69-A55F1C3E0F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526294"/>
              </p:ext>
            </p:extLst>
          </p:nvPr>
        </p:nvGraphicFramePr>
        <p:xfrm>
          <a:off x="529367" y="1848272"/>
          <a:ext cx="8057945" cy="1368150"/>
        </p:xfrm>
        <a:graphic>
          <a:graphicData uri="http://schemas.openxmlformats.org/drawingml/2006/table">
            <a:tbl>
              <a:tblPr/>
              <a:tblGrid>
                <a:gridCol w="669867">
                  <a:extLst>
                    <a:ext uri="{9D8B030D-6E8A-4147-A177-3AD203B41FA5}">
                      <a16:colId xmlns:a16="http://schemas.microsoft.com/office/drawing/2014/main" val="1345342479"/>
                    </a:ext>
                  </a:extLst>
                </a:gridCol>
                <a:gridCol w="251200">
                  <a:extLst>
                    <a:ext uri="{9D8B030D-6E8A-4147-A177-3AD203B41FA5}">
                      <a16:colId xmlns:a16="http://schemas.microsoft.com/office/drawing/2014/main" val="933271919"/>
                    </a:ext>
                  </a:extLst>
                </a:gridCol>
                <a:gridCol w="259573">
                  <a:extLst>
                    <a:ext uri="{9D8B030D-6E8A-4147-A177-3AD203B41FA5}">
                      <a16:colId xmlns:a16="http://schemas.microsoft.com/office/drawing/2014/main" val="306997574"/>
                    </a:ext>
                  </a:extLst>
                </a:gridCol>
                <a:gridCol w="2668305">
                  <a:extLst>
                    <a:ext uri="{9D8B030D-6E8A-4147-A177-3AD203B41FA5}">
                      <a16:colId xmlns:a16="http://schemas.microsoft.com/office/drawing/2014/main" val="1381356010"/>
                    </a:ext>
                  </a:extLst>
                </a:gridCol>
                <a:gridCol w="669867">
                  <a:extLst>
                    <a:ext uri="{9D8B030D-6E8A-4147-A177-3AD203B41FA5}">
                      <a16:colId xmlns:a16="http://schemas.microsoft.com/office/drawing/2014/main" val="3186062440"/>
                    </a:ext>
                  </a:extLst>
                </a:gridCol>
                <a:gridCol w="692196">
                  <a:extLst>
                    <a:ext uri="{9D8B030D-6E8A-4147-A177-3AD203B41FA5}">
                      <a16:colId xmlns:a16="http://schemas.microsoft.com/office/drawing/2014/main" val="140251848"/>
                    </a:ext>
                  </a:extLst>
                </a:gridCol>
                <a:gridCol w="748019">
                  <a:extLst>
                    <a:ext uri="{9D8B030D-6E8A-4147-A177-3AD203B41FA5}">
                      <a16:colId xmlns:a16="http://schemas.microsoft.com/office/drawing/2014/main" val="2678375998"/>
                    </a:ext>
                  </a:extLst>
                </a:gridCol>
                <a:gridCol w="748019">
                  <a:extLst>
                    <a:ext uri="{9D8B030D-6E8A-4147-A177-3AD203B41FA5}">
                      <a16:colId xmlns:a16="http://schemas.microsoft.com/office/drawing/2014/main" val="1161670330"/>
                    </a:ext>
                  </a:extLst>
                </a:gridCol>
                <a:gridCol w="681032">
                  <a:extLst>
                    <a:ext uri="{9D8B030D-6E8A-4147-A177-3AD203B41FA5}">
                      <a16:colId xmlns:a16="http://schemas.microsoft.com/office/drawing/2014/main" val="2877700339"/>
                    </a:ext>
                  </a:extLst>
                </a:gridCol>
                <a:gridCol w="669867">
                  <a:extLst>
                    <a:ext uri="{9D8B030D-6E8A-4147-A177-3AD203B41FA5}">
                      <a16:colId xmlns:a16="http://schemas.microsoft.com/office/drawing/2014/main" val="3122601231"/>
                    </a:ext>
                  </a:extLst>
                </a:gridCol>
              </a:tblGrid>
              <a:tr h="1368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550083"/>
                  </a:ext>
                </a:extLst>
              </a:tr>
              <a:tr h="2736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514885"/>
                  </a:ext>
                </a:extLst>
              </a:tr>
              <a:tr h="136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163792"/>
                  </a:ext>
                </a:extLst>
              </a:tr>
              <a:tr h="136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623307"/>
                  </a:ext>
                </a:extLst>
              </a:tr>
              <a:tr h="136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933.181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933.181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2.820.270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302,2%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302,2%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485053"/>
                  </a:ext>
                </a:extLst>
              </a:tr>
              <a:tr h="136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134575"/>
                  </a:ext>
                </a:extLst>
              </a:tr>
              <a:tr h="136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726287"/>
                  </a:ext>
                </a:extLst>
              </a:tr>
              <a:tr h="136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2.820.270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141013,5%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141013,5%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044359"/>
                  </a:ext>
                </a:extLst>
              </a:tr>
              <a:tr h="136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28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715579"/>
            <a:ext cx="805794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F540847-3045-47F0-9796-D82640B53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269030"/>
              </p:ext>
            </p:extLst>
          </p:nvPr>
        </p:nvGraphicFramePr>
        <p:xfrm>
          <a:off x="529368" y="1844825"/>
          <a:ext cx="8057945" cy="1800202"/>
        </p:xfrm>
        <a:graphic>
          <a:graphicData uri="http://schemas.openxmlformats.org/drawingml/2006/table">
            <a:tbl>
              <a:tblPr/>
              <a:tblGrid>
                <a:gridCol w="669867">
                  <a:extLst>
                    <a:ext uri="{9D8B030D-6E8A-4147-A177-3AD203B41FA5}">
                      <a16:colId xmlns:a16="http://schemas.microsoft.com/office/drawing/2014/main" val="3850932741"/>
                    </a:ext>
                  </a:extLst>
                </a:gridCol>
                <a:gridCol w="251200">
                  <a:extLst>
                    <a:ext uri="{9D8B030D-6E8A-4147-A177-3AD203B41FA5}">
                      <a16:colId xmlns:a16="http://schemas.microsoft.com/office/drawing/2014/main" val="3316695591"/>
                    </a:ext>
                  </a:extLst>
                </a:gridCol>
                <a:gridCol w="259573">
                  <a:extLst>
                    <a:ext uri="{9D8B030D-6E8A-4147-A177-3AD203B41FA5}">
                      <a16:colId xmlns:a16="http://schemas.microsoft.com/office/drawing/2014/main" val="238241846"/>
                    </a:ext>
                  </a:extLst>
                </a:gridCol>
                <a:gridCol w="2668305">
                  <a:extLst>
                    <a:ext uri="{9D8B030D-6E8A-4147-A177-3AD203B41FA5}">
                      <a16:colId xmlns:a16="http://schemas.microsoft.com/office/drawing/2014/main" val="2818911266"/>
                    </a:ext>
                  </a:extLst>
                </a:gridCol>
                <a:gridCol w="669867">
                  <a:extLst>
                    <a:ext uri="{9D8B030D-6E8A-4147-A177-3AD203B41FA5}">
                      <a16:colId xmlns:a16="http://schemas.microsoft.com/office/drawing/2014/main" val="1412847848"/>
                    </a:ext>
                  </a:extLst>
                </a:gridCol>
                <a:gridCol w="692196">
                  <a:extLst>
                    <a:ext uri="{9D8B030D-6E8A-4147-A177-3AD203B41FA5}">
                      <a16:colId xmlns:a16="http://schemas.microsoft.com/office/drawing/2014/main" val="3993479207"/>
                    </a:ext>
                  </a:extLst>
                </a:gridCol>
                <a:gridCol w="748019">
                  <a:extLst>
                    <a:ext uri="{9D8B030D-6E8A-4147-A177-3AD203B41FA5}">
                      <a16:colId xmlns:a16="http://schemas.microsoft.com/office/drawing/2014/main" val="3652864832"/>
                    </a:ext>
                  </a:extLst>
                </a:gridCol>
                <a:gridCol w="748019">
                  <a:extLst>
                    <a:ext uri="{9D8B030D-6E8A-4147-A177-3AD203B41FA5}">
                      <a16:colId xmlns:a16="http://schemas.microsoft.com/office/drawing/2014/main" val="3532546278"/>
                    </a:ext>
                  </a:extLst>
                </a:gridCol>
                <a:gridCol w="681032">
                  <a:extLst>
                    <a:ext uri="{9D8B030D-6E8A-4147-A177-3AD203B41FA5}">
                      <a16:colId xmlns:a16="http://schemas.microsoft.com/office/drawing/2014/main" val="1387329757"/>
                    </a:ext>
                  </a:extLst>
                </a:gridCol>
                <a:gridCol w="669867">
                  <a:extLst>
                    <a:ext uri="{9D8B030D-6E8A-4147-A177-3AD203B41FA5}">
                      <a16:colId xmlns:a16="http://schemas.microsoft.com/office/drawing/2014/main" val="4148214474"/>
                    </a:ext>
                  </a:extLst>
                </a:gridCol>
              </a:tblGrid>
              <a:tr h="16365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941688"/>
                  </a:ext>
                </a:extLst>
              </a:tr>
              <a:tr h="4909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181115"/>
                  </a:ext>
                </a:extLst>
              </a:tr>
              <a:tr h="163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59.102.222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642099"/>
                  </a:ext>
                </a:extLst>
              </a:tr>
              <a:tr h="163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135.240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135.240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763216"/>
                  </a:ext>
                </a:extLst>
              </a:tr>
              <a:tr h="163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401557"/>
                  </a:ext>
                </a:extLst>
              </a:tr>
              <a:tr h="163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1.686.186.820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1.686.186.820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59.102.222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001929"/>
                  </a:ext>
                </a:extLst>
              </a:tr>
              <a:tr h="163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1.686.186.820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1.686.186.820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59.102.222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024633"/>
                  </a:ext>
                </a:extLst>
              </a:tr>
              <a:tr h="327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Subsidio al Empleo, decreto N° 28 y sus modificaciones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1.686.186.820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1.686.186.820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59.102.222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417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316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338" y="719550"/>
            <a:ext cx="805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335" y="1389484"/>
            <a:ext cx="8057941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7D32DD1-E46F-48EB-BCA8-9E0FAD4A8E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580681"/>
              </p:ext>
            </p:extLst>
          </p:nvPr>
        </p:nvGraphicFramePr>
        <p:xfrm>
          <a:off x="541334" y="1754334"/>
          <a:ext cx="7961314" cy="2552700"/>
        </p:xfrm>
        <a:graphic>
          <a:graphicData uri="http://schemas.openxmlformats.org/drawingml/2006/table">
            <a:tbl>
              <a:tblPr/>
              <a:tblGrid>
                <a:gridCol w="722115">
                  <a:extLst>
                    <a:ext uri="{9D8B030D-6E8A-4147-A177-3AD203B41FA5}">
                      <a16:colId xmlns:a16="http://schemas.microsoft.com/office/drawing/2014/main" val="2552743513"/>
                    </a:ext>
                  </a:extLst>
                </a:gridCol>
                <a:gridCol w="261766">
                  <a:extLst>
                    <a:ext uri="{9D8B030D-6E8A-4147-A177-3AD203B41FA5}">
                      <a16:colId xmlns:a16="http://schemas.microsoft.com/office/drawing/2014/main" val="2278561746"/>
                    </a:ext>
                  </a:extLst>
                </a:gridCol>
                <a:gridCol w="261766">
                  <a:extLst>
                    <a:ext uri="{9D8B030D-6E8A-4147-A177-3AD203B41FA5}">
                      <a16:colId xmlns:a16="http://schemas.microsoft.com/office/drawing/2014/main" val="2075729461"/>
                    </a:ext>
                  </a:extLst>
                </a:gridCol>
                <a:gridCol w="2274662">
                  <a:extLst>
                    <a:ext uri="{9D8B030D-6E8A-4147-A177-3AD203B41FA5}">
                      <a16:colId xmlns:a16="http://schemas.microsoft.com/office/drawing/2014/main" val="3219835468"/>
                    </a:ext>
                  </a:extLst>
                </a:gridCol>
                <a:gridCol w="758220">
                  <a:extLst>
                    <a:ext uri="{9D8B030D-6E8A-4147-A177-3AD203B41FA5}">
                      <a16:colId xmlns:a16="http://schemas.microsoft.com/office/drawing/2014/main" val="3755419078"/>
                    </a:ext>
                  </a:extLst>
                </a:gridCol>
                <a:gridCol w="758220">
                  <a:extLst>
                    <a:ext uri="{9D8B030D-6E8A-4147-A177-3AD203B41FA5}">
                      <a16:colId xmlns:a16="http://schemas.microsoft.com/office/drawing/2014/main" val="1629650959"/>
                    </a:ext>
                  </a:extLst>
                </a:gridCol>
                <a:gridCol w="734150">
                  <a:extLst>
                    <a:ext uri="{9D8B030D-6E8A-4147-A177-3AD203B41FA5}">
                      <a16:colId xmlns:a16="http://schemas.microsoft.com/office/drawing/2014/main" val="112272769"/>
                    </a:ext>
                  </a:extLst>
                </a:gridCol>
                <a:gridCol w="734150">
                  <a:extLst>
                    <a:ext uri="{9D8B030D-6E8A-4147-A177-3AD203B41FA5}">
                      <a16:colId xmlns:a16="http://schemas.microsoft.com/office/drawing/2014/main" val="1080706291"/>
                    </a:ext>
                  </a:extLst>
                </a:gridCol>
                <a:gridCol w="734150">
                  <a:extLst>
                    <a:ext uri="{9D8B030D-6E8A-4147-A177-3AD203B41FA5}">
                      <a16:colId xmlns:a16="http://schemas.microsoft.com/office/drawing/2014/main" val="3086768106"/>
                    </a:ext>
                  </a:extLst>
                </a:gridCol>
                <a:gridCol w="722115">
                  <a:extLst>
                    <a:ext uri="{9D8B030D-6E8A-4147-A177-3AD203B41FA5}">
                      <a16:colId xmlns:a16="http://schemas.microsoft.com/office/drawing/2014/main" val="4101701196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10726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3682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1.793.471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26216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11.683.943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11.683.943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01548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873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03784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42273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41586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10268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83832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4724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143183,4%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143183,4%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34453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143183,4%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143183,4%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97939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484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7686" y="648285"/>
            <a:ext cx="80470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7686" y="1286408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CD42CBF-048D-4755-B92B-473B546DD1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244087"/>
              </p:ext>
            </p:extLst>
          </p:nvPr>
        </p:nvGraphicFramePr>
        <p:xfrm>
          <a:off x="547716" y="1608138"/>
          <a:ext cx="8047008" cy="3676650"/>
        </p:xfrm>
        <a:graphic>
          <a:graphicData uri="http://schemas.openxmlformats.org/drawingml/2006/table">
            <a:tbl>
              <a:tblPr/>
              <a:tblGrid>
                <a:gridCol w="724956">
                  <a:extLst>
                    <a:ext uri="{9D8B030D-6E8A-4147-A177-3AD203B41FA5}">
                      <a16:colId xmlns:a16="http://schemas.microsoft.com/office/drawing/2014/main" val="3234913035"/>
                    </a:ext>
                  </a:extLst>
                </a:gridCol>
                <a:gridCol w="344354">
                  <a:extLst>
                    <a:ext uri="{9D8B030D-6E8A-4147-A177-3AD203B41FA5}">
                      <a16:colId xmlns:a16="http://schemas.microsoft.com/office/drawing/2014/main" val="202075432"/>
                    </a:ext>
                  </a:extLst>
                </a:gridCol>
                <a:gridCol w="344354">
                  <a:extLst>
                    <a:ext uri="{9D8B030D-6E8A-4147-A177-3AD203B41FA5}">
                      <a16:colId xmlns:a16="http://schemas.microsoft.com/office/drawing/2014/main" val="3215371058"/>
                    </a:ext>
                  </a:extLst>
                </a:gridCol>
                <a:gridCol w="2319856">
                  <a:extLst>
                    <a:ext uri="{9D8B030D-6E8A-4147-A177-3AD203B41FA5}">
                      <a16:colId xmlns:a16="http://schemas.microsoft.com/office/drawing/2014/main" val="714251205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196825510"/>
                    </a:ext>
                  </a:extLst>
                </a:gridCol>
                <a:gridCol w="688708">
                  <a:extLst>
                    <a:ext uri="{9D8B030D-6E8A-4147-A177-3AD203B41FA5}">
                      <a16:colId xmlns:a16="http://schemas.microsoft.com/office/drawing/2014/main" val="3177923904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1545241683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690389948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2434701371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660947973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115488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76295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16.937.556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16.937.556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1044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10.353.275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10.353.275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27585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1.592.189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1.592.189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5251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9907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93865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Peritajes Ley N° 19.404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5562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8154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0491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0127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947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1857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3932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731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7049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052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16546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0869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78979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3932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581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53340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0185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1AEFDBE-8877-40D0-B324-36146C1D3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766422"/>
              </p:ext>
            </p:extLst>
          </p:nvPr>
        </p:nvGraphicFramePr>
        <p:xfrm>
          <a:off x="539547" y="1709716"/>
          <a:ext cx="8064898" cy="3807511"/>
        </p:xfrm>
        <a:graphic>
          <a:graphicData uri="http://schemas.openxmlformats.org/drawingml/2006/table">
            <a:tbl>
              <a:tblPr/>
              <a:tblGrid>
                <a:gridCol w="600924">
                  <a:extLst>
                    <a:ext uri="{9D8B030D-6E8A-4147-A177-3AD203B41FA5}">
                      <a16:colId xmlns:a16="http://schemas.microsoft.com/office/drawing/2014/main" val="1200058356"/>
                    </a:ext>
                  </a:extLst>
                </a:gridCol>
                <a:gridCol w="225346">
                  <a:extLst>
                    <a:ext uri="{9D8B030D-6E8A-4147-A177-3AD203B41FA5}">
                      <a16:colId xmlns:a16="http://schemas.microsoft.com/office/drawing/2014/main" val="2810908397"/>
                    </a:ext>
                  </a:extLst>
                </a:gridCol>
                <a:gridCol w="232858">
                  <a:extLst>
                    <a:ext uri="{9D8B030D-6E8A-4147-A177-3AD203B41FA5}">
                      <a16:colId xmlns:a16="http://schemas.microsoft.com/office/drawing/2014/main" val="3002727401"/>
                    </a:ext>
                  </a:extLst>
                </a:gridCol>
                <a:gridCol w="2846878">
                  <a:extLst>
                    <a:ext uri="{9D8B030D-6E8A-4147-A177-3AD203B41FA5}">
                      <a16:colId xmlns:a16="http://schemas.microsoft.com/office/drawing/2014/main" val="3564060467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1534779733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3556255723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2973739606"/>
                    </a:ext>
                  </a:extLst>
                </a:gridCol>
                <a:gridCol w="681047">
                  <a:extLst>
                    <a:ext uri="{9D8B030D-6E8A-4147-A177-3AD203B41FA5}">
                      <a16:colId xmlns:a16="http://schemas.microsoft.com/office/drawing/2014/main" val="1763999938"/>
                    </a:ext>
                  </a:extLst>
                </a:gridCol>
                <a:gridCol w="623459">
                  <a:extLst>
                    <a:ext uri="{9D8B030D-6E8A-4147-A177-3AD203B41FA5}">
                      <a16:colId xmlns:a16="http://schemas.microsoft.com/office/drawing/2014/main" val="1146173268"/>
                    </a:ext>
                  </a:extLst>
                </a:gridCol>
                <a:gridCol w="600924">
                  <a:extLst>
                    <a:ext uri="{9D8B030D-6E8A-4147-A177-3AD203B41FA5}">
                      <a16:colId xmlns:a16="http://schemas.microsoft.com/office/drawing/2014/main" val="2830643598"/>
                    </a:ext>
                  </a:extLst>
                </a:gridCol>
              </a:tblGrid>
              <a:tr h="1307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932344"/>
                  </a:ext>
                </a:extLst>
              </a:tr>
              <a:tr h="4003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050196"/>
                  </a:ext>
                </a:extLst>
              </a:tr>
              <a:tr h="138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6.006.783.878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6.006.783.878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490.288.887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24493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60.369.341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60.369.341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4.110.099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835817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72.225.834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72.225.834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1.908.297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200686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4.699.827.495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4.699.827.495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389.672.702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553676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3.015.060.429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3.015.060.429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257.505.427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331359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2.502.378.615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2.502.378.615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213.835.599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218681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16.027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8595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29.000.002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039192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1.220.079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80584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2.602.903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195521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948.492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656297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820068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9.880.612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571567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130.954.272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3505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3.621.278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137160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71455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66.909.497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560724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28.730.365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027870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1.410.903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652377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623.330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932887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28.852.695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928079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492426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467.471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641091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1.213.003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74208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1.213.003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438497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625DBC4-DD13-47C3-9FED-DEC928A9FA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371560"/>
              </p:ext>
            </p:extLst>
          </p:nvPr>
        </p:nvGraphicFramePr>
        <p:xfrm>
          <a:off x="539547" y="1709714"/>
          <a:ext cx="8064897" cy="3807511"/>
        </p:xfrm>
        <a:graphic>
          <a:graphicData uri="http://schemas.openxmlformats.org/drawingml/2006/table">
            <a:tbl>
              <a:tblPr/>
              <a:tblGrid>
                <a:gridCol w="600924">
                  <a:extLst>
                    <a:ext uri="{9D8B030D-6E8A-4147-A177-3AD203B41FA5}">
                      <a16:colId xmlns:a16="http://schemas.microsoft.com/office/drawing/2014/main" val="4070539466"/>
                    </a:ext>
                  </a:extLst>
                </a:gridCol>
                <a:gridCol w="225346">
                  <a:extLst>
                    <a:ext uri="{9D8B030D-6E8A-4147-A177-3AD203B41FA5}">
                      <a16:colId xmlns:a16="http://schemas.microsoft.com/office/drawing/2014/main" val="3992484699"/>
                    </a:ext>
                  </a:extLst>
                </a:gridCol>
                <a:gridCol w="232858">
                  <a:extLst>
                    <a:ext uri="{9D8B030D-6E8A-4147-A177-3AD203B41FA5}">
                      <a16:colId xmlns:a16="http://schemas.microsoft.com/office/drawing/2014/main" val="3805055038"/>
                    </a:ext>
                  </a:extLst>
                </a:gridCol>
                <a:gridCol w="2846877">
                  <a:extLst>
                    <a:ext uri="{9D8B030D-6E8A-4147-A177-3AD203B41FA5}">
                      <a16:colId xmlns:a16="http://schemas.microsoft.com/office/drawing/2014/main" val="1401131858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4264514588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2005021116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3240275939"/>
                    </a:ext>
                  </a:extLst>
                </a:gridCol>
                <a:gridCol w="681047">
                  <a:extLst>
                    <a:ext uri="{9D8B030D-6E8A-4147-A177-3AD203B41FA5}">
                      <a16:colId xmlns:a16="http://schemas.microsoft.com/office/drawing/2014/main" val="2546017998"/>
                    </a:ext>
                  </a:extLst>
                </a:gridCol>
                <a:gridCol w="623459">
                  <a:extLst>
                    <a:ext uri="{9D8B030D-6E8A-4147-A177-3AD203B41FA5}">
                      <a16:colId xmlns:a16="http://schemas.microsoft.com/office/drawing/2014/main" val="1340535556"/>
                    </a:ext>
                  </a:extLst>
                </a:gridCol>
                <a:gridCol w="600924">
                  <a:extLst>
                    <a:ext uri="{9D8B030D-6E8A-4147-A177-3AD203B41FA5}">
                      <a16:colId xmlns:a16="http://schemas.microsoft.com/office/drawing/2014/main" val="1959980915"/>
                    </a:ext>
                  </a:extLst>
                </a:gridCol>
              </a:tblGrid>
              <a:tr h="1307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580126"/>
                  </a:ext>
                </a:extLst>
              </a:tr>
              <a:tr h="4003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257887"/>
                  </a:ext>
                </a:extLst>
              </a:tr>
              <a:tr h="138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6.006.783.878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6.006.783.878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490.288.887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422415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60.369.341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60.369.341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4.110.099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347995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72.225.834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72.225.834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1.908.297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95856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4.699.827.495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4.699.827.495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389.672.702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978811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3.015.060.429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3.015.060.429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257.505.427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570400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2.502.378.615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2.502.378.615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213.835.599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954818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16.027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446135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29.000.002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708342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1.220.079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537604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2.602.903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737407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948.492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946320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068160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9.880.612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347296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130.954.272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714363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3.621.278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131272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939775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66.909.497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497379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28.730.365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539369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1.410.903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61402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623.330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279508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28.852.695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873006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75095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467.471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671088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1.213.003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076313"/>
                  </a:ext>
                </a:extLst>
              </a:tr>
              <a:tr h="130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1.213.003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85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770878"/>
            <a:ext cx="8097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65827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8CB97C7-1510-41F4-96CC-28FD2B7FA2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355886"/>
              </p:ext>
            </p:extLst>
          </p:nvPr>
        </p:nvGraphicFramePr>
        <p:xfrm>
          <a:off x="504149" y="1772816"/>
          <a:ext cx="8097527" cy="3640022"/>
        </p:xfrm>
        <a:graphic>
          <a:graphicData uri="http://schemas.openxmlformats.org/drawingml/2006/table">
            <a:tbl>
              <a:tblPr/>
              <a:tblGrid>
                <a:gridCol w="603355">
                  <a:extLst>
                    <a:ext uri="{9D8B030D-6E8A-4147-A177-3AD203B41FA5}">
                      <a16:colId xmlns:a16="http://schemas.microsoft.com/office/drawing/2014/main" val="2826930307"/>
                    </a:ext>
                  </a:extLst>
                </a:gridCol>
                <a:gridCol w="226258">
                  <a:extLst>
                    <a:ext uri="{9D8B030D-6E8A-4147-A177-3AD203B41FA5}">
                      <a16:colId xmlns:a16="http://schemas.microsoft.com/office/drawing/2014/main" val="1668237074"/>
                    </a:ext>
                  </a:extLst>
                </a:gridCol>
                <a:gridCol w="233800">
                  <a:extLst>
                    <a:ext uri="{9D8B030D-6E8A-4147-A177-3AD203B41FA5}">
                      <a16:colId xmlns:a16="http://schemas.microsoft.com/office/drawing/2014/main" val="81954298"/>
                    </a:ext>
                  </a:extLst>
                </a:gridCol>
                <a:gridCol w="2858396">
                  <a:extLst>
                    <a:ext uri="{9D8B030D-6E8A-4147-A177-3AD203B41FA5}">
                      <a16:colId xmlns:a16="http://schemas.microsoft.com/office/drawing/2014/main" val="2267206137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3000714233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379028249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2003957797"/>
                    </a:ext>
                  </a:extLst>
                </a:gridCol>
                <a:gridCol w="683803">
                  <a:extLst>
                    <a:ext uri="{9D8B030D-6E8A-4147-A177-3AD203B41FA5}">
                      <a16:colId xmlns:a16="http://schemas.microsoft.com/office/drawing/2014/main" val="4284848530"/>
                    </a:ext>
                  </a:extLst>
                </a:gridCol>
                <a:gridCol w="625981">
                  <a:extLst>
                    <a:ext uri="{9D8B030D-6E8A-4147-A177-3AD203B41FA5}">
                      <a16:colId xmlns:a16="http://schemas.microsoft.com/office/drawing/2014/main" val="1737314932"/>
                    </a:ext>
                  </a:extLst>
                </a:gridCol>
                <a:gridCol w="603355">
                  <a:extLst>
                    <a:ext uri="{9D8B030D-6E8A-4147-A177-3AD203B41FA5}">
                      <a16:colId xmlns:a16="http://schemas.microsoft.com/office/drawing/2014/main" val="2469793241"/>
                    </a:ext>
                  </a:extLst>
                </a:gridCol>
              </a:tblGrid>
              <a:tr h="1255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964930"/>
                  </a:ext>
                </a:extLst>
              </a:tr>
              <a:tr h="2510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9789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1.104.319.372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1.104.319.372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93.494.850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088788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1.094.520.932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1.094.520.932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92.747.872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6987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240.441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46848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Previsional Solidario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1.091.337.004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1.091.337.004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92.212.717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86774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Traslados y Hospedajes Pensiones Básicas Solidarias de Invalidez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159.510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58083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Previsional a los Trabajadores Jóvenes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290.847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278133"/>
                  </a:ext>
                </a:extLst>
              </a:tr>
              <a:tr h="251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Derechos Previsionales y de Seguridad Social para mujeres en territorios rurales de difícil conectividad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06561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9.793.916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9.793.916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746.978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69609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5.821.526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5.821.526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81142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212.326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64315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53132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28254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60832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88056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9197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3644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36532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08969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42398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43015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49045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27838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3194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19133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36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647768"/>
            <a:ext cx="809752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65827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CBD0D11-BAFC-45EF-8B55-546FC2F5C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92770"/>
              </p:ext>
            </p:extLst>
          </p:nvPr>
        </p:nvGraphicFramePr>
        <p:xfrm>
          <a:off x="506920" y="1876672"/>
          <a:ext cx="8097527" cy="1019833"/>
        </p:xfrm>
        <a:graphic>
          <a:graphicData uri="http://schemas.openxmlformats.org/drawingml/2006/table">
            <a:tbl>
              <a:tblPr/>
              <a:tblGrid>
                <a:gridCol w="603355">
                  <a:extLst>
                    <a:ext uri="{9D8B030D-6E8A-4147-A177-3AD203B41FA5}">
                      <a16:colId xmlns:a16="http://schemas.microsoft.com/office/drawing/2014/main" val="1061509683"/>
                    </a:ext>
                  </a:extLst>
                </a:gridCol>
                <a:gridCol w="226258">
                  <a:extLst>
                    <a:ext uri="{9D8B030D-6E8A-4147-A177-3AD203B41FA5}">
                      <a16:colId xmlns:a16="http://schemas.microsoft.com/office/drawing/2014/main" val="1591113402"/>
                    </a:ext>
                  </a:extLst>
                </a:gridCol>
                <a:gridCol w="233800">
                  <a:extLst>
                    <a:ext uri="{9D8B030D-6E8A-4147-A177-3AD203B41FA5}">
                      <a16:colId xmlns:a16="http://schemas.microsoft.com/office/drawing/2014/main" val="948215082"/>
                    </a:ext>
                  </a:extLst>
                </a:gridCol>
                <a:gridCol w="2858396">
                  <a:extLst>
                    <a:ext uri="{9D8B030D-6E8A-4147-A177-3AD203B41FA5}">
                      <a16:colId xmlns:a16="http://schemas.microsoft.com/office/drawing/2014/main" val="1280874057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377855629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1734743383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3457736484"/>
                    </a:ext>
                  </a:extLst>
                </a:gridCol>
                <a:gridCol w="683803">
                  <a:extLst>
                    <a:ext uri="{9D8B030D-6E8A-4147-A177-3AD203B41FA5}">
                      <a16:colId xmlns:a16="http://schemas.microsoft.com/office/drawing/2014/main" val="980606783"/>
                    </a:ext>
                  </a:extLst>
                </a:gridCol>
                <a:gridCol w="625981">
                  <a:extLst>
                    <a:ext uri="{9D8B030D-6E8A-4147-A177-3AD203B41FA5}">
                      <a16:colId xmlns:a16="http://schemas.microsoft.com/office/drawing/2014/main" val="3416635938"/>
                    </a:ext>
                  </a:extLst>
                </a:gridCol>
                <a:gridCol w="603355">
                  <a:extLst>
                    <a:ext uri="{9D8B030D-6E8A-4147-A177-3AD203B41FA5}">
                      <a16:colId xmlns:a16="http://schemas.microsoft.com/office/drawing/2014/main" val="1309025840"/>
                    </a:ext>
                  </a:extLst>
                </a:gridCol>
              </a:tblGrid>
              <a:tr h="1255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301338"/>
                  </a:ext>
                </a:extLst>
              </a:tr>
              <a:tr h="3843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425704"/>
                  </a:ext>
                </a:extLst>
              </a:tr>
              <a:tr h="133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214.296.894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46539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214.296.894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82624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214.296.894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55387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Familiar de Emergencia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214.296.894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363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40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52406" y="821683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40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943663"/>
              </p:ext>
            </p:extLst>
          </p:nvPr>
        </p:nvGraphicFramePr>
        <p:xfrm>
          <a:off x="528176" y="1700809"/>
          <a:ext cx="7903821" cy="4230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4630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77667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888" y="1268760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7B17001-67F6-4A56-8F91-2BD8057D63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731846"/>
              </p:ext>
            </p:extLst>
          </p:nvPr>
        </p:nvGraphicFramePr>
        <p:xfrm>
          <a:off x="544087" y="1617955"/>
          <a:ext cx="8038697" cy="4352624"/>
        </p:xfrm>
        <a:graphic>
          <a:graphicData uri="http://schemas.openxmlformats.org/drawingml/2006/table">
            <a:tbl>
              <a:tblPr/>
              <a:tblGrid>
                <a:gridCol w="765012">
                  <a:extLst>
                    <a:ext uri="{9D8B030D-6E8A-4147-A177-3AD203B41FA5}">
                      <a16:colId xmlns:a16="http://schemas.microsoft.com/office/drawing/2014/main" val="1758733474"/>
                    </a:ext>
                  </a:extLst>
                </a:gridCol>
                <a:gridCol w="273219">
                  <a:extLst>
                    <a:ext uri="{9D8B030D-6E8A-4147-A177-3AD203B41FA5}">
                      <a16:colId xmlns:a16="http://schemas.microsoft.com/office/drawing/2014/main" val="4213136695"/>
                    </a:ext>
                  </a:extLst>
                </a:gridCol>
                <a:gridCol w="282325">
                  <a:extLst>
                    <a:ext uri="{9D8B030D-6E8A-4147-A177-3AD203B41FA5}">
                      <a16:colId xmlns:a16="http://schemas.microsoft.com/office/drawing/2014/main" val="2091635018"/>
                    </a:ext>
                  </a:extLst>
                </a:gridCol>
                <a:gridCol w="2176641">
                  <a:extLst>
                    <a:ext uri="{9D8B030D-6E8A-4147-A177-3AD203B41FA5}">
                      <a16:colId xmlns:a16="http://schemas.microsoft.com/office/drawing/2014/main" val="3102765065"/>
                    </a:ext>
                  </a:extLst>
                </a:gridCol>
                <a:gridCol w="777156">
                  <a:extLst>
                    <a:ext uri="{9D8B030D-6E8A-4147-A177-3AD203B41FA5}">
                      <a16:colId xmlns:a16="http://schemas.microsoft.com/office/drawing/2014/main" val="415229871"/>
                    </a:ext>
                  </a:extLst>
                </a:gridCol>
                <a:gridCol w="777156">
                  <a:extLst>
                    <a:ext uri="{9D8B030D-6E8A-4147-A177-3AD203B41FA5}">
                      <a16:colId xmlns:a16="http://schemas.microsoft.com/office/drawing/2014/main" val="1107635388"/>
                    </a:ext>
                  </a:extLst>
                </a:gridCol>
                <a:gridCol w="777156">
                  <a:extLst>
                    <a:ext uri="{9D8B030D-6E8A-4147-A177-3AD203B41FA5}">
                      <a16:colId xmlns:a16="http://schemas.microsoft.com/office/drawing/2014/main" val="2309045358"/>
                    </a:ext>
                  </a:extLst>
                </a:gridCol>
                <a:gridCol w="752868">
                  <a:extLst>
                    <a:ext uri="{9D8B030D-6E8A-4147-A177-3AD203B41FA5}">
                      <a16:colId xmlns:a16="http://schemas.microsoft.com/office/drawing/2014/main" val="1219628736"/>
                    </a:ext>
                  </a:extLst>
                </a:gridCol>
                <a:gridCol w="728582">
                  <a:extLst>
                    <a:ext uri="{9D8B030D-6E8A-4147-A177-3AD203B41FA5}">
                      <a16:colId xmlns:a16="http://schemas.microsoft.com/office/drawing/2014/main" val="2523842935"/>
                    </a:ext>
                  </a:extLst>
                </a:gridCol>
                <a:gridCol w="728582">
                  <a:extLst>
                    <a:ext uri="{9D8B030D-6E8A-4147-A177-3AD203B41FA5}">
                      <a16:colId xmlns:a16="http://schemas.microsoft.com/office/drawing/2014/main" val="3157415110"/>
                    </a:ext>
                  </a:extLst>
                </a:gridCol>
              </a:tblGrid>
              <a:tr h="1236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698448"/>
                  </a:ext>
                </a:extLst>
              </a:tr>
              <a:tr h="37882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256179"/>
                  </a:ext>
                </a:extLst>
              </a:tr>
              <a:tr h="131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120.921.553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120.921.553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10.382.480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072755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13.667.365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13.667.365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896.635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382981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8.278.197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8.278.197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279.659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411938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83.788.482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83.788.482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7.369.403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140649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83.182.202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83.182.202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7.328.998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72594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25.102.320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25.102.320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1.849.239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491603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781.910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781.910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102.076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840862"/>
                  </a:ext>
                </a:extLst>
              </a:tr>
              <a:tr h="131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941269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685.468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685.468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330341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37.143.335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37.143.335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3.784.561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924628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por Accidentes del Trabajo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19.460.373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19.460.373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1.593.122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698709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606.280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606.280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40.405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539098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246.499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246.499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407175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Asistenciales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21.522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245708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6.135.129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6.135.129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45524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319164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Concurrencias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944676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202580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228693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710080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421389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305.807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305.807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317326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778329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748543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363501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202.762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202.762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524960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322119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357798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1.836.783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3673,6%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3673,6%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269598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1.836.783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3673,6%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3673,6%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520310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069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3548" y="701472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548" y="1359040"/>
            <a:ext cx="8136904" cy="251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A1C7DC5-764E-44D7-A2C6-4751208E6E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768580"/>
              </p:ext>
            </p:extLst>
          </p:nvPr>
        </p:nvGraphicFramePr>
        <p:xfrm>
          <a:off x="511564" y="1677035"/>
          <a:ext cx="8128888" cy="4378392"/>
        </p:xfrm>
        <a:graphic>
          <a:graphicData uri="http://schemas.openxmlformats.org/drawingml/2006/table">
            <a:tbl>
              <a:tblPr/>
              <a:tblGrid>
                <a:gridCol w="706860">
                  <a:extLst>
                    <a:ext uri="{9D8B030D-6E8A-4147-A177-3AD203B41FA5}">
                      <a16:colId xmlns:a16="http://schemas.microsoft.com/office/drawing/2014/main" val="2769613684"/>
                    </a:ext>
                  </a:extLst>
                </a:gridCol>
                <a:gridCol w="269565">
                  <a:extLst>
                    <a:ext uri="{9D8B030D-6E8A-4147-A177-3AD203B41FA5}">
                      <a16:colId xmlns:a16="http://schemas.microsoft.com/office/drawing/2014/main" val="1140024030"/>
                    </a:ext>
                  </a:extLst>
                </a:gridCol>
                <a:gridCol w="278550">
                  <a:extLst>
                    <a:ext uri="{9D8B030D-6E8A-4147-A177-3AD203B41FA5}">
                      <a16:colId xmlns:a16="http://schemas.microsoft.com/office/drawing/2014/main" val="1732082179"/>
                    </a:ext>
                  </a:extLst>
                </a:gridCol>
                <a:gridCol w="2471014">
                  <a:extLst>
                    <a:ext uri="{9D8B030D-6E8A-4147-A177-3AD203B41FA5}">
                      <a16:colId xmlns:a16="http://schemas.microsoft.com/office/drawing/2014/main" val="671251716"/>
                    </a:ext>
                  </a:extLst>
                </a:gridCol>
                <a:gridCol w="754783">
                  <a:extLst>
                    <a:ext uri="{9D8B030D-6E8A-4147-A177-3AD203B41FA5}">
                      <a16:colId xmlns:a16="http://schemas.microsoft.com/office/drawing/2014/main" val="382736393"/>
                    </a:ext>
                  </a:extLst>
                </a:gridCol>
                <a:gridCol w="754783">
                  <a:extLst>
                    <a:ext uri="{9D8B030D-6E8A-4147-A177-3AD203B41FA5}">
                      <a16:colId xmlns:a16="http://schemas.microsoft.com/office/drawing/2014/main" val="3466148651"/>
                    </a:ext>
                  </a:extLst>
                </a:gridCol>
                <a:gridCol w="745798">
                  <a:extLst>
                    <a:ext uri="{9D8B030D-6E8A-4147-A177-3AD203B41FA5}">
                      <a16:colId xmlns:a16="http://schemas.microsoft.com/office/drawing/2014/main" val="1892278235"/>
                    </a:ext>
                  </a:extLst>
                </a:gridCol>
                <a:gridCol w="709855">
                  <a:extLst>
                    <a:ext uri="{9D8B030D-6E8A-4147-A177-3AD203B41FA5}">
                      <a16:colId xmlns:a16="http://schemas.microsoft.com/office/drawing/2014/main" val="258718000"/>
                    </a:ext>
                  </a:extLst>
                </a:gridCol>
                <a:gridCol w="718840">
                  <a:extLst>
                    <a:ext uri="{9D8B030D-6E8A-4147-A177-3AD203B41FA5}">
                      <a16:colId xmlns:a16="http://schemas.microsoft.com/office/drawing/2014/main" val="2468999378"/>
                    </a:ext>
                  </a:extLst>
                </a:gridCol>
                <a:gridCol w="718840">
                  <a:extLst>
                    <a:ext uri="{9D8B030D-6E8A-4147-A177-3AD203B41FA5}">
                      <a16:colId xmlns:a16="http://schemas.microsoft.com/office/drawing/2014/main" val="3415173056"/>
                    </a:ext>
                  </a:extLst>
                </a:gridCol>
              </a:tblGrid>
              <a:tr h="15033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454959"/>
                  </a:ext>
                </a:extLst>
              </a:tr>
              <a:tr h="4603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680663"/>
                  </a:ext>
                </a:extLst>
              </a:tr>
              <a:tr h="1597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1.348.275.581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1.348.275.581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113.619.022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566412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10.451.846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10.451.846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797.176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625231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3.121.531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3.121.531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303581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1.190.674.157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1.190.674.157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99.489.369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58129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1.190.349.193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1.190.349.193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99.463.180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5005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1.165.382.935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1.165.382.935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97.767.617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559870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26.489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864076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1.665.898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02540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1.166.528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1.166.528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44936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26.189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438053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26.189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34645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142.555.108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142.555.108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11.477.252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237541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5.916.143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5.916.143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475.249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368095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Ubicación Menores, Ancianos e Incapacitados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55.784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203779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Cotización Isapres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3.418.218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3.418.218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335.744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341073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Salud Capredena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1.651.976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1.651.976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34995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20.548.932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20.548.932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1.219.720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598901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18.299.640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18.299.640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983.716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02405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2.249.292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2.249.292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236.004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385791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116.086.492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116.086.492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9.782.283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100332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Desahucio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3.277.981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3.277.981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259.313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056859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Revalorizador de Pensiones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24.526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606893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Desahucio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2.093.005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2.093.005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162.286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704887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Revalorizador de Pensiones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350.049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159821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36.783.527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36.783.527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2.935.124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650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8144" y="722841"/>
            <a:ext cx="80863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3612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144" y="1427331"/>
            <a:ext cx="8086352" cy="2734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BC922E5-C2C5-41E8-B3C7-81264B1BCA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758903"/>
              </p:ext>
            </p:extLst>
          </p:nvPr>
        </p:nvGraphicFramePr>
        <p:xfrm>
          <a:off x="478144" y="1700809"/>
          <a:ext cx="8037203" cy="2267685"/>
        </p:xfrm>
        <a:graphic>
          <a:graphicData uri="http://schemas.openxmlformats.org/drawingml/2006/table">
            <a:tbl>
              <a:tblPr/>
              <a:tblGrid>
                <a:gridCol w="698887">
                  <a:extLst>
                    <a:ext uri="{9D8B030D-6E8A-4147-A177-3AD203B41FA5}">
                      <a16:colId xmlns:a16="http://schemas.microsoft.com/office/drawing/2014/main" val="1365944854"/>
                    </a:ext>
                  </a:extLst>
                </a:gridCol>
                <a:gridCol w="266525">
                  <a:extLst>
                    <a:ext uri="{9D8B030D-6E8A-4147-A177-3AD203B41FA5}">
                      <a16:colId xmlns:a16="http://schemas.microsoft.com/office/drawing/2014/main" val="2335868444"/>
                    </a:ext>
                  </a:extLst>
                </a:gridCol>
                <a:gridCol w="275408">
                  <a:extLst>
                    <a:ext uri="{9D8B030D-6E8A-4147-A177-3AD203B41FA5}">
                      <a16:colId xmlns:a16="http://schemas.microsoft.com/office/drawing/2014/main" val="1762507998"/>
                    </a:ext>
                  </a:extLst>
                </a:gridCol>
                <a:gridCol w="2443144">
                  <a:extLst>
                    <a:ext uri="{9D8B030D-6E8A-4147-A177-3AD203B41FA5}">
                      <a16:colId xmlns:a16="http://schemas.microsoft.com/office/drawing/2014/main" val="3700882167"/>
                    </a:ext>
                  </a:extLst>
                </a:gridCol>
                <a:gridCol w="746270">
                  <a:extLst>
                    <a:ext uri="{9D8B030D-6E8A-4147-A177-3AD203B41FA5}">
                      <a16:colId xmlns:a16="http://schemas.microsoft.com/office/drawing/2014/main" val="839982344"/>
                    </a:ext>
                  </a:extLst>
                </a:gridCol>
                <a:gridCol w="746270">
                  <a:extLst>
                    <a:ext uri="{9D8B030D-6E8A-4147-A177-3AD203B41FA5}">
                      <a16:colId xmlns:a16="http://schemas.microsoft.com/office/drawing/2014/main" val="938229265"/>
                    </a:ext>
                  </a:extLst>
                </a:gridCol>
                <a:gridCol w="737386">
                  <a:extLst>
                    <a:ext uri="{9D8B030D-6E8A-4147-A177-3AD203B41FA5}">
                      <a16:colId xmlns:a16="http://schemas.microsoft.com/office/drawing/2014/main" val="1475530470"/>
                    </a:ext>
                  </a:extLst>
                </a:gridCol>
                <a:gridCol w="701849">
                  <a:extLst>
                    <a:ext uri="{9D8B030D-6E8A-4147-A177-3AD203B41FA5}">
                      <a16:colId xmlns:a16="http://schemas.microsoft.com/office/drawing/2014/main" val="3069988010"/>
                    </a:ext>
                  </a:extLst>
                </a:gridCol>
                <a:gridCol w="710732">
                  <a:extLst>
                    <a:ext uri="{9D8B030D-6E8A-4147-A177-3AD203B41FA5}">
                      <a16:colId xmlns:a16="http://schemas.microsoft.com/office/drawing/2014/main" val="1325308907"/>
                    </a:ext>
                  </a:extLst>
                </a:gridCol>
                <a:gridCol w="710732">
                  <a:extLst>
                    <a:ext uri="{9D8B030D-6E8A-4147-A177-3AD203B41FA5}">
                      <a16:colId xmlns:a16="http://schemas.microsoft.com/office/drawing/2014/main" val="401395107"/>
                    </a:ext>
                  </a:extLst>
                </a:gridCol>
              </a:tblGrid>
              <a:tr h="1511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33153"/>
                  </a:ext>
                </a:extLst>
              </a:tr>
              <a:tr h="4535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496633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Revalorizador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5.056.213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5.056.213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402.503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056198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64.510.781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64.510.781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5.648.482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843450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053625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11946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642364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143217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557537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468817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1.814.111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69586,2%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69586,2%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829241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1.814.111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69586,2%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69586,2%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166456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443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5112" y="737900"/>
            <a:ext cx="79549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7167" y="1405852"/>
            <a:ext cx="7962900" cy="323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BF192D5-CCCB-45D6-A89F-B96C1F57B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435487"/>
              </p:ext>
            </p:extLst>
          </p:nvPr>
        </p:nvGraphicFramePr>
        <p:xfrm>
          <a:off x="565112" y="1805984"/>
          <a:ext cx="7954957" cy="2953492"/>
        </p:xfrm>
        <a:graphic>
          <a:graphicData uri="http://schemas.openxmlformats.org/drawingml/2006/table">
            <a:tbl>
              <a:tblPr/>
              <a:tblGrid>
                <a:gridCol w="739423">
                  <a:extLst>
                    <a:ext uri="{9D8B030D-6E8A-4147-A177-3AD203B41FA5}">
                      <a16:colId xmlns:a16="http://schemas.microsoft.com/office/drawing/2014/main" val="637822456"/>
                    </a:ext>
                  </a:extLst>
                </a:gridCol>
                <a:gridCol w="286526">
                  <a:extLst>
                    <a:ext uri="{9D8B030D-6E8A-4147-A177-3AD203B41FA5}">
                      <a16:colId xmlns:a16="http://schemas.microsoft.com/office/drawing/2014/main" val="193694254"/>
                    </a:ext>
                  </a:extLst>
                </a:gridCol>
                <a:gridCol w="286526">
                  <a:extLst>
                    <a:ext uri="{9D8B030D-6E8A-4147-A177-3AD203B41FA5}">
                      <a16:colId xmlns:a16="http://schemas.microsoft.com/office/drawing/2014/main" val="1385342333"/>
                    </a:ext>
                  </a:extLst>
                </a:gridCol>
                <a:gridCol w="2205944">
                  <a:extLst>
                    <a:ext uri="{9D8B030D-6E8A-4147-A177-3AD203B41FA5}">
                      <a16:colId xmlns:a16="http://schemas.microsoft.com/office/drawing/2014/main" val="3509729543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203983140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2485539375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2266373636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3780289964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3252773553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193151041"/>
                    </a:ext>
                  </a:extLst>
                </a:gridCol>
              </a:tblGrid>
              <a:tr h="15443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20257"/>
                  </a:ext>
                </a:extLst>
              </a:tr>
              <a:tr h="4729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083721"/>
                  </a:ext>
                </a:extLst>
              </a:tr>
              <a:tr h="164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385872"/>
                  </a:ext>
                </a:extLst>
              </a:tr>
              <a:tr h="154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850811"/>
                  </a:ext>
                </a:extLst>
              </a:tr>
              <a:tr h="154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912933"/>
                  </a:ext>
                </a:extLst>
              </a:tr>
              <a:tr h="154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548267"/>
                  </a:ext>
                </a:extLst>
              </a:tr>
              <a:tr h="154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147820"/>
                  </a:ext>
                </a:extLst>
              </a:tr>
              <a:tr h="154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776018"/>
                  </a:ext>
                </a:extLst>
              </a:tr>
              <a:tr h="154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330758"/>
                  </a:ext>
                </a:extLst>
              </a:tr>
              <a:tr h="154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475366"/>
                  </a:ext>
                </a:extLst>
              </a:tr>
              <a:tr h="154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120212"/>
                  </a:ext>
                </a:extLst>
              </a:tr>
              <a:tr h="154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670806"/>
                  </a:ext>
                </a:extLst>
              </a:tr>
              <a:tr h="154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978536"/>
                  </a:ext>
                </a:extLst>
              </a:tr>
              <a:tr h="154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354311"/>
                  </a:ext>
                </a:extLst>
              </a:tr>
              <a:tr h="154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812417"/>
                  </a:ext>
                </a:extLst>
              </a:tr>
              <a:tr h="154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551393"/>
                  </a:ext>
                </a:extLst>
              </a:tr>
              <a:tr h="154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379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0170"/>
            <a:ext cx="799288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56792"/>
            <a:ext cx="7992888" cy="28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442061D-53B5-4BDF-B1C2-D967471C4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777664"/>
              </p:ext>
            </p:extLst>
          </p:nvPr>
        </p:nvGraphicFramePr>
        <p:xfrm>
          <a:off x="539552" y="1839495"/>
          <a:ext cx="7992886" cy="4379933"/>
        </p:xfrm>
        <a:graphic>
          <a:graphicData uri="http://schemas.openxmlformats.org/drawingml/2006/table">
            <a:tbl>
              <a:tblPr/>
              <a:tblGrid>
                <a:gridCol w="727176">
                  <a:extLst>
                    <a:ext uri="{9D8B030D-6E8A-4147-A177-3AD203B41FA5}">
                      <a16:colId xmlns:a16="http://schemas.microsoft.com/office/drawing/2014/main" val="4143355251"/>
                    </a:ext>
                  </a:extLst>
                </a:gridCol>
                <a:gridCol w="278751">
                  <a:extLst>
                    <a:ext uri="{9D8B030D-6E8A-4147-A177-3AD203B41FA5}">
                      <a16:colId xmlns:a16="http://schemas.microsoft.com/office/drawing/2014/main" val="2502287651"/>
                    </a:ext>
                  </a:extLst>
                </a:gridCol>
                <a:gridCol w="281781">
                  <a:extLst>
                    <a:ext uri="{9D8B030D-6E8A-4147-A177-3AD203B41FA5}">
                      <a16:colId xmlns:a16="http://schemas.microsoft.com/office/drawing/2014/main" val="7493020"/>
                    </a:ext>
                  </a:extLst>
                </a:gridCol>
                <a:gridCol w="2027006">
                  <a:extLst>
                    <a:ext uri="{9D8B030D-6E8A-4147-A177-3AD203B41FA5}">
                      <a16:colId xmlns:a16="http://schemas.microsoft.com/office/drawing/2014/main" val="3832216604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2947931001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4237140531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2839321200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352839634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3424315189"/>
                    </a:ext>
                  </a:extLst>
                </a:gridCol>
                <a:gridCol w="727176">
                  <a:extLst>
                    <a:ext uri="{9D8B030D-6E8A-4147-A177-3AD203B41FA5}">
                      <a16:colId xmlns:a16="http://schemas.microsoft.com/office/drawing/2014/main" val="3418847445"/>
                    </a:ext>
                  </a:extLst>
                </a:gridCol>
              </a:tblGrid>
              <a:tr h="1455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443501"/>
                  </a:ext>
                </a:extLst>
              </a:tr>
              <a:tr h="44044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643477"/>
                  </a:ext>
                </a:extLst>
              </a:tr>
              <a:tr h="15280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990.611.197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990.611.197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76.550.419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573841"/>
                  </a:ext>
                </a:extLst>
              </a:tr>
              <a:tr h="1455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5.453.429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5.453.429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425.768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301315"/>
                  </a:ext>
                </a:extLst>
              </a:tr>
              <a:tr h="1455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2.771.443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2.771.443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18.592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30063"/>
                  </a:ext>
                </a:extLst>
              </a:tr>
              <a:tr h="1455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848.592.447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848.592.447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68.853.893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893920"/>
                  </a:ext>
                </a:extLst>
              </a:tr>
              <a:tr h="1455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807.244.923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807.244.923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65.942.661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065378"/>
                  </a:ext>
                </a:extLst>
              </a:tr>
              <a:tr h="1455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796.718.320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796.718.320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65.302.126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845223"/>
                  </a:ext>
                </a:extLst>
              </a:tr>
              <a:tr h="1455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891.906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891.906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102.216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23823"/>
                  </a:ext>
                </a:extLst>
              </a:tr>
              <a:tr h="1455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7.766.677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7.766.677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411.933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396464"/>
                  </a:ext>
                </a:extLst>
              </a:tr>
              <a:tr h="1455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31.174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907829"/>
                  </a:ext>
                </a:extLst>
              </a:tr>
              <a:tr h="1455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1.329.250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1.329.250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95.212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866970"/>
                  </a:ext>
                </a:extLst>
              </a:tr>
              <a:tr h="1455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384.470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384.470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498979"/>
                  </a:ext>
                </a:extLst>
              </a:tr>
              <a:tr h="1455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20.650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948356"/>
                  </a:ext>
                </a:extLst>
              </a:tr>
              <a:tr h="1455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20.650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137229"/>
                  </a:ext>
                </a:extLst>
              </a:tr>
              <a:tr h="1455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2.890.582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479756"/>
                  </a:ext>
                </a:extLst>
              </a:tr>
              <a:tr h="1455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Médicos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2.890.582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434977"/>
                  </a:ext>
                </a:extLst>
              </a:tr>
              <a:tr h="1455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2.885.493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898348"/>
                  </a:ext>
                </a:extLst>
              </a:tr>
              <a:tr h="1455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2.885.493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229566"/>
                  </a:ext>
                </a:extLst>
              </a:tr>
              <a:tr h="2876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Mutualidad de Carabineros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186695"/>
                  </a:ext>
                </a:extLst>
              </a:tr>
              <a:tr h="1455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Medicina Preventiva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792497"/>
                  </a:ext>
                </a:extLst>
              </a:tr>
              <a:tr h="2876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47.727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068438"/>
                  </a:ext>
                </a:extLst>
              </a:tr>
              <a:tr h="2876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Hospital Dirección de Previsión de Carabineros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182.619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182.619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911179"/>
                  </a:ext>
                </a:extLst>
              </a:tr>
              <a:tr h="1455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Medicina Preventiva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8.933.951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8.933.951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557058"/>
                  </a:ext>
                </a:extLst>
              </a:tr>
              <a:tr h="1455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10.795.931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10.795.931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839.289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174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20626" y="641706"/>
            <a:ext cx="80468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626" y="1475439"/>
            <a:ext cx="8046892" cy="28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6A89F90-0049-48EF-964F-E10CB44814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820742"/>
              </p:ext>
            </p:extLst>
          </p:nvPr>
        </p:nvGraphicFramePr>
        <p:xfrm>
          <a:off x="520626" y="1781175"/>
          <a:ext cx="8046892" cy="3295650"/>
        </p:xfrm>
        <a:graphic>
          <a:graphicData uri="http://schemas.openxmlformats.org/drawingml/2006/table">
            <a:tbl>
              <a:tblPr/>
              <a:tblGrid>
                <a:gridCol w="732090">
                  <a:extLst>
                    <a:ext uri="{9D8B030D-6E8A-4147-A177-3AD203B41FA5}">
                      <a16:colId xmlns:a16="http://schemas.microsoft.com/office/drawing/2014/main" val="2344610210"/>
                    </a:ext>
                  </a:extLst>
                </a:gridCol>
                <a:gridCol w="280635">
                  <a:extLst>
                    <a:ext uri="{9D8B030D-6E8A-4147-A177-3AD203B41FA5}">
                      <a16:colId xmlns:a16="http://schemas.microsoft.com/office/drawing/2014/main" val="1564524794"/>
                    </a:ext>
                  </a:extLst>
                </a:gridCol>
                <a:gridCol w="283685">
                  <a:extLst>
                    <a:ext uri="{9D8B030D-6E8A-4147-A177-3AD203B41FA5}">
                      <a16:colId xmlns:a16="http://schemas.microsoft.com/office/drawing/2014/main" val="2460581002"/>
                    </a:ext>
                  </a:extLst>
                </a:gridCol>
                <a:gridCol w="2040702">
                  <a:extLst>
                    <a:ext uri="{9D8B030D-6E8A-4147-A177-3AD203B41FA5}">
                      <a16:colId xmlns:a16="http://schemas.microsoft.com/office/drawing/2014/main" val="851703299"/>
                    </a:ext>
                  </a:extLst>
                </a:gridCol>
                <a:gridCol w="829702">
                  <a:extLst>
                    <a:ext uri="{9D8B030D-6E8A-4147-A177-3AD203B41FA5}">
                      <a16:colId xmlns:a16="http://schemas.microsoft.com/office/drawing/2014/main" val="1721929128"/>
                    </a:ext>
                  </a:extLst>
                </a:gridCol>
                <a:gridCol w="829702">
                  <a:extLst>
                    <a:ext uri="{9D8B030D-6E8A-4147-A177-3AD203B41FA5}">
                      <a16:colId xmlns:a16="http://schemas.microsoft.com/office/drawing/2014/main" val="2597171091"/>
                    </a:ext>
                  </a:extLst>
                </a:gridCol>
                <a:gridCol w="829702">
                  <a:extLst>
                    <a:ext uri="{9D8B030D-6E8A-4147-A177-3AD203B41FA5}">
                      <a16:colId xmlns:a16="http://schemas.microsoft.com/office/drawing/2014/main" val="2415703489"/>
                    </a:ext>
                  </a:extLst>
                </a:gridCol>
                <a:gridCol w="744292">
                  <a:extLst>
                    <a:ext uri="{9D8B030D-6E8A-4147-A177-3AD203B41FA5}">
                      <a16:colId xmlns:a16="http://schemas.microsoft.com/office/drawing/2014/main" val="2420443972"/>
                    </a:ext>
                  </a:extLst>
                </a:gridCol>
                <a:gridCol w="744292">
                  <a:extLst>
                    <a:ext uri="{9D8B030D-6E8A-4147-A177-3AD203B41FA5}">
                      <a16:colId xmlns:a16="http://schemas.microsoft.com/office/drawing/2014/main" val="3531730292"/>
                    </a:ext>
                  </a:extLst>
                </a:gridCol>
                <a:gridCol w="732090">
                  <a:extLst>
                    <a:ext uri="{9D8B030D-6E8A-4147-A177-3AD203B41FA5}">
                      <a16:colId xmlns:a16="http://schemas.microsoft.com/office/drawing/2014/main" val="3073652573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122940"/>
                  </a:ext>
                </a:extLst>
              </a:tr>
              <a:tr h="304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2672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Hospital Dirección de Previsión de Carabineros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23.923.255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23.923.255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1.923.392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1395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14.652.874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14.652.874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0355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Desahucio Policía de Investigaciones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0132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Servicio Odontológico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1.315.644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85261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8594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4209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4948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06484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16116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61.239.246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4.366.673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68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0948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61.232.243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61.232.243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4.366.673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694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0865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3251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79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3F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8109784"/>
              </p:ext>
            </p:extLst>
          </p:nvPr>
        </p:nvGraphicFramePr>
        <p:xfrm>
          <a:off x="539552" y="1772816"/>
          <a:ext cx="7776864" cy="446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3E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613760"/>
              </p:ext>
            </p:extLst>
          </p:nvPr>
        </p:nvGraphicFramePr>
        <p:xfrm>
          <a:off x="539552" y="1988840"/>
          <a:ext cx="7704856" cy="407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02BAA53-2CD8-4E65-A388-16995A3EAA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635606"/>
              </p:ext>
            </p:extLst>
          </p:nvPr>
        </p:nvGraphicFramePr>
        <p:xfrm>
          <a:off x="531584" y="1844824"/>
          <a:ext cx="7920879" cy="3751102"/>
        </p:xfrm>
        <a:graphic>
          <a:graphicData uri="http://schemas.openxmlformats.org/drawingml/2006/table">
            <a:tbl>
              <a:tblPr/>
              <a:tblGrid>
                <a:gridCol w="790176">
                  <a:extLst>
                    <a:ext uri="{9D8B030D-6E8A-4147-A177-3AD203B41FA5}">
                      <a16:colId xmlns:a16="http://schemas.microsoft.com/office/drawing/2014/main" val="104694074"/>
                    </a:ext>
                  </a:extLst>
                </a:gridCol>
                <a:gridCol w="2446997">
                  <a:extLst>
                    <a:ext uri="{9D8B030D-6E8A-4147-A177-3AD203B41FA5}">
                      <a16:colId xmlns:a16="http://schemas.microsoft.com/office/drawing/2014/main" val="2171672242"/>
                    </a:ext>
                  </a:extLst>
                </a:gridCol>
                <a:gridCol w="802921">
                  <a:extLst>
                    <a:ext uri="{9D8B030D-6E8A-4147-A177-3AD203B41FA5}">
                      <a16:colId xmlns:a16="http://schemas.microsoft.com/office/drawing/2014/main" val="2846380967"/>
                    </a:ext>
                  </a:extLst>
                </a:gridCol>
                <a:gridCol w="802921">
                  <a:extLst>
                    <a:ext uri="{9D8B030D-6E8A-4147-A177-3AD203B41FA5}">
                      <a16:colId xmlns:a16="http://schemas.microsoft.com/office/drawing/2014/main" val="4187480005"/>
                    </a:ext>
                  </a:extLst>
                </a:gridCol>
                <a:gridCol w="793362">
                  <a:extLst>
                    <a:ext uri="{9D8B030D-6E8A-4147-A177-3AD203B41FA5}">
                      <a16:colId xmlns:a16="http://schemas.microsoft.com/office/drawing/2014/main" val="3804694690"/>
                    </a:ext>
                  </a:extLst>
                </a:gridCol>
                <a:gridCol w="755128">
                  <a:extLst>
                    <a:ext uri="{9D8B030D-6E8A-4147-A177-3AD203B41FA5}">
                      <a16:colId xmlns:a16="http://schemas.microsoft.com/office/drawing/2014/main" val="4210982007"/>
                    </a:ext>
                  </a:extLst>
                </a:gridCol>
                <a:gridCol w="764687">
                  <a:extLst>
                    <a:ext uri="{9D8B030D-6E8A-4147-A177-3AD203B41FA5}">
                      <a16:colId xmlns:a16="http://schemas.microsoft.com/office/drawing/2014/main" val="3774091107"/>
                    </a:ext>
                  </a:extLst>
                </a:gridCol>
                <a:gridCol w="764687">
                  <a:extLst>
                    <a:ext uri="{9D8B030D-6E8A-4147-A177-3AD203B41FA5}">
                      <a16:colId xmlns:a16="http://schemas.microsoft.com/office/drawing/2014/main" val="1841081453"/>
                    </a:ext>
                  </a:extLst>
                </a:gridCol>
              </a:tblGrid>
              <a:tr h="23083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492787"/>
                  </a:ext>
                </a:extLst>
              </a:tr>
              <a:tr h="70694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382862"/>
                  </a:ext>
                </a:extLst>
              </a:tr>
              <a:tr h="24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10.523.593.156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10.773.593.156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985.686.827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594047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205.233.241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205.368.481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14.302.880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52966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116.356.342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116.889.342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3.215.147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04396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6.828.403.161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6.828.403.161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565.881.277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072566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1.488.707.369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3.424.894.189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1.936.186.820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386.197.595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61582"/>
                  </a:ext>
                </a:extLst>
              </a:tr>
              <a:tr h="24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797847"/>
                  </a:ext>
                </a:extLst>
              </a:tr>
              <a:tr h="24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082151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4.920.097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4.920.097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604130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1.765.746.908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78.891.848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200767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104.345.352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104.345.352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6.722.419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179406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9.191.198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63578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127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0989024-7F0E-49F0-B79D-CBDEC754BE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957904"/>
              </p:ext>
            </p:extLst>
          </p:nvPr>
        </p:nvGraphicFramePr>
        <p:xfrm>
          <a:off x="607579" y="1781044"/>
          <a:ext cx="7840912" cy="4384260"/>
        </p:xfrm>
        <a:graphic>
          <a:graphicData uri="http://schemas.openxmlformats.org/drawingml/2006/table">
            <a:tbl>
              <a:tblPr/>
              <a:tblGrid>
                <a:gridCol w="296017">
                  <a:extLst>
                    <a:ext uri="{9D8B030D-6E8A-4147-A177-3AD203B41FA5}">
                      <a16:colId xmlns:a16="http://schemas.microsoft.com/office/drawing/2014/main" val="752778535"/>
                    </a:ext>
                  </a:extLst>
                </a:gridCol>
                <a:gridCol w="380593">
                  <a:extLst>
                    <a:ext uri="{9D8B030D-6E8A-4147-A177-3AD203B41FA5}">
                      <a16:colId xmlns:a16="http://schemas.microsoft.com/office/drawing/2014/main" val="2548938908"/>
                    </a:ext>
                  </a:extLst>
                </a:gridCol>
                <a:gridCol w="2146120">
                  <a:extLst>
                    <a:ext uri="{9D8B030D-6E8A-4147-A177-3AD203B41FA5}">
                      <a16:colId xmlns:a16="http://schemas.microsoft.com/office/drawing/2014/main" val="3256614987"/>
                    </a:ext>
                  </a:extLst>
                </a:gridCol>
                <a:gridCol w="873953">
                  <a:extLst>
                    <a:ext uri="{9D8B030D-6E8A-4147-A177-3AD203B41FA5}">
                      <a16:colId xmlns:a16="http://schemas.microsoft.com/office/drawing/2014/main" val="349783817"/>
                    </a:ext>
                  </a:extLst>
                </a:gridCol>
                <a:gridCol w="888049">
                  <a:extLst>
                    <a:ext uri="{9D8B030D-6E8A-4147-A177-3AD203B41FA5}">
                      <a16:colId xmlns:a16="http://schemas.microsoft.com/office/drawing/2014/main" val="2795180514"/>
                    </a:ext>
                  </a:extLst>
                </a:gridCol>
                <a:gridCol w="873953">
                  <a:extLst>
                    <a:ext uri="{9D8B030D-6E8A-4147-A177-3AD203B41FA5}">
                      <a16:colId xmlns:a16="http://schemas.microsoft.com/office/drawing/2014/main" val="3619359519"/>
                    </a:ext>
                  </a:extLst>
                </a:gridCol>
                <a:gridCol w="888049">
                  <a:extLst>
                    <a:ext uri="{9D8B030D-6E8A-4147-A177-3AD203B41FA5}">
                      <a16:colId xmlns:a16="http://schemas.microsoft.com/office/drawing/2014/main" val="569842729"/>
                    </a:ext>
                  </a:extLst>
                </a:gridCol>
                <a:gridCol w="718897">
                  <a:extLst>
                    <a:ext uri="{9D8B030D-6E8A-4147-A177-3AD203B41FA5}">
                      <a16:colId xmlns:a16="http://schemas.microsoft.com/office/drawing/2014/main" val="1256074967"/>
                    </a:ext>
                  </a:extLst>
                </a:gridCol>
                <a:gridCol w="775281">
                  <a:extLst>
                    <a:ext uri="{9D8B030D-6E8A-4147-A177-3AD203B41FA5}">
                      <a16:colId xmlns:a16="http://schemas.microsoft.com/office/drawing/2014/main" val="2198826276"/>
                    </a:ext>
                  </a:extLst>
                </a:gridCol>
              </a:tblGrid>
              <a:tr h="5781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062088"/>
                  </a:ext>
                </a:extLst>
              </a:tr>
              <a:tr h="240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32.748.506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32.748.506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3.320.736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304584"/>
                  </a:ext>
                </a:extLst>
              </a:tr>
              <a:tr h="192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12.615.271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12.615.271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459.284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244409"/>
                  </a:ext>
                </a:extLst>
              </a:tr>
              <a:tr h="192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20.133.235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20.133.235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2.861.452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992559"/>
                  </a:ext>
                </a:extLst>
              </a:tr>
              <a:tr h="240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5.068.914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09504"/>
                  </a:ext>
                </a:extLst>
              </a:tr>
              <a:tr h="240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6.353.784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6.353.784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658.456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343191"/>
                  </a:ext>
                </a:extLst>
              </a:tr>
              <a:tr h="240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Crédito Prendario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1.775.772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284028"/>
                  </a:ext>
                </a:extLst>
              </a:tr>
              <a:tr h="240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1.870.019.383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183.164.323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7.154.152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544267"/>
                  </a:ext>
                </a:extLst>
              </a:tr>
              <a:tr h="240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1.793.471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379490"/>
                  </a:ext>
                </a:extLst>
              </a:tr>
              <a:tr h="240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16.937.556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16.937.556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920.363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680403"/>
                  </a:ext>
                </a:extLst>
              </a:tr>
              <a:tr h="240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6.006.783.878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6.006.783.878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490.288.887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061141"/>
                  </a:ext>
                </a:extLst>
              </a:tr>
              <a:tr h="240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Seguridad Laboral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120.921.553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120.921.553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10.382.480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571397"/>
                  </a:ext>
                </a:extLst>
              </a:tr>
              <a:tr h="43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1.370.921.519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1.370.921.519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115.357.777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136386"/>
                  </a:ext>
                </a:extLst>
              </a:tr>
              <a:tr h="385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1.348.275.581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1.348.275.581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113.619.022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975494"/>
                  </a:ext>
                </a:extLst>
              </a:tr>
              <a:tr h="192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1.738.755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019864"/>
                  </a:ext>
                </a:extLst>
              </a:tr>
              <a:tr h="240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990.611.197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990.611.197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76.550.419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728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990" y="701876"/>
            <a:ext cx="80292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29427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4DF51EE-BE04-46B4-BAD5-BD4CB65DB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371228"/>
              </p:ext>
            </p:extLst>
          </p:nvPr>
        </p:nvGraphicFramePr>
        <p:xfrm>
          <a:off x="544454" y="1700808"/>
          <a:ext cx="7970897" cy="3992994"/>
        </p:xfrm>
        <a:graphic>
          <a:graphicData uri="http://schemas.openxmlformats.org/drawingml/2006/table">
            <a:tbl>
              <a:tblPr/>
              <a:tblGrid>
                <a:gridCol w="716217">
                  <a:extLst>
                    <a:ext uri="{9D8B030D-6E8A-4147-A177-3AD203B41FA5}">
                      <a16:colId xmlns:a16="http://schemas.microsoft.com/office/drawing/2014/main" val="2944862096"/>
                    </a:ext>
                  </a:extLst>
                </a:gridCol>
                <a:gridCol w="268581">
                  <a:extLst>
                    <a:ext uri="{9D8B030D-6E8A-4147-A177-3AD203B41FA5}">
                      <a16:colId xmlns:a16="http://schemas.microsoft.com/office/drawing/2014/main" val="2074653906"/>
                    </a:ext>
                  </a:extLst>
                </a:gridCol>
                <a:gridCol w="277535">
                  <a:extLst>
                    <a:ext uri="{9D8B030D-6E8A-4147-A177-3AD203B41FA5}">
                      <a16:colId xmlns:a16="http://schemas.microsoft.com/office/drawing/2014/main" val="1658446228"/>
                    </a:ext>
                  </a:extLst>
                </a:gridCol>
                <a:gridCol w="2411262">
                  <a:extLst>
                    <a:ext uri="{9D8B030D-6E8A-4147-A177-3AD203B41FA5}">
                      <a16:colId xmlns:a16="http://schemas.microsoft.com/office/drawing/2014/main" val="162992527"/>
                    </a:ext>
                  </a:extLst>
                </a:gridCol>
                <a:gridCol w="716217">
                  <a:extLst>
                    <a:ext uri="{9D8B030D-6E8A-4147-A177-3AD203B41FA5}">
                      <a16:colId xmlns:a16="http://schemas.microsoft.com/office/drawing/2014/main" val="3152652832"/>
                    </a:ext>
                  </a:extLst>
                </a:gridCol>
                <a:gridCol w="716217">
                  <a:extLst>
                    <a:ext uri="{9D8B030D-6E8A-4147-A177-3AD203B41FA5}">
                      <a16:colId xmlns:a16="http://schemas.microsoft.com/office/drawing/2014/main" val="2671804303"/>
                    </a:ext>
                  </a:extLst>
                </a:gridCol>
                <a:gridCol w="716217">
                  <a:extLst>
                    <a:ext uri="{9D8B030D-6E8A-4147-A177-3AD203B41FA5}">
                      <a16:colId xmlns:a16="http://schemas.microsoft.com/office/drawing/2014/main" val="809873058"/>
                    </a:ext>
                  </a:extLst>
                </a:gridCol>
                <a:gridCol w="716217">
                  <a:extLst>
                    <a:ext uri="{9D8B030D-6E8A-4147-A177-3AD203B41FA5}">
                      <a16:colId xmlns:a16="http://schemas.microsoft.com/office/drawing/2014/main" val="1683135872"/>
                    </a:ext>
                  </a:extLst>
                </a:gridCol>
                <a:gridCol w="716217">
                  <a:extLst>
                    <a:ext uri="{9D8B030D-6E8A-4147-A177-3AD203B41FA5}">
                      <a16:colId xmlns:a16="http://schemas.microsoft.com/office/drawing/2014/main" val="518843894"/>
                    </a:ext>
                  </a:extLst>
                </a:gridCol>
                <a:gridCol w="716217">
                  <a:extLst>
                    <a:ext uri="{9D8B030D-6E8A-4147-A177-3AD203B41FA5}">
                      <a16:colId xmlns:a16="http://schemas.microsoft.com/office/drawing/2014/main" val="3534413684"/>
                    </a:ext>
                  </a:extLst>
                </a:gridCol>
              </a:tblGrid>
              <a:tr h="1528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626675"/>
                  </a:ext>
                </a:extLst>
              </a:tr>
              <a:tr h="4680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209796"/>
                  </a:ext>
                </a:extLst>
              </a:tr>
              <a:tr h="162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12.615.271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12.615.271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459.284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050115"/>
                  </a:ext>
                </a:extLst>
              </a:tr>
              <a:tr h="152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6.232.218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6.232.218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450.833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228170"/>
                  </a:ext>
                </a:extLst>
              </a:tr>
              <a:tr h="152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1.621.442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1.621.442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536746"/>
                  </a:ext>
                </a:extLst>
              </a:tr>
              <a:tr h="152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4.386.405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4.386.405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471821"/>
                  </a:ext>
                </a:extLst>
              </a:tr>
              <a:tr h="152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1.205.115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1.205.115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769079"/>
                  </a:ext>
                </a:extLst>
              </a:tr>
              <a:tr h="152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Diálogo Social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298.283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298.283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339378"/>
                  </a:ext>
                </a:extLst>
              </a:tr>
              <a:tr h="305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Formación Sindical y Relaciones Laborales Colaborativas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906.832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906.832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036836"/>
                  </a:ext>
                </a:extLst>
              </a:tr>
              <a:tr h="152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820654"/>
                  </a:ext>
                </a:extLst>
              </a:tr>
              <a:tr h="305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884464"/>
                  </a:ext>
                </a:extLst>
              </a:tr>
              <a:tr h="152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575612"/>
                  </a:ext>
                </a:extLst>
              </a:tr>
              <a:tr h="152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778433"/>
                  </a:ext>
                </a:extLst>
              </a:tr>
              <a:tr h="152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83617"/>
                  </a:ext>
                </a:extLst>
              </a:tr>
              <a:tr h="152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910309"/>
                  </a:ext>
                </a:extLst>
              </a:tr>
              <a:tr h="152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371.037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371.037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565294"/>
                  </a:ext>
                </a:extLst>
              </a:tr>
              <a:tr h="152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18.641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816944"/>
                  </a:ext>
                </a:extLst>
              </a:tr>
              <a:tr h="152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57.913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57.913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067561"/>
                  </a:ext>
                </a:extLst>
              </a:tr>
              <a:tr h="152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185625"/>
                  </a:ext>
                </a:extLst>
              </a:tr>
              <a:tr h="152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30167"/>
                  </a:ext>
                </a:extLst>
              </a:tr>
              <a:tr h="152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491859"/>
                  </a:ext>
                </a:extLst>
              </a:tr>
              <a:tr h="152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253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2668" y="764704"/>
            <a:ext cx="80917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67" y="144351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33B77A7-09ED-4688-B927-BC2FDEC141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528014"/>
              </p:ext>
            </p:extLst>
          </p:nvPr>
        </p:nvGraphicFramePr>
        <p:xfrm>
          <a:off x="512667" y="1754832"/>
          <a:ext cx="8091782" cy="3978418"/>
        </p:xfrm>
        <a:graphic>
          <a:graphicData uri="http://schemas.openxmlformats.org/drawingml/2006/table">
            <a:tbl>
              <a:tblPr/>
              <a:tblGrid>
                <a:gridCol w="604776">
                  <a:extLst>
                    <a:ext uri="{9D8B030D-6E8A-4147-A177-3AD203B41FA5}">
                      <a16:colId xmlns:a16="http://schemas.microsoft.com/office/drawing/2014/main" val="2725777502"/>
                    </a:ext>
                  </a:extLst>
                </a:gridCol>
                <a:gridCol w="261682">
                  <a:extLst>
                    <a:ext uri="{9D8B030D-6E8A-4147-A177-3AD203B41FA5}">
                      <a16:colId xmlns:a16="http://schemas.microsoft.com/office/drawing/2014/main" val="1829098969"/>
                    </a:ext>
                  </a:extLst>
                </a:gridCol>
                <a:gridCol w="270404">
                  <a:extLst>
                    <a:ext uri="{9D8B030D-6E8A-4147-A177-3AD203B41FA5}">
                      <a16:colId xmlns:a16="http://schemas.microsoft.com/office/drawing/2014/main" val="3872746105"/>
                    </a:ext>
                  </a:extLst>
                </a:gridCol>
                <a:gridCol w="2593558">
                  <a:extLst>
                    <a:ext uri="{9D8B030D-6E8A-4147-A177-3AD203B41FA5}">
                      <a16:colId xmlns:a16="http://schemas.microsoft.com/office/drawing/2014/main" val="1424752106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1176085240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3375703562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3957494394"/>
                    </a:ext>
                  </a:extLst>
                </a:gridCol>
                <a:gridCol w="732709">
                  <a:extLst>
                    <a:ext uri="{9D8B030D-6E8A-4147-A177-3AD203B41FA5}">
                      <a16:colId xmlns:a16="http://schemas.microsoft.com/office/drawing/2014/main" val="2275744982"/>
                    </a:ext>
                  </a:extLst>
                </a:gridCol>
                <a:gridCol w="697818">
                  <a:extLst>
                    <a:ext uri="{9D8B030D-6E8A-4147-A177-3AD203B41FA5}">
                      <a16:colId xmlns:a16="http://schemas.microsoft.com/office/drawing/2014/main" val="3413557718"/>
                    </a:ext>
                  </a:extLst>
                </a:gridCol>
                <a:gridCol w="697818">
                  <a:extLst>
                    <a:ext uri="{9D8B030D-6E8A-4147-A177-3AD203B41FA5}">
                      <a16:colId xmlns:a16="http://schemas.microsoft.com/office/drawing/2014/main" val="2910087781"/>
                    </a:ext>
                  </a:extLst>
                </a:gridCol>
              </a:tblGrid>
              <a:tr h="15325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813130"/>
                  </a:ext>
                </a:extLst>
              </a:tr>
              <a:tr h="4693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129233"/>
                  </a:ext>
                </a:extLst>
              </a:tr>
              <a:tr h="162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20.133.235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20.133.235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2.861.452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438884"/>
                  </a:ext>
                </a:extLst>
              </a:tr>
              <a:tr h="153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292.971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292.971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925373"/>
                  </a:ext>
                </a:extLst>
              </a:tr>
              <a:tr h="153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167134"/>
                  </a:ext>
                </a:extLst>
              </a:tr>
              <a:tr h="153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19.752.963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19.752.963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2.835.763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771079"/>
                  </a:ext>
                </a:extLst>
              </a:tr>
              <a:tr h="153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75838"/>
                  </a:ext>
                </a:extLst>
              </a:tr>
              <a:tr h="153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Servicios Sociales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453356"/>
                  </a:ext>
                </a:extLst>
              </a:tr>
              <a:tr h="306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a la empleabilidad para artesanos y artesanas tradicionales de zonas rurales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37112"/>
                  </a:ext>
                </a:extLst>
              </a:tr>
              <a:tr h="153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15.104.098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15.104.098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2.835.763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722451"/>
                  </a:ext>
                </a:extLst>
              </a:tr>
              <a:tr h="29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a la Contratación de Mano de Obra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403650"/>
                  </a:ext>
                </a:extLst>
              </a:tr>
              <a:tr h="29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Empleo Ley N° 20.595 y Sistema Chile Solidario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953621"/>
                  </a:ext>
                </a:extLst>
              </a:tr>
              <a:tr h="153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en la Comunidad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13.508.949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13.508.949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2.835.763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614578"/>
                  </a:ext>
                </a:extLst>
              </a:tr>
              <a:tr h="153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063854"/>
                  </a:ext>
                </a:extLst>
              </a:tr>
              <a:tr h="153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158566"/>
                  </a:ext>
                </a:extLst>
              </a:tr>
              <a:tr h="153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539900"/>
                  </a:ext>
                </a:extLst>
              </a:tr>
              <a:tr h="153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185693"/>
                  </a:ext>
                </a:extLst>
              </a:tr>
              <a:tr h="153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73653"/>
                  </a:ext>
                </a:extLst>
              </a:tr>
              <a:tr h="153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283226"/>
                  </a:ext>
                </a:extLst>
              </a:tr>
              <a:tr h="153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076841"/>
                  </a:ext>
                </a:extLst>
              </a:tr>
              <a:tr h="153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825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48" y="620683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4640" y="1211776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C2BD2A3-0504-4812-BDD6-12B88A4B3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294322"/>
              </p:ext>
            </p:extLst>
          </p:nvPr>
        </p:nvGraphicFramePr>
        <p:xfrm>
          <a:off x="548176" y="1571654"/>
          <a:ext cx="8047648" cy="2531745"/>
        </p:xfrm>
        <a:graphic>
          <a:graphicData uri="http://schemas.openxmlformats.org/drawingml/2006/table">
            <a:tbl>
              <a:tblPr/>
              <a:tblGrid>
                <a:gridCol w="751239">
                  <a:extLst>
                    <a:ext uri="{9D8B030D-6E8A-4147-A177-3AD203B41FA5}">
                      <a16:colId xmlns:a16="http://schemas.microsoft.com/office/drawing/2014/main" val="2182337117"/>
                    </a:ext>
                  </a:extLst>
                </a:gridCol>
                <a:gridCol w="281715">
                  <a:extLst>
                    <a:ext uri="{9D8B030D-6E8A-4147-A177-3AD203B41FA5}">
                      <a16:colId xmlns:a16="http://schemas.microsoft.com/office/drawing/2014/main" val="2123913439"/>
                    </a:ext>
                  </a:extLst>
                </a:gridCol>
                <a:gridCol w="291105">
                  <a:extLst>
                    <a:ext uri="{9D8B030D-6E8A-4147-A177-3AD203B41FA5}">
                      <a16:colId xmlns:a16="http://schemas.microsoft.com/office/drawing/2014/main" val="1431375907"/>
                    </a:ext>
                  </a:extLst>
                </a:gridCol>
                <a:gridCol w="2090948">
                  <a:extLst>
                    <a:ext uri="{9D8B030D-6E8A-4147-A177-3AD203B41FA5}">
                      <a16:colId xmlns:a16="http://schemas.microsoft.com/office/drawing/2014/main" val="1847717617"/>
                    </a:ext>
                  </a:extLst>
                </a:gridCol>
                <a:gridCol w="788801">
                  <a:extLst>
                    <a:ext uri="{9D8B030D-6E8A-4147-A177-3AD203B41FA5}">
                      <a16:colId xmlns:a16="http://schemas.microsoft.com/office/drawing/2014/main" val="3776486378"/>
                    </a:ext>
                  </a:extLst>
                </a:gridCol>
                <a:gridCol w="788801">
                  <a:extLst>
                    <a:ext uri="{9D8B030D-6E8A-4147-A177-3AD203B41FA5}">
                      <a16:colId xmlns:a16="http://schemas.microsoft.com/office/drawing/2014/main" val="2698047411"/>
                    </a:ext>
                  </a:extLst>
                </a:gridCol>
                <a:gridCol w="788801">
                  <a:extLst>
                    <a:ext uri="{9D8B030D-6E8A-4147-A177-3AD203B41FA5}">
                      <a16:colId xmlns:a16="http://schemas.microsoft.com/office/drawing/2014/main" val="2794852040"/>
                    </a:ext>
                  </a:extLst>
                </a:gridCol>
                <a:gridCol w="763760">
                  <a:extLst>
                    <a:ext uri="{9D8B030D-6E8A-4147-A177-3AD203B41FA5}">
                      <a16:colId xmlns:a16="http://schemas.microsoft.com/office/drawing/2014/main" val="1132334926"/>
                    </a:ext>
                  </a:extLst>
                </a:gridCol>
                <a:gridCol w="751239">
                  <a:extLst>
                    <a:ext uri="{9D8B030D-6E8A-4147-A177-3AD203B41FA5}">
                      <a16:colId xmlns:a16="http://schemas.microsoft.com/office/drawing/2014/main" val="2235020179"/>
                    </a:ext>
                  </a:extLst>
                </a:gridCol>
                <a:gridCol w="751239">
                  <a:extLst>
                    <a:ext uri="{9D8B030D-6E8A-4147-A177-3AD203B41FA5}">
                      <a16:colId xmlns:a16="http://schemas.microsoft.com/office/drawing/2014/main" val="429102904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334028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22072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5.068.914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6077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57.059.788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57.059.788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3.858.265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97875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10.796.310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10.796.310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96293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64546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6476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19409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0714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61223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22199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92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181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6838</Words>
  <Application>Microsoft Office PowerPoint</Application>
  <PresentationFormat>Presentación en pantalla (4:3)</PresentationFormat>
  <Paragraphs>4081</Paragraphs>
  <Slides>25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8" baseType="lpstr">
      <vt:lpstr>Arial</vt:lpstr>
      <vt:lpstr>Calibri</vt:lpstr>
      <vt:lpstr>1_Tema de Office</vt:lpstr>
      <vt:lpstr>EJECUCIÓN ACUMULADA DE GASTOS PRESUPUESTARIOS AL MES DE ENERO DE 2021 PARTIDA 15: MINISTERIO DEL TRABAJO Y PREVISIÓN SOCIAL</vt:lpstr>
      <vt:lpstr>COMPORTAMIENTO DE LA EJECUCIÓN ACUMULADA DE GASTOS A ENERO DE 2021  PARTIDA 15 MINISTERIO DEL TRABAJO Y PREVISIÓN SOCIAL</vt:lpstr>
      <vt:lpstr>Presentación de PowerPoint</vt:lpstr>
      <vt:lpstr>Presentación de PowerPoint</vt:lpstr>
      <vt:lpstr>EJECUCIÓN ACUMULADA DE GASTOS A ENERO DE 2021  PARTIDA 15 MINISTERIO DE TRABAJO Y PREVISIÓN SOCIAL</vt:lpstr>
      <vt:lpstr>EJECUCIÓN ACUMULADA DE GASTOS A ENERO DE 2021  PARTIDA 15 RESUMEN POR CAPÍTULOS</vt:lpstr>
      <vt:lpstr>EJECUCIÓN ACUMULADA DE GASTOS A ENERO DE 2021  PARTIDA 15. CAPÍTULO 01. PROGRAMA 01: SUBSECRETARÍA DEL TRABAJO</vt:lpstr>
      <vt:lpstr>EJECUCIÓN ACUMULADA DE GASTOS A ENERO DE 2021  PARTIDA 15. CAPÍTULO 01. PROGRAMA 03: PROEMPLEO</vt:lpstr>
      <vt:lpstr>EJECUCIÓN ACUMULADA DE GASTOS A ENERO DE 2021  PARTIDA 15. CAPÍTULO 02. PROGRAMA 01: DIRECCIÓN DEL TRABAJO</vt:lpstr>
      <vt:lpstr>EJECUCIÓN ACUMULADA DE GASTOS A ENERO DE 2021  PARTIDA 15. CAPÍTULO 03. PROGRAMA 01: SUBSECRETARÍA DE PREVISIÓN SOCIAL</vt:lpstr>
      <vt:lpstr>EJECUCIÓN ACUMULADA DE GASTOS A ENERO DE 2021  PARTIDA 15. CAPÍTULO 04. PROGRAMA 01: DIRECCIÓN DE CRÉDITO PRENDARIO</vt:lpstr>
      <vt:lpstr>EJECUCIÓN ACUMULADA DE GASTOS A ENERO DE 2021  PARTIDA 15. CAPÍTULO 05. PROGRAMA 01: SERVICIO NACIONAL DE CAPACITACIÓN Y EMPLEO</vt:lpstr>
      <vt:lpstr>EJECUCIÓN ACUMULADA DE GASTOS A ENERO DE 2021  PARTIDA 15. CAPÍTULO 05. PROGRAMA 01: SERVICIO NACIONAL DE CAPACITACIÓN Y EMPLEO</vt:lpstr>
      <vt:lpstr>EJECUCIÓN ACUMULADA DE GASTOS A ENERO DE 2021  PARTIDA 15. CAPÍTULO 05. PROGRAMA 01: SERVICIO NACIONAL DE CAPACITACIÓN Y EMPLEO FET – Covid - 19</vt:lpstr>
      <vt:lpstr>EJECUCIÓN ACUMULADA DE GASTOS A ENERO DE 2021  PARTIDA 15. CAPÍTULO 06. PROGRAMA 01: SUPERINTENDENCIA DE SEGURIDAD SOCIAL</vt:lpstr>
      <vt:lpstr>EJECUCIÓN ACUMULADA DE GASTOS A ENERO DE 2021  PARTIDA 15. CAPÍTULO 07. PROGRAMA 01: SUPERINTENDENCIA DE PENSIONES</vt:lpstr>
      <vt:lpstr>EJECUCIÓN ACUMULADA DE GASTOS A ENERO DE 2021  PARTIDA 15. CAPÍTULO 09. PROGRAMA 01: INSTITUTO DE PREVISIÓN SOCIAL</vt:lpstr>
      <vt:lpstr>EJECUCIÓN ACUMULADA DE GASTOS A ENERO DE 2021  PARTIDA 15. CAPÍTULO 09. PROGRAMA 01: INSTITUTO DE PREVISIÓN SOCIAL</vt:lpstr>
      <vt:lpstr>EJECUCIÓN ACUMULADA DE GASTOS A ENERO DE 2021  PARTIDA 15. CAPÍTULO 09. PROGRAMA 01: INSTITUTO DE PREVISIÓN SOCIAL FET – Covid - 19</vt:lpstr>
      <vt:lpstr>EJECUCIÓN ACUMULADA DE GASTOS A ENERO DE 2021  PARTIDA 15. CAPÍTULO 10. PROGRAMA 01: INSTITUTO  DE SEGURIDAD LABORAL  </vt:lpstr>
      <vt:lpstr>EJECUCIÓN ACUMULADA DE GASTOS A ENERO DE 2021  PARTIDA 15. CAPÍTULO 13. PROGRAMA 01: CAJA DE PREVISIÓN DE LA DEFENSA NACIONAL</vt:lpstr>
      <vt:lpstr>EJECUCIÓN ACUMULADA DE GASTOS A ENERO DE 2021  PARTIDA 15. CAPÍTULO 13. PROGRAMA 01: CAJA DE PREVISIÓN DE LA DEFENSA NACIONAL</vt:lpstr>
      <vt:lpstr>EJECUCIÓN ACUMULADA DE GASTOS A ENERO DE 2021  PARTIDA 15. CAPÍTULO 13. PROGRAMA 02: FONDO DE MEDICINA CURATIVA</vt:lpstr>
      <vt:lpstr>EJECUCIÓN ACUMULADA DE GASTOS A ENERO DE 2021  PARTIDA 15. CAPÍTULO 14. PROGRAMA 01: DIRECCIÓN DE PREVISIÓN DE CARABINEROS DE CHILE</vt:lpstr>
      <vt:lpstr>EJECUCIÓN ACUMULADA DE GASTOS A ENERO DE 2021  PARTIDA 15. CAPÍTULO 14. PROGRAMA 01: DIRECCIÓN DE PREVISIÓN DE CARABINEROS DE CHILE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59</cp:revision>
  <dcterms:created xsi:type="dcterms:W3CDTF">2020-01-06T19:24:32Z</dcterms:created>
  <dcterms:modified xsi:type="dcterms:W3CDTF">2021-04-14T15:04:10Z</dcterms:modified>
</cp:coreProperties>
</file>