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9" r:id="rId4"/>
    <p:sldId id="304" r:id="rId5"/>
    <p:sldId id="305" r:id="rId6"/>
    <p:sldId id="264" r:id="rId7"/>
    <p:sldId id="263" r:id="rId8"/>
    <p:sldId id="265" r:id="rId9"/>
    <p:sldId id="268" r:id="rId10"/>
    <p:sldId id="271" r:id="rId11"/>
    <p:sldId id="301" r:id="rId12"/>
    <p:sldId id="302" r:id="rId1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105" d="100"/>
          <a:sy n="105" d="100"/>
        </p:scale>
        <p:origin x="1710" y="9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00" b="1" i="0" baseline="0" dirty="0">
                <a:effectLst/>
              </a:rPr>
              <a:t>Distribución Presupuesto Inicial por Subtítulos de Gasto</a:t>
            </a:r>
            <a:endParaRPr lang="es-CL" sz="10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6692913385826774E-3"/>
          <c:y val="0.19552441792173922"/>
          <c:w val="0.99084720967256146"/>
          <c:h val="0.54830733184682312"/>
        </c:manualLayout>
      </c:layout>
      <c:pie3DChart>
        <c:varyColors val="1"/>
        <c:ser>
          <c:idx val="0"/>
          <c:order val="0"/>
          <c:tx>
            <c:strRef>
              <c:f>'Partida 14'!$D$56</c:f>
              <c:strCache>
                <c:ptCount val="1"/>
                <c:pt idx="0">
                  <c:v>M$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4FA-4F1F-948F-0D569CF969E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4FA-4F1F-948F-0D569CF969E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4FA-4F1F-948F-0D569CF969E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4FA-4F1F-948F-0D569CF969E2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14'!$C$57:$C$60</c:f>
              <c:strCache>
                <c:ptCount val="4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de Capital</c:v>
                </c:pt>
                <c:pt idx="3">
                  <c:v>Otros</c:v>
                </c:pt>
              </c:strCache>
            </c:strRef>
          </c:cat>
          <c:val>
            <c:numRef>
              <c:f>'Partida 14'!$D$57:$D$60</c:f>
              <c:numCache>
                <c:formatCode>_-* #,##0_-;\-* #,##0_-;_-* "-"??_-;_-@_-</c:formatCode>
                <c:ptCount val="4"/>
                <c:pt idx="0">
                  <c:v>18476365</c:v>
                </c:pt>
                <c:pt idx="1">
                  <c:v>4125883</c:v>
                </c:pt>
                <c:pt idx="2">
                  <c:v>13308643</c:v>
                </c:pt>
                <c:pt idx="3" formatCode="#,##0">
                  <c:v>7258059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4FA-4F1F-948F-0D569CF969E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8804698593003741E-3"/>
          <c:y val="0.79061545008411394"/>
          <c:w val="0.98168151112258506"/>
          <c:h val="0.18568084989896375"/>
        </c:manualLayout>
      </c:layout>
      <c:overlay val="0"/>
      <c:spPr>
        <a:noFill/>
        <a:ln w="12700">
          <a:solidFill>
            <a:schemeClr val="l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dirty="0"/>
              <a:t>Distribución Presupuesto Inicial por Programa</a:t>
            </a:r>
            <a:endParaRPr lang="es-CL" sz="1050" b="1" dirty="0"/>
          </a:p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dirty="0"/>
              <a:t>(en millones de $)</a:t>
            </a:r>
            <a:endParaRPr lang="es-CL" sz="1050" b="1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1.9656017965909964E-2"/>
          <c:y val="0.18457899648689463"/>
          <c:w val="0.95195195608333116"/>
          <c:h val="0.68077481233404868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14'!$H$57:$H$60</c:f>
              <c:strCache>
                <c:ptCount val="4"/>
                <c:pt idx="0">
                  <c:v>Subsecretaría de Bienes Nacionales</c:v>
                </c:pt>
                <c:pt idx="1">
                  <c:v>Regularización de la Propiedad Raíz</c:v>
                </c:pt>
                <c:pt idx="2">
                  <c:v>Administración de Bienes</c:v>
                </c:pt>
                <c:pt idx="3">
                  <c:v>Catastro</c:v>
                </c:pt>
              </c:strCache>
            </c:strRef>
          </c:cat>
          <c:val>
            <c:numRef>
              <c:f>'Partida 14'!$I$57:$I$60</c:f>
              <c:numCache>
                <c:formatCode>_-* #,##0_-;\-* #,##0_-;_-* "-"??_-;_-@_-</c:formatCode>
                <c:ptCount val="4"/>
                <c:pt idx="0">
                  <c:v>12461810000</c:v>
                </c:pt>
                <c:pt idx="1">
                  <c:v>3358757000</c:v>
                </c:pt>
                <c:pt idx="2">
                  <c:v>23941996000</c:v>
                </c:pt>
                <c:pt idx="3">
                  <c:v>3406387000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DA-4330-852A-C59A64FEF5A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19063808"/>
        <c:axId val="219070848"/>
      </c:barChart>
      <c:catAx>
        <c:axId val="21906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070848"/>
        <c:crosses val="autoZero"/>
        <c:auto val="0"/>
        <c:lblAlgn val="ctr"/>
        <c:lblOffset val="100"/>
        <c:noMultiLvlLbl val="0"/>
      </c:catAx>
      <c:valAx>
        <c:axId val="219070848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extTo"/>
        <c:crossAx val="21906380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 dirty="0">
                <a:effectLst/>
              </a:rPr>
              <a:t>% Ejecución Mensual 2019- 2021 - 2021</a:t>
            </a:r>
            <a:endParaRPr lang="es-CL" sz="1200" dirty="0">
              <a:effectLst/>
            </a:endParaRPr>
          </a:p>
        </c:rich>
      </c:tx>
      <c:layout>
        <c:manualLayout>
          <c:xMode val="edge"/>
          <c:yMode val="edge"/>
          <c:x val="0.32623158820123332"/>
          <c:y val="3.9526386386486027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14'!$C$27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14'!$D$27:$O$27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7.9182587005927077E-2</c:v>
                </c:pt>
                <c:pt idx="2">
                  <c:v>6.7673133335640553E-2</c:v>
                </c:pt>
                <c:pt idx="3">
                  <c:v>6.1611603883298512E-2</c:v>
                </c:pt>
                <c:pt idx="4">
                  <c:v>9.4445635842899597E-2</c:v>
                </c:pt>
                <c:pt idx="5">
                  <c:v>9.7697943124260708E-2</c:v>
                </c:pt>
                <c:pt idx="6">
                  <c:v>4.5459477058185017E-2</c:v>
                </c:pt>
                <c:pt idx="7">
                  <c:v>9.7453674277176688E-2</c:v>
                </c:pt>
                <c:pt idx="8">
                  <c:v>7.1065049144794418E-2</c:v>
                </c:pt>
                <c:pt idx="9">
                  <c:v>5.9445398173130291E-2</c:v>
                </c:pt>
                <c:pt idx="10">
                  <c:v>0.10633100315251905</c:v>
                </c:pt>
                <c:pt idx="11">
                  <c:v>8.4616702926479118E-2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AA-423A-859C-55B6F4A03E43}"/>
            </c:ext>
          </c:extLst>
        </c:ser>
        <c:ser>
          <c:idx val="0"/>
          <c:order val="1"/>
          <c:tx>
            <c:strRef>
              <c:f>'Partida 14'!$C$28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14'!$D$28:$O$28</c:f>
              <c:numCache>
                <c:formatCode>0.0%</c:formatCode>
                <c:ptCount val="12"/>
                <c:pt idx="0">
                  <c:v>3.0835773029146803E-2</c:v>
                </c:pt>
                <c:pt idx="1">
                  <c:v>0.15785598507826956</c:v>
                </c:pt>
                <c:pt idx="2">
                  <c:v>0.11242335564359816</c:v>
                </c:pt>
                <c:pt idx="3">
                  <c:v>0.10048073605926697</c:v>
                </c:pt>
                <c:pt idx="4">
                  <c:v>4.9918651651859526E-2</c:v>
                </c:pt>
                <c:pt idx="5">
                  <c:v>5.6763677079873426E-2</c:v>
                </c:pt>
                <c:pt idx="6">
                  <c:v>6.9749660471060404E-2</c:v>
                </c:pt>
                <c:pt idx="7">
                  <c:v>6.9908343612688231E-2</c:v>
                </c:pt>
                <c:pt idx="8">
                  <c:v>0.22246211860727994</c:v>
                </c:pt>
                <c:pt idx="9">
                  <c:v>8.1405662255098224E-2</c:v>
                </c:pt>
                <c:pt idx="10">
                  <c:v>7.3481833802243851E-2</c:v>
                </c:pt>
                <c:pt idx="11">
                  <c:v>0.18716243224082682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AA-423A-859C-55B6F4A03E43}"/>
            </c:ext>
          </c:extLst>
        </c:ser>
        <c:ser>
          <c:idx val="1"/>
          <c:order val="2"/>
          <c:tx>
            <c:strRef>
              <c:f>'Partida 14'!$C$29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6.4412238325281803E-3"/>
                  <c:y val="-3.950616669487126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BAA-423A-859C-55B6F4A03E43}"/>
                </c:ext>
              </c:extLst>
            </c:dLbl>
            <c:dLbl>
              <c:idx val="2"/>
              <c:layout>
                <c:manualLayout>
                  <c:x val="6.504065040650406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BAA-423A-859C-55B6F4A03E43}"/>
                </c:ext>
              </c:extLst>
            </c:dLbl>
            <c:dLbl>
              <c:idx val="3"/>
              <c:layout>
                <c:manualLayout>
                  <c:x val="8.672086720867168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BAA-423A-859C-55B6F4A03E43}"/>
                </c:ext>
              </c:extLst>
            </c:dLbl>
            <c:dLbl>
              <c:idx val="4"/>
              <c:layout>
                <c:manualLayout>
                  <c:x val="6.5040650406504065E-3"/>
                  <c:y val="-7.242713558947855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BAA-423A-859C-55B6F4A03E43}"/>
                </c:ext>
              </c:extLst>
            </c:dLbl>
            <c:dLbl>
              <c:idx val="5"/>
              <c:layout>
                <c:manualLayout>
                  <c:x val="4.29414922168537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BAA-423A-859C-55B6F4A03E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14'!$D$29</c:f>
              <c:numCache>
                <c:formatCode>0.0%</c:formatCode>
                <c:ptCount val="1"/>
                <c:pt idx="0">
                  <c:v>5.4903790803343608E-2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BAA-423A-859C-55B6F4A03E4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2802304"/>
        <c:axId val="162820480"/>
      </c:barChart>
      <c:catAx>
        <c:axId val="16280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20480"/>
        <c:crosses val="autoZero"/>
        <c:auto val="1"/>
        <c:lblAlgn val="ctr"/>
        <c:lblOffset val="100"/>
        <c:noMultiLvlLbl val="0"/>
      </c:catAx>
      <c:valAx>
        <c:axId val="1628204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02304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i="0" u="none" strike="noStrike" kern="1200" spc="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rPr>
              <a:t>% Ejecución Acumulada  2019 - 2021 - 2021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 sz="1200" b="1" i="0" u="none" strike="noStrike" kern="1200" spc="0" baseline="0" dirty="0">
              <a:solidFill>
                <a:sysClr val="windowText" lastClr="000000">
                  <a:lumMod val="65000"/>
                  <a:lumOff val="35000"/>
                </a:sysClr>
              </a:solidFill>
              <a:effectLst/>
              <a:latin typeface="+mn-lt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0.30520458265139117"/>
          <c:y val="2.773649889256802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14'!$C$20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14'!$D$20:$O$20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0.17981278204520673</c:v>
                </c:pt>
                <c:pt idx="2">
                  <c:v>0.24665941467384236</c:v>
                </c:pt>
                <c:pt idx="3">
                  <c:v>0.3082710185571409</c:v>
                </c:pt>
                <c:pt idx="4">
                  <c:v>0.40271665440004045</c:v>
                </c:pt>
                <c:pt idx="5">
                  <c:v>0.49539438346666725</c:v>
                </c:pt>
                <c:pt idx="6">
                  <c:v>0.53816081998789678</c:v>
                </c:pt>
                <c:pt idx="7">
                  <c:v>0.62652478656872956</c:v>
                </c:pt>
                <c:pt idx="8">
                  <c:v>0.69758983571352395</c:v>
                </c:pt>
                <c:pt idx="9">
                  <c:v>0.75703523388665428</c:v>
                </c:pt>
                <c:pt idx="10">
                  <c:v>0.8628989959063309</c:v>
                </c:pt>
                <c:pt idx="11">
                  <c:v>0.94502426003859552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848-4B24-AB5A-96C6C51B55B7}"/>
            </c:ext>
          </c:extLst>
        </c:ser>
        <c:ser>
          <c:idx val="0"/>
          <c:order val="1"/>
          <c:tx>
            <c:strRef>
              <c:f>'Partida 14'!$C$21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14'!$D$21:$O$21</c:f>
              <c:numCache>
                <c:formatCode>0.0%</c:formatCode>
                <c:ptCount val="12"/>
                <c:pt idx="0">
                  <c:v>3.0835773029146803E-2</c:v>
                </c:pt>
                <c:pt idx="1">
                  <c:v>0.18869175810741637</c:v>
                </c:pt>
                <c:pt idx="2">
                  <c:v>0.29975350314655558</c:v>
                </c:pt>
                <c:pt idx="3">
                  <c:v>0.40295844708133366</c:v>
                </c:pt>
                <c:pt idx="4">
                  <c:v>0.45983391901119364</c:v>
                </c:pt>
                <c:pt idx="5">
                  <c:v>0.51552668322470352</c:v>
                </c:pt>
                <c:pt idx="6">
                  <c:v>0.58527634369576398</c:v>
                </c:pt>
                <c:pt idx="7">
                  <c:v>0.65459782650741183</c:v>
                </c:pt>
                <c:pt idx="8">
                  <c:v>0.87705994511469176</c:v>
                </c:pt>
                <c:pt idx="9">
                  <c:v>0.94168353057509946</c:v>
                </c:pt>
                <c:pt idx="10">
                  <c:v>1.0151653643773433</c:v>
                </c:pt>
                <c:pt idx="11">
                  <c:v>1.1066852044820585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848-4B24-AB5A-96C6C51B55B7}"/>
            </c:ext>
          </c:extLst>
        </c:ser>
        <c:ser>
          <c:idx val="1"/>
          <c:order val="2"/>
          <c:tx>
            <c:strRef>
              <c:f>'Partida 14'!$C$22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Lbls>
            <c:dLbl>
              <c:idx val="0"/>
              <c:layout>
                <c:manualLayout>
                  <c:x val="-4.554505994977074E-2"/>
                  <c:y val="7.26253727799295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848-4B24-AB5A-96C6C51B55B7}"/>
                </c:ext>
              </c:extLst>
            </c:dLbl>
            <c:dLbl>
              <c:idx val="1"/>
              <c:layout>
                <c:manualLayout>
                  <c:x val="-3.2733224222585927E-2"/>
                  <c:y val="-1.9811784923262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848-4B24-AB5A-96C6C51B55B7}"/>
                </c:ext>
              </c:extLst>
            </c:dLbl>
            <c:dLbl>
              <c:idx val="2"/>
              <c:layout>
                <c:manualLayout>
                  <c:x val="-3.4915439170758358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848-4B24-AB5A-96C6C51B55B7}"/>
                </c:ext>
              </c:extLst>
            </c:dLbl>
            <c:dLbl>
              <c:idx val="3"/>
              <c:layout>
                <c:manualLayout>
                  <c:x val="-4.5826513911620376E-2"/>
                  <c:y val="-2.7736498892568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848-4B24-AB5A-96C6C51B55B7}"/>
                </c:ext>
              </c:extLst>
            </c:dLbl>
            <c:dLbl>
              <c:idx val="4"/>
              <c:layout>
                <c:manualLayout>
                  <c:x val="-3.7097654118930713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848-4B24-AB5A-96C6C51B55B7}"/>
                </c:ext>
              </c:extLst>
            </c:dLbl>
            <c:dLbl>
              <c:idx val="5"/>
              <c:layout>
                <c:manualLayout>
                  <c:x val="-3.9279869067103193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848-4B24-AB5A-96C6C51B55B7}"/>
                </c:ext>
              </c:extLst>
            </c:dLbl>
            <c:dLbl>
              <c:idx val="6"/>
              <c:layout>
                <c:manualLayout>
                  <c:x val="-5.8919803600654748E-2"/>
                  <c:y val="-1.18870709539577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848-4B24-AB5A-96C6C51B55B7}"/>
                </c:ext>
              </c:extLst>
            </c:dLbl>
            <c:dLbl>
              <c:idx val="7"/>
              <c:layout>
                <c:manualLayout>
                  <c:x val="-5.0190943807965162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848-4B24-AB5A-96C6C51B55B7}"/>
                </c:ext>
              </c:extLst>
            </c:dLbl>
            <c:dLbl>
              <c:idx val="8"/>
              <c:layout>
                <c:manualLayout>
                  <c:x val="-6.546644844517177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848-4B24-AB5A-96C6C51B55B7}"/>
                </c:ext>
              </c:extLst>
            </c:dLbl>
            <c:dLbl>
              <c:idx val="9"/>
              <c:layout>
                <c:manualLayout>
                  <c:x val="-5.4555373704309872E-2"/>
                  <c:y val="3.169885587722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848-4B24-AB5A-96C6C51B55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14'!$D$22</c:f>
              <c:numCache>
                <c:formatCode>0.0%</c:formatCode>
                <c:ptCount val="1"/>
                <c:pt idx="0">
                  <c:v>5.4903790803343608E-2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3848-4B24-AB5A-96C6C51B55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8979712"/>
        <c:axId val="218981504"/>
      </c:lineChart>
      <c:catAx>
        <c:axId val="218979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81504"/>
        <c:crosses val="autoZero"/>
        <c:auto val="1"/>
        <c:lblAlgn val="ctr"/>
        <c:lblOffset val="100"/>
        <c:noMultiLvlLbl val="0"/>
      </c:catAx>
      <c:valAx>
        <c:axId val="21898150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7971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266818734401244E-2"/>
          <c:y val="0.91414633202741946"/>
          <c:w val="0.96764857747936994"/>
          <c:h val="6.2079526064665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14-04-2021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14-04-2021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14-04-2021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14-04-2021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14-04-2021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2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2A73341-F008-4A94-B768-5C3C7DAFA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332314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E5F01E5A-628C-4232-A6EE-99BB50980341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988840"/>
            <a:ext cx="817290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ENERO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14: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</a:t>
            </a:r>
            <a:r>
              <a:rPr lang="es-C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marzo </a:t>
            </a:r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5333" y="1436547"/>
            <a:ext cx="799333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13A1057-B71C-4454-9763-C0C4A3AC840E}"/>
              </a:ext>
            </a:extLst>
          </p:cNvPr>
          <p:cNvSpPr txBox="1">
            <a:spLocks/>
          </p:cNvSpPr>
          <p:nvPr/>
        </p:nvSpPr>
        <p:spPr>
          <a:xfrm>
            <a:off x="530352" y="6356349"/>
            <a:ext cx="841488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1579" y="755320"/>
            <a:ext cx="799333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BC76E6D-FF5E-48C0-AA52-A6663CE7DF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491398"/>
              </p:ext>
            </p:extLst>
          </p:nvPr>
        </p:nvGraphicFramePr>
        <p:xfrm>
          <a:off x="575332" y="1801671"/>
          <a:ext cx="7979578" cy="2038076"/>
        </p:xfrm>
        <a:graphic>
          <a:graphicData uri="http://schemas.openxmlformats.org/drawingml/2006/table">
            <a:tbl>
              <a:tblPr/>
              <a:tblGrid>
                <a:gridCol w="258322">
                  <a:extLst>
                    <a:ext uri="{9D8B030D-6E8A-4147-A177-3AD203B41FA5}">
                      <a16:colId xmlns:a16="http://schemas.microsoft.com/office/drawing/2014/main" val="2324137776"/>
                    </a:ext>
                  </a:extLst>
                </a:gridCol>
                <a:gridCol w="258322">
                  <a:extLst>
                    <a:ext uri="{9D8B030D-6E8A-4147-A177-3AD203B41FA5}">
                      <a16:colId xmlns:a16="http://schemas.microsoft.com/office/drawing/2014/main" val="1845220903"/>
                    </a:ext>
                  </a:extLst>
                </a:gridCol>
                <a:gridCol w="258322">
                  <a:extLst>
                    <a:ext uri="{9D8B030D-6E8A-4147-A177-3AD203B41FA5}">
                      <a16:colId xmlns:a16="http://schemas.microsoft.com/office/drawing/2014/main" val="3224038589"/>
                    </a:ext>
                  </a:extLst>
                </a:gridCol>
                <a:gridCol w="3185116">
                  <a:extLst>
                    <a:ext uri="{9D8B030D-6E8A-4147-A177-3AD203B41FA5}">
                      <a16:colId xmlns:a16="http://schemas.microsoft.com/office/drawing/2014/main" val="2024687646"/>
                    </a:ext>
                  </a:extLst>
                </a:gridCol>
                <a:gridCol w="692304">
                  <a:extLst>
                    <a:ext uri="{9D8B030D-6E8A-4147-A177-3AD203B41FA5}">
                      <a16:colId xmlns:a16="http://schemas.microsoft.com/office/drawing/2014/main" val="2387562003"/>
                    </a:ext>
                  </a:extLst>
                </a:gridCol>
                <a:gridCol w="692304">
                  <a:extLst>
                    <a:ext uri="{9D8B030D-6E8A-4147-A177-3AD203B41FA5}">
                      <a16:colId xmlns:a16="http://schemas.microsoft.com/office/drawing/2014/main" val="3949853029"/>
                    </a:ext>
                  </a:extLst>
                </a:gridCol>
                <a:gridCol w="692304">
                  <a:extLst>
                    <a:ext uri="{9D8B030D-6E8A-4147-A177-3AD203B41FA5}">
                      <a16:colId xmlns:a16="http://schemas.microsoft.com/office/drawing/2014/main" val="3889725547"/>
                    </a:ext>
                  </a:extLst>
                </a:gridCol>
                <a:gridCol w="692304">
                  <a:extLst>
                    <a:ext uri="{9D8B030D-6E8A-4147-A177-3AD203B41FA5}">
                      <a16:colId xmlns:a16="http://schemas.microsoft.com/office/drawing/2014/main" val="1061036039"/>
                    </a:ext>
                  </a:extLst>
                </a:gridCol>
                <a:gridCol w="630307">
                  <a:extLst>
                    <a:ext uri="{9D8B030D-6E8A-4147-A177-3AD203B41FA5}">
                      <a16:colId xmlns:a16="http://schemas.microsoft.com/office/drawing/2014/main" val="3356862193"/>
                    </a:ext>
                  </a:extLst>
                </a:gridCol>
                <a:gridCol w="619973">
                  <a:extLst>
                    <a:ext uri="{9D8B030D-6E8A-4147-A177-3AD203B41FA5}">
                      <a16:colId xmlns:a16="http://schemas.microsoft.com/office/drawing/2014/main" val="3619551080"/>
                    </a:ext>
                  </a:extLst>
                </a:gridCol>
              </a:tblGrid>
              <a:tr h="122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954484"/>
                  </a:ext>
                </a:extLst>
              </a:tr>
              <a:tr h="3754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93776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Maule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52.850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52.850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925194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Bíobío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361.938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361.938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721289"/>
                  </a:ext>
                </a:extLst>
              </a:tr>
              <a:tr h="160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La Araucanía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14361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Lagos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153.803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153.803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693908"/>
                  </a:ext>
                </a:extLst>
              </a:tr>
              <a:tr h="153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Aysén del General Carlos Ibáñez del Campo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792588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Magallanes y de la Antártica Chilena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38.060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80684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 de 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58.362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58.362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059504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Ríos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477.768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477.768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8526578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Arica y Parinacota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311.448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311.448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216.259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97483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Ñuble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99.930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99.930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79639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62876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618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6385" y="1549532"/>
            <a:ext cx="7886701" cy="3673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A30280A-B577-48B0-B690-473711D336F0}"/>
              </a:ext>
            </a:extLst>
          </p:cNvPr>
          <p:cNvSpPr txBox="1">
            <a:spLocks/>
          </p:cNvSpPr>
          <p:nvPr/>
        </p:nvSpPr>
        <p:spPr>
          <a:xfrm>
            <a:off x="576386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76386" y="890901"/>
            <a:ext cx="802806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05: CATASTRO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313C8CA-6E2C-48A8-B028-584C7F4321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568760"/>
              </p:ext>
            </p:extLst>
          </p:nvPr>
        </p:nvGraphicFramePr>
        <p:xfrm>
          <a:off x="576385" y="1916832"/>
          <a:ext cx="8028061" cy="1512168"/>
        </p:xfrm>
        <a:graphic>
          <a:graphicData uri="http://schemas.openxmlformats.org/drawingml/2006/table">
            <a:tbl>
              <a:tblPr/>
              <a:tblGrid>
                <a:gridCol w="269037">
                  <a:extLst>
                    <a:ext uri="{9D8B030D-6E8A-4147-A177-3AD203B41FA5}">
                      <a16:colId xmlns:a16="http://schemas.microsoft.com/office/drawing/2014/main" val="1735967185"/>
                    </a:ext>
                  </a:extLst>
                </a:gridCol>
                <a:gridCol w="269037">
                  <a:extLst>
                    <a:ext uri="{9D8B030D-6E8A-4147-A177-3AD203B41FA5}">
                      <a16:colId xmlns:a16="http://schemas.microsoft.com/office/drawing/2014/main" val="2132429851"/>
                    </a:ext>
                  </a:extLst>
                </a:gridCol>
                <a:gridCol w="269037">
                  <a:extLst>
                    <a:ext uri="{9D8B030D-6E8A-4147-A177-3AD203B41FA5}">
                      <a16:colId xmlns:a16="http://schemas.microsoft.com/office/drawing/2014/main" val="3042857047"/>
                    </a:ext>
                  </a:extLst>
                </a:gridCol>
                <a:gridCol w="3034736">
                  <a:extLst>
                    <a:ext uri="{9D8B030D-6E8A-4147-A177-3AD203B41FA5}">
                      <a16:colId xmlns:a16="http://schemas.microsoft.com/office/drawing/2014/main" val="1270006748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1755197566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2892790973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1839475136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2796609710"/>
                    </a:ext>
                  </a:extLst>
                </a:gridCol>
                <a:gridCol w="656450">
                  <a:extLst>
                    <a:ext uri="{9D8B030D-6E8A-4147-A177-3AD203B41FA5}">
                      <a16:colId xmlns:a16="http://schemas.microsoft.com/office/drawing/2014/main" val="3960694599"/>
                    </a:ext>
                  </a:extLst>
                </a:gridCol>
                <a:gridCol w="645688">
                  <a:extLst>
                    <a:ext uri="{9D8B030D-6E8A-4147-A177-3AD203B41FA5}">
                      <a16:colId xmlns:a16="http://schemas.microsoft.com/office/drawing/2014/main" val="871197211"/>
                    </a:ext>
                  </a:extLst>
                </a:gridCol>
              </a:tblGrid>
              <a:tr h="1329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0929149"/>
                  </a:ext>
                </a:extLst>
              </a:tr>
              <a:tr h="4071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022531"/>
                  </a:ext>
                </a:extLst>
              </a:tr>
              <a:tr h="1744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3.406.387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3.406.387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195.349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137758"/>
                  </a:ext>
                </a:extLst>
              </a:tr>
              <a:tr h="132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2.800.983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2.800.983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193.387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130134"/>
                  </a:ext>
                </a:extLst>
              </a:tr>
              <a:tr h="132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516.642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516.642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72022"/>
                  </a:ext>
                </a:extLst>
              </a:tr>
              <a:tr h="132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88.752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838512"/>
                  </a:ext>
                </a:extLst>
              </a:tr>
              <a:tr h="132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88.752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390160"/>
                  </a:ext>
                </a:extLst>
              </a:tr>
              <a:tr h="132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456603"/>
                  </a:ext>
                </a:extLst>
              </a:tr>
              <a:tr h="132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61783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04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2993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80083" y="836712"/>
            <a:ext cx="8183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F8DC11A3-1BCE-494D-A97F-5FD09B08D3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9315146"/>
              </p:ext>
            </p:extLst>
          </p:nvPr>
        </p:nvGraphicFramePr>
        <p:xfrm>
          <a:off x="450457" y="1988841"/>
          <a:ext cx="4086000" cy="2519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64439BD4-B649-451A-80FE-59DC10C8A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8077522"/>
              </p:ext>
            </p:extLst>
          </p:nvPr>
        </p:nvGraphicFramePr>
        <p:xfrm>
          <a:off x="4632681" y="1988841"/>
          <a:ext cx="4036393" cy="2520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5529" y="724413"/>
            <a:ext cx="809891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4AE7043-75CF-4F41-85FD-E4C15A5054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148928"/>
              </p:ext>
            </p:extLst>
          </p:nvPr>
        </p:nvGraphicFramePr>
        <p:xfrm>
          <a:off x="505529" y="2276872"/>
          <a:ext cx="8026911" cy="3384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345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792088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0062" y="875360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E5E03742-9430-4FFB-9A3C-50BE0A5CD0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3292026"/>
              </p:ext>
            </p:extLst>
          </p:nvPr>
        </p:nvGraphicFramePr>
        <p:xfrm>
          <a:off x="500061" y="2132856"/>
          <a:ext cx="7920881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0677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71749" y="1485506"/>
            <a:ext cx="8229600" cy="365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4FFFE78-8C05-4F16-956B-50BBA66A3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1749" y="630356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71749" y="776791"/>
            <a:ext cx="789133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CCB5A01-0432-455D-8E73-8FEDB18585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2984416"/>
              </p:ext>
            </p:extLst>
          </p:nvPr>
        </p:nvGraphicFramePr>
        <p:xfrm>
          <a:off x="571749" y="1811342"/>
          <a:ext cx="7886699" cy="2053716"/>
        </p:xfrm>
        <a:graphic>
          <a:graphicData uri="http://schemas.openxmlformats.org/drawingml/2006/table">
            <a:tbl>
              <a:tblPr/>
              <a:tblGrid>
                <a:gridCol w="715032">
                  <a:extLst>
                    <a:ext uri="{9D8B030D-6E8A-4147-A177-3AD203B41FA5}">
                      <a16:colId xmlns:a16="http://schemas.microsoft.com/office/drawing/2014/main" val="3254454303"/>
                    </a:ext>
                  </a:extLst>
                </a:gridCol>
                <a:gridCol w="3009539">
                  <a:extLst>
                    <a:ext uri="{9D8B030D-6E8A-4147-A177-3AD203B41FA5}">
                      <a16:colId xmlns:a16="http://schemas.microsoft.com/office/drawing/2014/main" val="1088037500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150644973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527554049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853832194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402517757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1261828377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1204568038"/>
                    </a:ext>
                  </a:extLst>
                </a:gridCol>
              </a:tblGrid>
              <a:tr h="13578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3976656"/>
                  </a:ext>
                </a:extLst>
              </a:tr>
              <a:tr h="41583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806933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43.168.950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43.168.950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2.370.139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5420970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18.476.365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18.476.365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1.222.897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900698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4.125.883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4.125.883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80.657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137771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873284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1.680.993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1.680.993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089834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5.119.038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5.119.038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252.725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333598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925699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231.135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231.135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462187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19.554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818659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771.286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506740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387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4948" y="1479698"/>
            <a:ext cx="806950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DD7D21C-DEC1-4162-9317-902862704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4947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4947" y="841574"/>
            <a:ext cx="799749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RESUMEN POR CAPÍTULOS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BA28FC5-6810-43EE-A940-34A2C69320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67160"/>
              </p:ext>
            </p:extLst>
          </p:nvPr>
        </p:nvGraphicFramePr>
        <p:xfrm>
          <a:off x="534945" y="1772816"/>
          <a:ext cx="7997495" cy="1329035"/>
        </p:xfrm>
        <a:graphic>
          <a:graphicData uri="http://schemas.openxmlformats.org/drawingml/2006/table">
            <a:tbl>
              <a:tblPr/>
              <a:tblGrid>
                <a:gridCol w="277306">
                  <a:extLst>
                    <a:ext uri="{9D8B030D-6E8A-4147-A177-3AD203B41FA5}">
                      <a16:colId xmlns:a16="http://schemas.microsoft.com/office/drawing/2014/main" val="1656919752"/>
                    </a:ext>
                  </a:extLst>
                </a:gridCol>
                <a:gridCol w="277306">
                  <a:extLst>
                    <a:ext uri="{9D8B030D-6E8A-4147-A177-3AD203B41FA5}">
                      <a16:colId xmlns:a16="http://schemas.microsoft.com/office/drawing/2014/main" val="1955417103"/>
                    </a:ext>
                  </a:extLst>
                </a:gridCol>
                <a:gridCol w="3128008">
                  <a:extLst>
                    <a:ext uri="{9D8B030D-6E8A-4147-A177-3AD203B41FA5}">
                      <a16:colId xmlns:a16="http://schemas.microsoft.com/office/drawing/2014/main" val="3930949728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655543396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3614364012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1960286149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3570467513"/>
                    </a:ext>
                  </a:extLst>
                </a:gridCol>
                <a:gridCol w="676626">
                  <a:extLst>
                    <a:ext uri="{9D8B030D-6E8A-4147-A177-3AD203B41FA5}">
                      <a16:colId xmlns:a16="http://schemas.microsoft.com/office/drawing/2014/main" val="2174910284"/>
                    </a:ext>
                  </a:extLst>
                </a:gridCol>
                <a:gridCol w="665533">
                  <a:extLst>
                    <a:ext uri="{9D8B030D-6E8A-4147-A177-3AD203B41FA5}">
                      <a16:colId xmlns:a16="http://schemas.microsoft.com/office/drawing/2014/main" val="3480520705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692587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Capi.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345014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43.168.950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43.168.950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2.370.139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060615"/>
                  </a:ext>
                </a:extLst>
              </a:tr>
              <a:tr h="147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12.461.810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12.461.810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686.446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475266"/>
                  </a:ext>
                </a:extLst>
              </a:tr>
              <a:tr h="147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de la Propiedad Raíz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3.358.757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3.358.757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130.708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643545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Bienes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23.941.996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23.941.996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1.357.636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94115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Catastro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3.406.387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3.406.387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195.349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491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90447" y="1410601"/>
            <a:ext cx="7983361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EF3D9FE3-EFD7-4C80-A823-F03730BF8E6E}"/>
              </a:ext>
            </a:extLst>
          </p:cNvPr>
          <p:cNvSpPr txBox="1">
            <a:spLocks/>
          </p:cNvSpPr>
          <p:nvPr/>
        </p:nvSpPr>
        <p:spPr>
          <a:xfrm>
            <a:off x="590447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90447" y="784112"/>
            <a:ext cx="798490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01: SUBSECRETARÍA DE BIENES NACIONALES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6FFAB24-5FEF-4190-9C4E-2DFD9E224C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449567"/>
              </p:ext>
            </p:extLst>
          </p:nvPr>
        </p:nvGraphicFramePr>
        <p:xfrm>
          <a:off x="590447" y="1756302"/>
          <a:ext cx="7963104" cy="2204261"/>
        </p:xfrm>
        <a:graphic>
          <a:graphicData uri="http://schemas.openxmlformats.org/drawingml/2006/table">
            <a:tbl>
              <a:tblPr/>
              <a:tblGrid>
                <a:gridCol w="266860">
                  <a:extLst>
                    <a:ext uri="{9D8B030D-6E8A-4147-A177-3AD203B41FA5}">
                      <a16:colId xmlns:a16="http://schemas.microsoft.com/office/drawing/2014/main" val="4154679767"/>
                    </a:ext>
                  </a:extLst>
                </a:gridCol>
                <a:gridCol w="266860">
                  <a:extLst>
                    <a:ext uri="{9D8B030D-6E8A-4147-A177-3AD203B41FA5}">
                      <a16:colId xmlns:a16="http://schemas.microsoft.com/office/drawing/2014/main" val="1192577907"/>
                    </a:ext>
                  </a:extLst>
                </a:gridCol>
                <a:gridCol w="266860">
                  <a:extLst>
                    <a:ext uri="{9D8B030D-6E8A-4147-A177-3AD203B41FA5}">
                      <a16:colId xmlns:a16="http://schemas.microsoft.com/office/drawing/2014/main" val="2828285158"/>
                    </a:ext>
                  </a:extLst>
                </a:gridCol>
                <a:gridCol w="3010181">
                  <a:extLst>
                    <a:ext uri="{9D8B030D-6E8A-4147-A177-3AD203B41FA5}">
                      <a16:colId xmlns:a16="http://schemas.microsoft.com/office/drawing/2014/main" val="3051495878"/>
                    </a:ext>
                  </a:extLst>
                </a:gridCol>
                <a:gridCol w="715185">
                  <a:extLst>
                    <a:ext uri="{9D8B030D-6E8A-4147-A177-3AD203B41FA5}">
                      <a16:colId xmlns:a16="http://schemas.microsoft.com/office/drawing/2014/main" val="1165156774"/>
                    </a:ext>
                  </a:extLst>
                </a:gridCol>
                <a:gridCol w="715185">
                  <a:extLst>
                    <a:ext uri="{9D8B030D-6E8A-4147-A177-3AD203B41FA5}">
                      <a16:colId xmlns:a16="http://schemas.microsoft.com/office/drawing/2014/main" val="4115924541"/>
                    </a:ext>
                  </a:extLst>
                </a:gridCol>
                <a:gridCol w="715185">
                  <a:extLst>
                    <a:ext uri="{9D8B030D-6E8A-4147-A177-3AD203B41FA5}">
                      <a16:colId xmlns:a16="http://schemas.microsoft.com/office/drawing/2014/main" val="3139578603"/>
                    </a:ext>
                  </a:extLst>
                </a:gridCol>
                <a:gridCol w="715185">
                  <a:extLst>
                    <a:ext uri="{9D8B030D-6E8A-4147-A177-3AD203B41FA5}">
                      <a16:colId xmlns:a16="http://schemas.microsoft.com/office/drawing/2014/main" val="2261351389"/>
                    </a:ext>
                  </a:extLst>
                </a:gridCol>
                <a:gridCol w="651139">
                  <a:extLst>
                    <a:ext uri="{9D8B030D-6E8A-4147-A177-3AD203B41FA5}">
                      <a16:colId xmlns:a16="http://schemas.microsoft.com/office/drawing/2014/main" val="1971654611"/>
                    </a:ext>
                  </a:extLst>
                </a:gridCol>
                <a:gridCol w="640464">
                  <a:extLst>
                    <a:ext uri="{9D8B030D-6E8A-4147-A177-3AD203B41FA5}">
                      <a16:colId xmlns:a16="http://schemas.microsoft.com/office/drawing/2014/main" val="395814404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460197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027661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12.461.810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12.461.810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686.446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2347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9.531.464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9.531.464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623.917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2158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2.786.625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2.786.625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2599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1375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2069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7079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1764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142.383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142.383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6626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1511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9297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111.892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111.892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9500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8647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6715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189" y="1411596"/>
            <a:ext cx="7886701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0C1AD33-FD84-4261-A37D-F8D77FB671FD}"/>
              </a:ext>
            </a:extLst>
          </p:cNvPr>
          <p:cNvSpPr txBox="1">
            <a:spLocks/>
          </p:cNvSpPr>
          <p:nvPr/>
        </p:nvSpPr>
        <p:spPr>
          <a:xfrm>
            <a:off x="566190" y="630932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8052" y="737547"/>
            <a:ext cx="788670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03: REGULARIZACIÓN DE LA PROPIEDAD RAÍZ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A14A4D9-B35C-4AEB-B7F1-C70D1D1EB5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7297274"/>
              </p:ext>
            </p:extLst>
          </p:nvPr>
        </p:nvGraphicFramePr>
        <p:xfrm>
          <a:off x="566188" y="1700808"/>
          <a:ext cx="7886701" cy="182366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08030457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2862764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705135970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6999624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27013652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78155530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87661616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083221277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254304536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01682278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862831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628683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3.358.757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3.358.757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130.708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4924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1.641.033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1.641.033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112.921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6349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313.580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313.580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1295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6847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54262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Rezago de la Pequeña Propiedad Raíz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6170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8457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4802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6247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2372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4726" y="1406590"/>
            <a:ext cx="8129125" cy="2603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2F5F0AC-E7B4-40BA-B246-EADF69FD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675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8071" y="737173"/>
            <a:ext cx="804637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A5EA4FD-EED2-4F43-B2EF-B4D8899BCD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27273"/>
              </p:ext>
            </p:extLst>
          </p:nvPr>
        </p:nvGraphicFramePr>
        <p:xfrm>
          <a:off x="557873" y="1745284"/>
          <a:ext cx="8046578" cy="3385168"/>
        </p:xfrm>
        <a:graphic>
          <a:graphicData uri="http://schemas.openxmlformats.org/drawingml/2006/table">
            <a:tbl>
              <a:tblPr/>
              <a:tblGrid>
                <a:gridCol w="260491">
                  <a:extLst>
                    <a:ext uri="{9D8B030D-6E8A-4147-A177-3AD203B41FA5}">
                      <a16:colId xmlns:a16="http://schemas.microsoft.com/office/drawing/2014/main" val="259256713"/>
                    </a:ext>
                  </a:extLst>
                </a:gridCol>
                <a:gridCol w="260491">
                  <a:extLst>
                    <a:ext uri="{9D8B030D-6E8A-4147-A177-3AD203B41FA5}">
                      <a16:colId xmlns:a16="http://schemas.microsoft.com/office/drawing/2014/main" val="1084270524"/>
                    </a:ext>
                  </a:extLst>
                </a:gridCol>
                <a:gridCol w="260491">
                  <a:extLst>
                    <a:ext uri="{9D8B030D-6E8A-4147-A177-3AD203B41FA5}">
                      <a16:colId xmlns:a16="http://schemas.microsoft.com/office/drawing/2014/main" val="3090115260"/>
                    </a:ext>
                  </a:extLst>
                </a:gridCol>
                <a:gridCol w="3211858">
                  <a:extLst>
                    <a:ext uri="{9D8B030D-6E8A-4147-A177-3AD203B41FA5}">
                      <a16:colId xmlns:a16="http://schemas.microsoft.com/office/drawing/2014/main" val="1527511009"/>
                    </a:ext>
                  </a:extLst>
                </a:gridCol>
                <a:gridCol w="698117">
                  <a:extLst>
                    <a:ext uri="{9D8B030D-6E8A-4147-A177-3AD203B41FA5}">
                      <a16:colId xmlns:a16="http://schemas.microsoft.com/office/drawing/2014/main" val="17242931"/>
                    </a:ext>
                  </a:extLst>
                </a:gridCol>
                <a:gridCol w="698117">
                  <a:extLst>
                    <a:ext uri="{9D8B030D-6E8A-4147-A177-3AD203B41FA5}">
                      <a16:colId xmlns:a16="http://schemas.microsoft.com/office/drawing/2014/main" val="844040786"/>
                    </a:ext>
                  </a:extLst>
                </a:gridCol>
                <a:gridCol w="698117">
                  <a:extLst>
                    <a:ext uri="{9D8B030D-6E8A-4147-A177-3AD203B41FA5}">
                      <a16:colId xmlns:a16="http://schemas.microsoft.com/office/drawing/2014/main" val="610422299"/>
                    </a:ext>
                  </a:extLst>
                </a:gridCol>
                <a:gridCol w="698117">
                  <a:extLst>
                    <a:ext uri="{9D8B030D-6E8A-4147-A177-3AD203B41FA5}">
                      <a16:colId xmlns:a16="http://schemas.microsoft.com/office/drawing/2014/main" val="3311008288"/>
                    </a:ext>
                  </a:extLst>
                </a:gridCol>
                <a:gridCol w="635600">
                  <a:extLst>
                    <a:ext uri="{9D8B030D-6E8A-4147-A177-3AD203B41FA5}">
                      <a16:colId xmlns:a16="http://schemas.microsoft.com/office/drawing/2014/main" val="574807180"/>
                    </a:ext>
                  </a:extLst>
                </a:gridCol>
                <a:gridCol w="625179">
                  <a:extLst>
                    <a:ext uri="{9D8B030D-6E8A-4147-A177-3AD203B41FA5}">
                      <a16:colId xmlns:a16="http://schemas.microsoft.com/office/drawing/2014/main" val="4030822154"/>
                    </a:ext>
                  </a:extLst>
                </a:gridCol>
              </a:tblGrid>
              <a:tr h="1236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119220"/>
                  </a:ext>
                </a:extLst>
              </a:tr>
              <a:tr h="3787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008608"/>
                  </a:ext>
                </a:extLst>
              </a:tr>
              <a:tr h="1623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23.941.996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23.941.996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1.357.636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881067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4.502.885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4.502.885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292.672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285829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509.036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509.036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11.426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262856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9.979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945214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9.979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902764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Puesta en Valor del Territorio Fiscal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48.246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48.246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796962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Recuperación y Fortalecimiento de Rutas Patrimoniales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82.414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224518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Gestión Territorial Regional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300.845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300.845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8512622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5.118.711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5.118.711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252.719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839566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5.118.711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5.118.711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252.719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253491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736328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958376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26414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19.554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418930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Ventas a Plazo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19.554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695350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771.286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0640725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771.286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358044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Tarapacá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699.751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699.751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473676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Antofagasta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9.178.018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9.178.018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816702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Atacama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1.110.578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1.110.578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553.366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802348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Coquimbo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196.174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196.174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644651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Valparaíso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483.019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483.019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251242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Libertador General B. O’Higgins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76.168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76.168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4287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3857</TotalTime>
  <Words>1824</Words>
  <Application>Microsoft Office PowerPoint</Application>
  <PresentationFormat>Presentación en pantalla (4:3)</PresentationFormat>
  <Paragraphs>931</Paragraphs>
  <Slides>11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ENERO DE 2021 PARTIDA 14:  MINISTERIO DE BIENES NACIONALES</vt:lpstr>
      <vt:lpstr>Presentación de PowerPoint</vt:lpstr>
      <vt:lpstr>Presentación de PowerPoint</vt:lpstr>
      <vt:lpstr>Presentación de PowerPoint</vt:lpstr>
      <vt:lpstr>EJECUCIÓN ACUMULADA DE GASTOS A ENERO DE 2021  PARTIDA 14 MINISTERIO DE BIENES NACIONALES</vt:lpstr>
      <vt:lpstr>EJECUCIÓN ACUMULADA DE GASTOS A ENERO DE 2021  PARTIDA 14 RESUMEN POR CAPÍTULOS</vt:lpstr>
      <vt:lpstr>EJECUCIÓN ACUMULADA DE GASTOS A ENERO DE 2021  PARTIDA 14. CAPÍTULO 01. PROGRAMA 01: SUBSECRETARÍA DE BIENES NACIONALES </vt:lpstr>
      <vt:lpstr>EJECUCIÓN ACUMULADA DE GASTOS A ENERO DE 2021  PARTIDA 14. CAPÍTULO 01. PROGRAMA 03: REGULARIZACIÓN DE LA PROPIEDAD RAÍZ</vt:lpstr>
      <vt:lpstr>EJECUCIÓN ACUMULADA DE GASTOS A ENERO DE 2021  PARTIDA 14. CAPÍTULO 01. PROGRAMA 04: ADMINISTRACIÓN DE BIENES</vt:lpstr>
      <vt:lpstr>EJECUCIÓN ACUMULADA DE GASTOS A ENERO DE 2021  PARTIDA 14. CAPÍTULO 01. PROGRAMA 04: ADMINISTRACIÓN DE BIENES</vt:lpstr>
      <vt:lpstr>EJECUCIÓN ACUMULADA DE GASTOS A ENERO DE 2021  PARTIDA 14. CAPÍTULO 01. PROGRAMA 05: CATASTRO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263</cp:revision>
  <cp:lastPrinted>2019-10-14T13:03:08Z</cp:lastPrinted>
  <dcterms:created xsi:type="dcterms:W3CDTF">2016-06-23T13:38:47Z</dcterms:created>
  <dcterms:modified xsi:type="dcterms:W3CDTF">2021-04-14T20:49:29Z</dcterms:modified>
</cp:coreProperties>
</file>