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8" r:id="rId19"/>
    <p:sldId id="334" r:id="rId20"/>
    <p:sldId id="335" r:id="rId21"/>
    <p:sldId id="329" r:id="rId22"/>
    <p:sldId id="333" r:id="rId23"/>
    <p:sldId id="332" r:id="rId24"/>
    <p:sldId id="331" r:id="rId25"/>
    <p:sldId id="330" r:id="rId26"/>
    <p:sldId id="324" r:id="rId27"/>
    <p:sldId id="336" r:id="rId28"/>
    <p:sldId id="325" r:id="rId29"/>
    <p:sldId id="337" r:id="rId30"/>
    <p:sldId id="326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D90-4A9E-85E6-E717603E24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D90-4A9E-85E6-E717603E24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D90-4A9E-85E6-E717603E24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D90-4A9E-85E6-E717603E24A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90-4A9E-85E6-E717603E24A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90-4A9E-85E6-E717603E24A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90-4A9E-85E6-E717603E24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34-4B26-B922-D666747ED205}"/>
            </c:ext>
          </c:extLst>
        </c:ser>
        <c:ser>
          <c:idx val="1"/>
          <c:order val="1"/>
          <c:tx>
            <c:strRef>
              <c:f>'Partida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34-4B26-B922-D666747ED205}"/>
            </c:ext>
          </c:extLst>
        </c:ser>
        <c:ser>
          <c:idx val="2"/>
          <c:order val="2"/>
          <c:tx>
            <c:strRef>
              <c:f>'Partida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34-4B26-B922-D666747ED20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34-4B26-B922-D666747ED205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34-4B26-B922-D666747ED20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34-4B26-B922-D666747ED20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34-4B26-B922-D666747ED20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34-4B26-B922-D666747ED205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34-4B26-B922-D666747ED205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34-4B26-B922-D666747ED205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34-4B26-B922-D666747ED205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34-4B26-B922-D666747ED2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12'!$D$26</c:f>
              <c:numCache>
                <c:formatCode>0.0%</c:formatCode>
                <c:ptCount val="1"/>
                <c:pt idx="0">
                  <c:v>6.9664206993816383E-2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134-4B26-B922-D666747ED2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0278168"/>
        <c:axId val="430274640"/>
      </c:lineChart>
      <c:catAx>
        <c:axId val="43027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74640"/>
        <c:crosses val="autoZero"/>
        <c:auto val="1"/>
        <c:lblAlgn val="ctr"/>
        <c:lblOffset val="100"/>
        <c:noMultiLvlLbl val="0"/>
      </c:catAx>
      <c:valAx>
        <c:axId val="430274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781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A8-4C6D-B954-96C4F08F6165}"/>
            </c:ext>
          </c:extLst>
        </c:ser>
        <c:ser>
          <c:idx val="1"/>
          <c:order val="1"/>
          <c:tx>
            <c:strRef>
              <c:f>'Partida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A8-4C6D-B954-96C4F08F6165}"/>
            </c:ext>
          </c:extLst>
        </c:ser>
        <c:ser>
          <c:idx val="2"/>
          <c:order val="2"/>
          <c:tx>
            <c:strRef>
              <c:f>'Partida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A8-4C6D-B954-96C4F08F6165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A8-4C6D-B954-96C4F08F6165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A8-4C6D-B954-96C4F08F6165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A8-4C6D-B954-96C4F08F6165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A8-4C6D-B954-96C4F08F6165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A8-4C6D-B954-96C4F08F6165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A8-4C6D-B954-96C4F08F6165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A8-4C6D-B954-96C4F08F6165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FA8-4C6D-B954-96C4F08F6165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A8-4C6D-B954-96C4F08F6165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FA8-4C6D-B954-96C4F08F61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12'!$D$33</c:f>
              <c:numCache>
                <c:formatCode>0.0%</c:formatCode>
                <c:ptCount val="1"/>
                <c:pt idx="0">
                  <c:v>6.9664206993816383E-2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FA8-4C6D-B954-96C4F08F61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0281304"/>
        <c:axId val="430273856"/>
      </c:barChart>
      <c:catAx>
        <c:axId val="43028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73856"/>
        <c:crosses val="autoZero"/>
        <c:auto val="1"/>
        <c:lblAlgn val="ctr"/>
        <c:lblOffset val="100"/>
        <c:noMultiLvlLbl val="0"/>
      </c:catAx>
      <c:valAx>
        <c:axId val="4302738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813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81036"/>
              </p:ext>
            </p:extLst>
          </p:nvPr>
        </p:nvGraphicFramePr>
        <p:xfrm>
          <a:off x="474239" y="1844825"/>
          <a:ext cx="8210797" cy="4104459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4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9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26.675.589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2.712.720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3.610.789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3.610.789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00765"/>
              </p:ext>
            </p:extLst>
          </p:nvPr>
        </p:nvGraphicFramePr>
        <p:xfrm>
          <a:off x="476004" y="1855103"/>
          <a:ext cx="8210796" cy="398579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5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157.622.656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23.931.133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2288737,3%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2288737,3%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25611"/>
              </p:ext>
            </p:extLst>
          </p:nvPr>
        </p:nvGraphicFramePr>
        <p:xfrm>
          <a:off x="590872" y="1809072"/>
          <a:ext cx="8089818" cy="4356228"/>
        </p:xfrm>
        <a:graphic>
          <a:graphicData uri="http://schemas.openxmlformats.org/drawingml/2006/table">
            <a:tbl>
              <a:tblPr/>
              <a:tblGrid>
                <a:gridCol w="810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6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1.336.975.825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87.094.690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7.297.071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335.846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79.095,7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79.095,7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5032"/>
              </p:ext>
            </p:extLst>
          </p:nvPr>
        </p:nvGraphicFramePr>
        <p:xfrm>
          <a:off x="518865" y="1988839"/>
          <a:ext cx="8167934" cy="403245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6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7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85.101.549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9.788.361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5.430,4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5.430,4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598247"/>
              </p:ext>
            </p:extLst>
          </p:nvPr>
        </p:nvGraphicFramePr>
        <p:xfrm>
          <a:off x="518864" y="1735288"/>
          <a:ext cx="8167935" cy="440123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7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4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66.468.946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16.233.460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5.238.741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5.238.741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1059024,6%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1059024,6%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77888"/>
              </p:ext>
            </p:extLst>
          </p:nvPr>
        </p:nvGraphicFramePr>
        <p:xfrm>
          <a:off x="554959" y="1771872"/>
          <a:ext cx="8131840" cy="4207495"/>
        </p:xfrm>
        <a:graphic>
          <a:graphicData uri="http://schemas.openxmlformats.org/drawingml/2006/table">
            <a:tbl>
              <a:tblPr/>
              <a:tblGrid>
                <a:gridCol w="80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37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4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5.200.191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298.371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413866"/>
              </p:ext>
            </p:extLst>
          </p:nvPr>
        </p:nvGraphicFramePr>
        <p:xfrm>
          <a:off x="518862" y="1916841"/>
          <a:ext cx="8093813" cy="381641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76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0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6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149.371.416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2027510,9%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2027510,9%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6808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537" y="728769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80842"/>
              </p:ext>
            </p:extLst>
          </p:nvPr>
        </p:nvGraphicFramePr>
        <p:xfrm>
          <a:off x="625901" y="2395194"/>
          <a:ext cx="7886701" cy="2113926"/>
        </p:xfrm>
        <a:graphic>
          <a:graphicData uri="http://schemas.openxmlformats.org/drawingml/2006/table">
            <a:tbl>
              <a:tblPr/>
              <a:tblGrid>
                <a:gridCol w="7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5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9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41322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71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726308"/>
              </p:ext>
            </p:extLst>
          </p:nvPr>
        </p:nvGraphicFramePr>
        <p:xfrm>
          <a:off x="518866" y="2636912"/>
          <a:ext cx="7960823" cy="1728193"/>
        </p:xfrm>
        <a:graphic>
          <a:graphicData uri="http://schemas.openxmlformats.org/drawingml/2006/table">
            <a:tbl>
              <a:tblPr/>
              <a:tblGrid>
                <a:gridCol w="79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2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43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6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57892"/>
              </p:ext>
            </p:extLst>
          </p:nvPr>
        </p:nvGraphicFramePr>
        <p:xfrm>
          <a:off x="518866" y="2074933"/>
          <a:ext cx="7960823" cy="2794226"/>
        </p:xfrm>
        <a:graphic>
          <a:graphicData uri="http://schemas.openxmlformats.org/drawingml/2006/table">
            <a:tbl>
              <a:tblPr/>
              <a:tblGrid>
                <a:gridCol w="79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5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2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095834"/>
              </p:ext>
            </p:extLst>
          </p:nvPr>
        </p:nvGraphicFramePr>
        <p:xfrm>
          <a:off x="395625" y="1607343"/>
          <a:ext cx="8210798" cy="412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2538"/>
              </p:ext>
            </p:extLst>
          </p:nvPr>
        </p:nvGraphicFramePr>
        <p:xfrm>
          <a:off x="592988" y="2272502"/>
          <a:ext cx="7886701" cy="2812683"/>
        </p:xfrm>
        <a:graphic>
          <a:graphicData uri="http://schemas.openxmlformats.org/drawingml/2006/table">
            <a:tbl>
              <a:tblPr/>
              <a:tblGrid>
                <a:gridCol w="7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5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6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2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8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4500"/>
              </p:ext>
            </p:extLst>
          </p:nvPr>
        </p:nvGraphicFramePr>
        <p:xfrm>
          <a:off x="518863" y="2348880"/>
          <a:ext cx="8093813" cy="246675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3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4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8455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53122"/>
              </p:ext>
            </p:extLst>
          </p:nvPr>
        </p:nvGraphicFramePr>
        <p:xfrm>
          <a:off x="622419" y="2276872"/>
          <a:ext cx="7886701" cy="2376266"/>
        </p:xfrm>
        <a:graphic>
          <a:graphicData uri="http://schemas.openxmlformats.org/drawingml/2006/table">
            <a:tbl>
              <a:tblPr/>
              <a:tblGrid>
                <a:gridCol w="7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5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6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0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44.504.716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44.504.716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51857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58394"/>
              </p:ext>
            </p:extLst>
          </p:nvPr>
        </p:nvGraphicFramePr>
        <p:xfrm>
          <a:off x="518860" y="2276874"/>
          <a:ext cx="8093815" cy="2088229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2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4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83585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523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00983"/>
              </p:ext>
            </p:extLst>
          </p:nvPr>
        </p:nvGraphicFramePr>
        <p:xfrm>
          <a:off x="518864" y="2405641"/>
          <a:ext cx="7995799" cy="1671432"/>
        </p:xfrm>
        <a:graphic>
          <a:graphicData uri="http://schemas.openxmlformats.org/drawingml/2006/table">
            <a:tbl>
              <a:tblPr/>
              <a:tblGrid>
                <a:gridCol w="801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1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0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6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0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27328"/>
              </p:ext>
            </p:extLst>
          </p:nvPr>
        </p:nvGraphicFramePr>
        <p:xfrm>
          <a:off x="476000" y="2060837"/>
          <a:ext cx="8167941" cy="3946118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8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0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5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714.670.495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68.386.964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30.723.237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30.723.237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13.316.293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13.316.293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13.316.293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2359120,5%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19168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868925"/>
              </p:ext>
            </p:extLst>
          </p:nvPr>
        </p:nvGraphicFramePr>
        <p:xfrm>
          <a:off x="476001" y="2807081"/>
          <a:ext cx="8167939" cy="1702038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07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71769"/>
              </p:ext>
            </p:extLst>
          </p:nvPr>
        </p:nvGraphicFramePr>
        <p:xfrm>
          <a:off x="476004" y="1892955"/>
          <a:ext cx="8210795" cy="409497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9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20.971.202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2.897.892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7858"/>
              </p:ext>
            </p:extLst>
          </p:nvPr>
        </p:nvGraphicFramePr>
        <p:xfrm>
          <a:off x="476003" y="2204862"/>
          <a:ext cx="8210795" cy="209085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63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271132"/>
              </p:ext>
            </p:extLst>
          </p:nvPr>
        </p:nvGraphicFramePr>
        <p:xfrm>
          <a:off x="475999" y="2055980"/>
          <a:ext cx="8093815" cy="356203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8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0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414833"/>
              </p:ext>
            </p:extLst>
          </p:nvPr>
        </p:nvGraphicFramePr>
        <p:xfrm>
          <a:off x="417236" y="1614486"/>
          <a:ext cx="8210797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176211"/>
              </p:ext>
            </p:extLst>
          </p:nvPr>
        </p:nvGraphicFramePr>
        <p:xfrm>
          <a:off x="510510" y="2133579"/>
          <a:ext cx="8167935" cy="338365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0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9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8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570.370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1934539"/>
              </p:ext>
            </p:extLst>
          </p:nvPr>
        </p:nvGraphicFramePr>
        <p:xfrm>
          <a:off x="466600" y="1609724"/>
          <a:ext cx="8210797" cy="4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211048"/>
              </p:ext>
            </p:extLst>
          </p:nvPr>
        </p:nvGraphicFramePr>
        <p:xfrm>
          <a:off x="606314" y="1909494"/>
          <a:ext cx="7638095" cy="3679612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86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0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3.387.281.090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-15.657.110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235.972.251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230.441.450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14.842.033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22.559.846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17.241.768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9.870.102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-785.257.223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2.716.404.533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749.990.942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39.787.159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13.316.293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166.508.449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84797" y="638286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6A4B629-3C0A-4C84-A0AF-1835144E5664}"/>
              </a:ext>
            </a:extLst>
          </p:cNvPr>
          <p:cNvGraphicFramePr>
            <a:graphicFrameLocks noGrp="1"/>
          </p:cNvGraphicFramePr>
          <p:nvPr/>
        </p:nvGraphicFramePr>
        <p:xfrm>
          <a:off x="1104281" y="1821043"/>
          <a:ext cx="6935438" cy="4360503"/>
        </p:xfrm>
        <a:graphic>
          <a:graphicData uri="http://schemas.openxmlformats.org/drawingml/2006/table">
            <a:tbl>
              <a:tblPr/>
              <a:tblGrid>
                <a:gridCol w="282848">
                  <a:extLst>
                    <a:ext uri="{9D8B030D-6E8A-4147-A177-3AD203B41FA5}">
                      <a16:colId xmlns:a16="http://schemas.microsoft.com/office/drawing/2014/main" val="896712379"/>
                    </a:ext>
                  </a:extLst>
                </a:gridCol>
                <a:gridCol w="282848">
                  <a:extLst>
                    <a:ext uri="{9D8B030D-6E8A-4147-A177-3AD203B41FA5}">
                      <a16:colId xmlns:a16="http://schemas.microsoft.com/office/drawing/2014/main" val="3586205853"/>
                    </a:ext>
                  </a:extLst>
                </a:gridCol>
                <a:gridCol w="2658774">
                  <a:extLst>
                    <a:ext uri="{9D8B030D-6E8A-4147-A177-3AD203B41FA5}">
                      <a16:colId xmlns:a16="http://schemas.microsoft.com/office/drawing/2014/main" val="3972409608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324528791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1050895090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1280463574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619640647"/>
                    </a:ext>
                  </a:extLst>
                </a:gridCol>
                <a:gridCol w="678836">
                  <a:extLst>
                    <a:ext uri="{9D8B030D-6E8A-4147-A177-3AD203B41FA5}">
                      <a16:colId xmlns:a16="http://schemas.microsoft.com/office/drawing/2014/main" val="1810314826"/>
                    </a:ext>
                  </a:extLst>
                </a:gridCol>
              </a:tblGrid>
              <a:tr h="135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26772"/>
                  </a:ext>
                </a:extLst>
              </a:tr>
              <a:tr h="415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055226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22.500.644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1.603.101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734876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1.001.493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68691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1.845.501.534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-665.200.688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162.297.221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963175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18.085.362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1.405.196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41042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26.675.589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-21.450.592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2.712.720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7375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157.622.656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23.931.133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13328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1.336.975.825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87.094.690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8797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85.101.549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9.788.361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236075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66.468.946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16.233.460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2302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5.200.191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7187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149.371.416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20.600.080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1218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0849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3363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62389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432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42477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0857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63543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658808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714.670.495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68.386.964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141725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17909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20.971.202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2.897.892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85955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64049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167.438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48673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619.635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84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21096"/>
              </p:ext>
            </p:extLst>
          </p:nvPr>
        </p:nvGraphicFramePr>
        <p:xfrm>
          <a:off x="405026" y="2030686"/>
          <a:ext cx="8210793" cy="3756194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6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904655"/>
              </p:ext>
            </p:extLst>
          </p:nvPr>
        </p:nvGraphicFramePr>
        <p:xfrm>
          <a:off x="405026" y="2348875"/>
          <a:ext cx="8210793" cy="2808316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99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90299"/>
              </p:ext>
            </p:extLst>
          </p:nvPr>
        </p:nvGraphicFramePr>
        <p:xfrm>
          <a:off x="561321" y="1930065"/>
          <a:ext cx="8210798" cy="406116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9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3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18.085.362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2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3925</TotalTime>
  <Words>5734</Words>
  <Application>Microsoft Office PowerPoint</Application>
  <PresentationFormat>Presentación en pantalla (4:3)</PresentationFormat>
  <Paragraphs>3262</Paragraphs>
  <Slides>30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ENERO DE 2021 PARTIDA 12: MINISTERIO DE OBRAS PÚBLICAS</vt:lpstr>
      <vt:lpstr>EJECUCIÓN ACUMULADA DE GASTOS A ENERO DE 2021  PARTIDA 12 MINISTERIO DE OBRAS PÚBLICAS</vt:lpstr>
      <vt:lpstr>EJECUCIÓN ACUMULADA DE GASTOS A ENERO DE 2021  PARTIDA 12 MINISTERIO DE OBRAS PÚBLICAS</vt:lpstr>
      <vt:lpstr>EJECUCIÓN ACUMULADA DE GASTOS A ENERO DE 2021  PARTIDA 12 MINISTERIO DE OBRAS PÚBLICAS</vt:lpstr>
      <vt:lpstr>EJECUCIÓN ACUMULADA DE GASTOS A ENERO DE 2021  PARTIDA 12 MINISTERIO DE OBRAS PÚBLICAS</vt:lpstr>
      <vt:lpstr>EJECUCIÓN ACUMULADA DE GASTOS A ENERO DE 2021  PARTIDA 12 MINISTERIO DE OBRAS PÚBLICAS RESUMEN POR CAPÍTULOS</vt:lpstr>
      <vt:lpstr>EJECUCIÓN ACUMULADA DE GASTOS A ENERO DE 2021  PARTIDA 12. CAPÍTULO 01. PROGRAMA 01: SECRETARÍA Y ADMINISTRACIÓN GENERAL</vt:lpstr>
      <vt:lpstr>EJECUCIÓN ACUMULADA DE GASTOS A ENERO DE 2021  PARTIDA 12. CAPÍTULO 01. PROGRAMA: SECRETARÍA Y ADMINISTRACIÓN GENERAL FET COVID-19</vt:lpstr>
      <vt:lpstr>EJECUCIÓN ACUMULADA DE GASTOS A ENERO DE 2021  PARTIDA 12. CAPÍTULO 02. PROGRAMA 01: ADMINISTRACIÓN Y EJECUCIÓN DE OBRAS PÚBLICAS</vt:lpstr>
      <vt:lpstr>EJECUCIÓN ACUMULADA DE GASTOS A ENERO DE 2021  PARTIDA 12. CAPÍTULO 02. PROGRAMA 02: DIRECCIÓN DE ARQUITECTURA</vt:lpstr>
      <vt:lpstr>EJECUCIÓN ACUMULADA DE GASTOS A ENERO DE 2021  PARTIDA 12. CAPÍTULO 02. PROGRAMA 03: DIRECCIÓN DE OBRAS HIDRÁULICAS</vt:lpstr>
      <vt:lpstr>EJECUCIÓN ACUMULADA DE GASTOS A ENERO DE 2021  PARTIDA 12. CAPÍTULO 02. PROGRAMA 04: DIRECCIÓN DE VIALIDAD</vt:lpstr>
      <vt:lpstr>EJECUCIÓN ACUMULADA DE GASTOS A ENERO DE 2021  PARTIDA 12. CAPÍTULO 02. PROGRAMA 06: DIRECCIÓN DE OBRAS PORTUARIAS</vt:lpstr>
      <vt:lpstr>EJECUCIÓN ACUMULADA DE GASTOS A ENERO DE 2021  PARTIDA 12. CAPÍTULO 02. PROGRAMA 07: DIRECCIÓN DE AEROPUERTOS</vt:lpstr>
      <vt:lpstr>EJECUCIÓN ACUMULADA DE GASTOS A ENERO DE 2021  PARTIDA 12. CAPÍTULO 02. PROGRAMA 11: DIRECCIÓN DE PLANEAMIENTO</vt:lpstr>
      <vt:lpstr>EJECUCIÓN ACUMULADA DE GASTOS A ENERO DE 2021  PARTIDA 12. CAPÍTULO 02. PROGRAMA 12: AGUA POTABLE RURAL</vt:lpstr>
      <vt:lpstr>EJECUCIÓN ACUMULADA DE GASTOS A ENERO DE 2021  PARTIDA 12. PROGRAMA ADMINISTRACIÓN Y EJECUCIÓN  DE OBRAS PÚBLICAS FET COVID-19</vt:lpstr>
      <vt:lpstr>EJECUCIÓN ACUMULADA DE GASTOS A ENERO DE 2021  PARTIDA 12. PROGRAMA: DIRECCIÓN DE ARQUITECTURA FET COVID-19</vt:lpstr>
      <vt:lpstr>EJECUCIÓN ACUMULADA DE GASTOS A ENERO DE 2021  PARTIDA 12. PROGRAMA: DIRECCIÓN DE OBRAS HIDRAULICAS FET COVID-19</vt:lpstr>
      <vt:lpstr>EJECUCIÓN ACUMULADA DE GASTOS A ENERO DE 2021  PARTIDA 12. PROGRAMA: DIRECCIÓN DE VIALIDAD FET COVID-19</vt:lpstr>
      <vt:lpstr>EJECUCIÓN ACUMULADA DE GASTOS A ENERO DE 2021  PARTIDA 12. PROGRAMA: DIRECCIÓN DE OBRAS PORTUARIAS FET COVID-19</vt:lpstr>
      <vt:lpstr>EJECUCIÓN ACUMULADA DE GASTOS A ENERO DE 2021  PARTIDA 12. PROGRAMA: DIRECCIÓN DE AEROPUERTOS FET COVID-19</vt:lpstr>
      <vt:lpstr>EJECUCIÓN ACUMULADA DE GASTOS A ENERO DE 2021  PARTIDA 12. PROGRAMA: DIRECCIÓN DE PLANEAMIENTO FET COVID-19</vt:lpstr>
      <vt:lpstr>EJECUCIÓN ACUMULADA DE GASTOS A ENERO DE 2021  PARTIDA 12. PROGRAMA: AGUA POTABLE RURAL FET COVID-19</vt:lpstr>
      <vt:lpstr>EJECUCIÓN ACUMULADA DE GASTOS A ENERO DE 2021  PARTIDA 12. CAPÍTULO 03. PROGRAMA 01: DIRECCIÓN GENERAL DE CONCESIONES DE OBRAS PÚBLICAS</vt:lpstr>
      <vt:lpstr>EJECUCIÓN ACUMULADA DE GASTOS A ENERO DE 2021  PARTIDA 12. CAPÍTULO 03. PROGRAMA: DIRECCIÓN GENERAL DE CONCESIONES DE OBRAS PÚBLICAS FET COVID-19</vt:lpstr>
      <vt:lpstr>EJECUCIÓN ACUMULADA DE GASTOS A ENERO DE 2021  PARTIDA 12. CAPÍTULO 04. PROGRAMA 01: DIRECCIÓN GENERAL DE AGUAS</vt:lpstr>
      <vt:lpstr>EJECUCIÓN ACUMULADA DE GASTOS A ENERO DE 2021  PARTIDA 12. CAPÍTULO 04. PROGRAMA: DIRECCIÓN GENERAL DE AGUAS FET COVID-19</vt:lpstr>
      <vt:lpstr>EJECUCIÓN ACUMULADA DE GASTOS A ENERO DE 2021  PARTIDA 12. CAPÍTULO 05. PROGRAMA 01: INSTITUTO NACIONAL DE HIDRÁULICA</vt:lpstr>
      <vt:lpstr>EJECUCIÓN ACUMULADA DE GASTOS A ENERO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317</cp:revision>
  <cp:lastPrinted>2019-06-03T14:10:49Z</cp:lastPrinted>
  <dcterms:created xsi:type="dcterms:W3CDTF">2016-06-23T13:38:47Z</dcterms:created>
  <dcterms:modified xsi:type="dcterms:W3CDTF">2021-08-09T20:07:38Z</dcterms:modified>
</cp:coreProperties>
</file>