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1"/>
  </p:notesMasterIdLst>
  <p:handoutMasterIdLst>
    <p:handoutMasterId r:id="rId32"/>
  </p:handoutMasterIdLst>
  <p:sldIdLst>
    <p:sldId id="256" r:id="rId3"/>
    <p:sldId id="326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27" r:id="rId29"/>
    <p:sldId id="319" r:id="rId3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 varScale="1">
        <p:scale>
          <a:sx n="71" d="100"/>
          <a:sy n="71" d="100"/>
        </p:scale>
        <p:origin x="60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Presupuesto inicial </a:t>
            </a:r>
            <a:r>
              <a:rPr lang="es-CL" sz="1100" b="1"/>
              <a:t>por Subtítulos de Gastos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67691802010742"/>
          <c:y val="0.17603183578856427"/>
          <c:w val="0.68570723632748809"/>
          <c:h val="0.5225975063537924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03A-4F45-8ED2-823BF0149E9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03A-4F45-8ED2-823BF0149E9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03A-4F45-8ED2-823BF0149E9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03A-4F45-8ED2-823BF0149E9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11'!$C$82:$C$85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11'!$D$82:$D$85</c:f>
              <c:numCache>
                <c:formatCode>#,##0</c:formatCode>
                <c:ptCount val="4"/>
                <c:pt idx="0">
                  <c:v>1228940973</c:v>
                </c:pt>
                <c:pt idx="1">
                  <c:v>329235489</c:v>
                </c:pt>
                <c:pt idx="2">
                  <c:v>142245469</c:v>
                </c:pt>
                <c:pt idx="3">
                  <c:v>186369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03A-4F45-8ED2-823BF0149E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11'!$C$37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11'!$D$37:$O$37</c:f>
              <c:numCache>
                <c:formatCode>0.0%</c:formatCode>
                <c:ptCount val="12"/>
                <c:pt idx="0">
                  <c:v>0.109</c:v>
                </c:pt>
                <c:pt idx="1">
                  <c:v>7.0999999999999994E-2</c:v>
                </c:pt>
                <c:pt idx="2">
                  <c:v>7.3999999999999996E-2</c:v>
                </c:pt>
                <c:pt idx="3">
                  <c:v>8.5999999999999993E-2</c:v>
                </c:pt>
                <c:pt idx="4">
                  <c:v>7.8E-2</c:v>
                </c:pt>
                <c:pt idx="5">
                  <c:v>0.08</c:v>
                </c:pt>
                <c:pt idx="6">
                  <c:v>6.9000000000000006E-2</c:v>
                </c:pt>
                <c:pt idx="7">
                  <c:v>7.9000000000000001E-2</c:v>
                </c:pt>
                <c:pt idx="8">
                  <c:v>7.4999999999999997E-2</c:v>
                </c:pt>
                <c:pt idx="9">
                  <c:v>7.1999999999999995E-2</c:v>
                </c:pt>
                <c:pt idx="10">
                  <c:v>7.4999999999999997E-2</c:v>
                </c:pt>
                <c:pt idx="11">
                  <c:v>0.13100000000000001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E3-4FD2-B68D-526F630B3421}"/>
            </c:ext>
          </c:extLst>
        </c:ser>
        <c:ser>
          <c:idx val="1"/>
          <c:order val="1"/>
          <c:tx>
            <c:strRef>
              <c:f>'Partida 11'!$C$38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11'!$D$38:$O$38</c:f>
              <c:numCache>
                <c:formatCode>0.0%</c:formatCode>
                <c:ptCount val="12"/>
                <c:pt idx="0">
                  <c:v>0.113</c:v>
                </c:pt>
                <c:pt idx="1">
                  <c:v>7.0999999999999994E-2</c:v>
                </c:pt>
                <c:pt idx="2">
                  <c:v>7.4999999999999997E-2</c:v>
                </c:pt>
                <c:pt idx="3">
                  <c:v>7.0000000000000007E-2</c:v>
                </c:pt>
                <c:pt idx="4">
                  <c:v>6.5000000000000002E-2</c:v>
                </c:pt>
                <c:pt idx="5">
                  <c:v>7.8E-2</c:v>
                </c:pt>
                <c:pt idx="6">
                  <c:v>6.8000000000000005E-2</c:v>
                </c:pt>
                <c:pt idx="7">
                  <c:v>5.8999999999999997E-2</c:v>
                </c:pt>
                <c:pt idx="8">
                  <c:v>6.4000000000000001E-2</c:v>
                </c:pt>
                <c:pt idx="9">
                  <c:v>6.2E-2</c:v>
                </c:pt>
                <c:pt idx="10">
                  <c:v>6.4000000000000001E-2</c:v>
                </c:pt>
                <c:pt idx="11">
                  <c:v>0.28412783899999999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E3-4FD2-B68D-526F630B3421}"/>
            </c:ext>
          </c:extLst>
        </c:ser>
        <c:ser>
          <c:idx val="2"/>
          <c:order val="2"/>
          <c:tx>
            <c:strRef>
              <c:f>'Partida 11'!$C$39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60E3-4FD2-B68D-526F630B3421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60E3-4FD2-B68D-526F630B3421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60E3-4FD2-B68D-526F630B3421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60E3-4FD2-B68D-526F630B3421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>
                      <a:solidFill>
                        <a:schemeClr val="tx1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60E3-4FD2-B68D-526F630B34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11'!$D$39</c:f>
              <c:numCache>
                <c:formatCode>0.0%</c:formatCode>
                <c:ptCount val="1"/>
                <c:pt idx="0">
                  <c:v>0.14546738632090708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0E3-4FD2-B68D-526F630B34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29855296"/>
        <c:axId val="429861176"/>
      </c:barChart>
      <c:catAx>
        <c:axId val="429855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9861176"/>
        <c:crosses val="autoZero"/>
        <c:auto val="0"/>
        <c:lblAlgn val="ctr"/>
        <c:lblOffset val="100"/>
        <c:noMultiLvlLbl val="0"/>
      </c:catAx>
      <c:valAx>
        <c:axId val="42986117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298552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78071337491131E-2"/>
          <c:y val="0.93707902476045912"/>
          <c:w val="0.89999990076854763"/>
          <c:h val="6.2920975239540836E-2"/>
        </c:manualLayout>
      </c:layout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11'!$C$33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11'!$D$33:$O$33</c:f>
              <c:numCache>
                <c:formatCode>0.0%</c:formatCode>
                <c:ptCount val="12"/>
                <c:pt idx="0">
                  <c:v>0.109</c:v>
                </c:pt>
                <c:pt idx="1">
                  <c:v>0.18</c:v>
                </c:pt>
                <c:pt idx="2">
                  <c:v>0.254</c:v>
                </c:pt>
                <c:pt idx="3">
                  <c:v>0.33900000000000002</c:v>
                </c:pt>
                <c:pt idx="4">
                  <c:v>0.41599999999999998</c:v>
                </c:pt>
                <c:pt idx="5">
                  <c:v>0.49199999999999999</c:v>
                </c:pt>
                <c:pt idx="6">
                  <c:v>0.55600000000000005</c:v>
                </c:pt>
                <c:pt idx="7">
                  <c:v>0.63400000000000001</c:v>
                </c:pt>
                <c:pt idx="8">
                  <c:v>0.70899999999999996</c:v>
                </c:pt>
                <c:pt idx="9">
                  <c:v>0.78100000000000003</c:v>
                </c:pt>
                <c:pt idx="10">
                  <c:v>0.85599999999999998</c:v>
                </c:pt>
                <c:pt idx="11">
                  <c:v>0.98399999999999999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E5-4DB7-919A-7CC55DE00833}"/>
            </c:ext>
          </c:extLst>
        </c:ser>
        <c:ser>
          <c:idx val="1"/>
          <c:order val="1"/>
          <c:tx>
            <c:strRef>
              <c:f>'Partida 11'!$C$34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1F497D"/>
              </a:solidFill>
            </a:ln>
          </c:spPr>
          <c:marker>
            <c:symbol val="none"/>
          </c:marker>
          <c:cat>
            <c:strRef>
              <c:f>'Partida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11'!$D$34:$O$34</c:f>
              <c:numCache>
                <c:formatCode>0.0%</c:formatCode>
                <c:ptCount val="12"/>
                <c:pt idx="0">
                  <c:v>0.113</c:v>
                </c:pt>
                <c:pt idx="1">
                  <c:v>0.185</c:v>
                </c:pt>
                <c:pt idx="2">
                  <c:v>0.25900000000000001</c:v>
                </c:pt>
                <c:pt idx="3">
                  <c:v>0.33100000000000002</c:v>
                </c:pt>
                <c:pt idx="4">
                  <c:v>0.39700000000000002</c:v>
                </c:pt>
                <c:pt idx="5">
                  <c:v>0.48599999999999999</c:v>
                </c:pt>
                <c:pt idx="6">
                  <c:v>0.55400000000000005</c:v>
                </c:pt>
                <c:pt idx="7">
                  <c:v>0.54500000000000004</c:v>
                </c:pt>
                <c:pt idx="8">
                  <c:v>0.60899999999999999</c:v>
                </c:pt>
                <c:pt idx="9">
                  <c:v>0.66200000000000003</c:v>
                </c:pt>
                <c:pt idx="10">
                  <c:v>0.72499999999999998</c:v>
                </c:pt>
                <c:pt idx="11">
                  <c:v>0.95099999999999996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E5-4DB7-919A-7CC55DE00833}"/>
            </c:ext>
          </c:extLst>
        </c:ser>
        <c:ser>
          <c:idx val="2"/>
          <c:order val="2"/>
          <c:tx>
            <c:strRef>
              <c:f>'Partida 11'!$C$35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482587064676617E-2"/>
                  <c:y val="3.2032032032032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DE5-4DB7-919A-7CC55DE00833}"/>
                </c:ext>
              </c:extLst>
            </c:dLbl>
            <c:dLbl>
              <c:idx val="1"/>
              <c:layout>
                <c:manualLayout>
                  <c:x val="-3.2338308457711441E-2"/>
                  <c:y val="3.6036036036036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E5-4DB7-919A-7CC55DE00833}"/>
                </c:ext>
              </c:extLst>
            </c:dLbl>
            <c:dLbl>
              <c:idx val="2"/>
              <c:layout>
                <c:manualLayout>
                  <c:x val="-3.482587064676617E-2"/>
                  <c:y val="4.8048048048048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DE5-4DB7-919A-7CC55DE00833}"/>
                </c:ext>
              </c:extLst>
            </c:dLbl>
            <c:dLbl>
              <c:idx val="3"/>
              <c:layout>
                <c:manualLayout>
                  <c:x val="-3.9800995024875621E-2"/>
                  <c:y val="4.8048048048047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DE5-4DB7-919A-7CC55DE00833}"/>
                </c:ext>
              </c:extLst>
            </c:dLbl>
            <c:dLbl>
              <c:idx val="4"/>
              <c:layout>
                <c:manualLayout>
                  <c:x val="-4.9751243781094572E-2"/>
                  <c:y val="5.6056056056055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DE5-4DB7-919A-7CC55DE00833}"/>
                </c:ext>
              </c:extLst>
            </c:dLbl>
            <c:dLbl>
              <c:idx val="5"/>
              <c:layout>
                <c:manualLayout>
                  <c:x val="-4.975124378109453E-2"/>
                  <c:y val="4.8048048048047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DE5-4DB7-919A-7CC55DE00833}"/>
                </c:ext>
              </c:extLst>
            </c:dLbl>
            <c:dLbl>
              <c:idx val="6"/>
              <c:layout>
                <c:manualLayout>
                  <c:x val="-3.7313432835820892E-2"/>
                  <c:y val="4.0182648401826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DE5-4DB7-919A-7CC55DE00833}"/>
                </c:ext>
              </c:extLst>
            </c:dLbl>
            <c:dLbl>
              <c:idx val="7"/>
              <c:layout>
                <c:manualLayout>
                  <c:x val="-3.9800995024875711E-2"/>
                  <c:y val="2.9223744292237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DE5-4DB7-919A-7CC55DE00833}"/>
                </c:ext>
              </c:extLst>
            </c:dLbl>
            <c:dLbl>
              <c:idx val="8"/>
              <c:layout>
                <c:manualLayout>
                  <c:x val="-3.482587064676617E-2"/>
                  <c:y val="1.8264840182648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DE5-4DB7-919A-7CC55DE00833}"/>
                </c:ext>
              </c:extLst>
            </c:dLbl>
            <c:dLbl>
              <c:idx val="9"/>
              <c:layout>
                <c:manualLayout>
                  <c:x val="-2.48756218905473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DE5-4DB7-919A-7CC55DE008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11'!$D$35</c:f>
              <c:numCache>
                <c:formatCode>0.0%</c:formatCode>
                <c:ptCount val="1"/>
                <c:pt idx="0">
                  <c:v>0.14546738632090708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5DE5-4DB7-919A-7CC55DE008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9854904"/>
        <c:axId val="429860784"/>
      </c:lineChart>
      <c:catAx>
        <c:axId val="429854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9860784"/>
        <c:crosses val="autoZero"/>
        <c:auto val="1"/>
        <c:lblAlgn val="ctr"/>
        <c:lblOffset val="100"/>
        <c:tickLblSkip val="1"/>
        <c:noMultiLvlLbl val="0"/>
      </c:catAx>
      <c:valAx>
        <c:axId val="42986078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985490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4655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602E23A4-3B9D-4FA4-BC63-9FF85E52073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BCE9540-5D18-4B73-981B-37361D877DD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ENERO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febrero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03363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113147"/>
              </p:ext>
            </p:extLst>
          </p:nvPr>
        </p:nvGraphicFramePr>
        <p:xfrm>
          <a:off x="539554" y="2110340"/>
          <a:ext cx="7920878" cy="3505159"/>
        </p:xfrm>
        <a:graphic>
          <a:graphicData uri="http://schemas.openxmlformats.org/drawingml/2006/table">
            <a:tbl>
              <a:tblPr/>
              <a:tblGrid>
                <a:gridCol w="71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9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5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5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95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2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72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79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1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2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13.583.672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40.056.177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40.056.177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3.380.941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26.113.430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26.113.430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2.048.422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190.872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8.144.680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8.144.680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456686"/>
              </p:ext>
            </p:extLst>
          </p:nvPr>
        </p:nvGraphicFramePr>
        <p:xfrm>
          <a:off x="558188" y="1988835"/>
          <a:ext cx="7872132" cy="3888436"/>
        </p:xfrm>
        <a:graphic>
          <a:graphicData uri="http://schemas.openxmlformats.org/drawingml/2006/table">
            <a:tbl>
              <a:tblPr/>
              <a:tblGrid>
                <a:gridCol w="540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94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4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40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78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85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85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02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6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7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3.336.220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3.336.220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1.226.784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2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1498240,0%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1498240,0%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3145" y="6290877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677667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49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703876"/>
              </p:ext>
            </p:extLst>
          </p:nvPr>
        </p:nvGraphicFramePr>
        <p:xfrm>
          <a:off x="539552" y="1859855"/>
          <a:ext cx="7704856" cy="3945408"/>
        </p:xfrm>
        <a:graphic>
          <a:graphicData uri="http://schemas.openxmlformats.org/drawingml/2006/table">
            <a:tbl>
              <a:tblPr/>
              <a:tblGrid>
                <a:gridCol w="698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90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2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2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25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85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85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47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75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8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37.830.125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330.736.998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330.736.998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31.728.436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42.148.029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42.148.029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1.505.045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1.895.090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1.895.090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1.895.090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2.497.929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553355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687816"/>
              </p:ext>
            </p:extLst>
          </p:nvPr>
        </p:nvGraphicFramePr>
        <p:xfrm>
          <a:off x="481467" y="2442849"/>
          <a:ext cx="8205330" cy="2858358"/>
        </p:xfrm>
        <a:graphic>
          <a:graphicData uri="http://schemas.openxmlformats.org/drawingml/2006/table">
            <a:tbl>
              <a:tblPr/>
              <a:tblGrid>
                <a:gridCol w="696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6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6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63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7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62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62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37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4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4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226238"/>
              </p:ext>
            </p:extLst>
          </p:nvPr>
        </p:nvGraphicFramePr>
        <p:xfrm>
          <a:off x="627343" y="1876816"/>
          <a:ext cx="7920881" cy="4454555"/>
        </p:xfrm>
        <a:graphic>
          <a:graphicData uri="http://schemas.openxmlformats.org/drawingml/2006/table">
            <a:tbl>
              <a:tblPr/>
              <a:tblGrid>
                <a:gridCol w="703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55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5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6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64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29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29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55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6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4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103.649.256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105.830.339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2.181.083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2.501.118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21.165.288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21.165.288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1.609.007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36.798.411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36.711.494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-86.917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805.779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805.779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OMI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AIFM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2.941.912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5.209.912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2.122.493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5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7" y="5949280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92092"/>
              </p:ext>
            </p:extLst>
          </p:nvPr>
        </p:nvGraphicFramePr>
        <p:xfrm>
          <a:off x="683567" y="2145954"/>
          <a:ext cx="7632848" cy="3644833"/>
        </p:xfrm>
        <a:graphic>
          <a:graphicData uri="http://schemas.openxmlformats.org/drawingml/2006/table">
            <a:tbl>
              <a:tblPr/>
              <a:tblGrid>
                <a:gridCol w="703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9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33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3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46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8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8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94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2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6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8.965.787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30.629.610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30.629.610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2.666.578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32.664.891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32.664.891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2.491.310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3.734.993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3.734.993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418411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64757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241291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48160"/>
              </p:ext>
            </p:extLst>
          </p:nvPr>
        </p:nvGraphicFramePr>
        <p:xfrm>
          <a:off x="611558" y="1916831"/>
          <a:ext cx="7725992" cy="4209226"/>
        </p:xfrm>
        <a:graphic>
          <a:graphicData uri="http://schemas.openxmlformats.org/drawingml/2006/table">
            <a:tbl>
              <a:tblPr/>
              <a:tblGrid>
                <a:gridCol w="811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14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9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9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83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83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47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9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6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19.133.647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193.961.578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193.961.578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16.664.235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23.976.756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23.976.756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414.393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2.399.501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2.399.501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1.439.979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6150400,0%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3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6150400,0%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5805264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407036"/>
              </p:ext>
            </p:extLst>
          </p:nvPr>
        </p:nvGraphicFramePr>
        <p:xfrm>
          <a:off x="611559" y="2276870"/>
          <a:ext cx="7776866" cy="3240361"/>
        </p:xfrm>
        <a:graphic>
          <a:graphicData uri="http://schemas.openxmlformats.org/drawingml/2006/table">
            <a:tbl>
              <a:tblPr/>
              <a:tblGrid>
                <a:gridCol w="649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56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9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9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04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13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13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22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9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9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5" y="583236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8"/>
            <a:ext cx="7560841" cy="2544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933858"/>
              </p:ext>
            </p:extLst>
          </p:nvPr>
        </p:nvGraphicFramePr>
        <p:xfrm>
          <a:off x="755575" y="2132852"/>
          <a:ext cx="7776865" cy="3524856"/>
        </p:xfrm>
        <a:graphic>
          <a:graphicData uri="http://schemas.openxmlformats.org/drawingml/2006/table">
            <a:tbl>
              <a:tblPr/>
              <a:tblGrid>
                <a:gridCol w="708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3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8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8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0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2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02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18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4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7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3.668.365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15.538.910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1.174.582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17.542.633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17.542.633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748.129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98953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03513" y="128899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701738"/>
              </p:ext>
            </p:extLst>
          </p:nvPr>
        </p:nvGraphicFramePr>
        <p:xfrm>
          <a:off x="467544" y="1593878"/>
          <a:ext cx="8280920" cy="4705074"/>
        </p:xfrm>
        <a:graphic>
          <a:graphicData uri="http://schemas.openxmlformats.org/drawingml/2006/table">
            <a:tbl>
              <a:tblPr/>
              <a:tblGrid>
                <a:gridCol w="581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77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44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44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0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96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6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88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6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6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134.186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3.318.739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3.318.739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8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Prohibición de Armas Químicas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7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Conferencia de Estados Partes del Tratado sobre el Comercio de Armas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8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de Armas Convencionales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para Armas Biológicas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8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8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8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8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15EFFFBC-1615-41B2-B732-18025E4B98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7021" y="6232298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025651"/>
              </p:ext>
            </p:extLst>
          </p:nvPr>
        </p:nvGraphicFramePr>
        <p:xfrm>
          <a:off x="611558" y="1905092"/>
          <a:ext cx="7920883" cy="4260214"/>
        </p:xfrm>
        <a:graphic>
          <a:graphicData uri="http://schemas.openxmlformats.org/drawingml/2006/table">
            <a:tbl>
              <a:tblPr/>
              <a:tblGrid>
                <a:gridCol w="64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2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05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5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5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78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5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95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47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2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2.505.764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222.127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1.130.818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1.130.818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Panamericano de Geografía e Historia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Geodesia y Geofísica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Geográfica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Cartográfica Internacional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9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Internacional de Fotometría y Sensores Remotos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1141080,0%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1141080,0%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601600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618331"/>
              </p:ext>
            </p:extLst>
          </p:nvPr>
        </p:nvGraphicFramePr>
        <p:xfrm>
          <a:off x="506017" y="2221820"/>
          <a:ext cx="8210799" cy="3528389"/>
        </p:xfrm>
        <a:graphic>
          <a:graphicData uri="http://schemas.openxmlformats.org/drawingml/2006/table">
            <a:tbl>
              <a:tblPr/>
              <a:tblGrid>
                <a:gridCol w="687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9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1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2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52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5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45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20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0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428.704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2.990.751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2.990.751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Hidrográfica Internacional (OHI)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705.936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384.941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600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69269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6600" y="1282412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198406"/>
              </p:ext>
            </p:extLst>
          </p:nvPr>
        </p:nvGraphicFramePr>
        <p:xfrm>
          <a:off x="466601" y="1510094"/>
          <a:ext cx="8210798" cy="4943231"/>
        </p:xfrm>
        <a:graphic>
          <a:graphicData uri="http://schemas.openxmlformats.org/drawingml/2006/table">
            <a:tbl>
              <a:tblPr/>
              <a:tblGrid>
                <a:gridCol w="798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5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5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05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0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0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0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7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52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285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759" marR="6759" marT="6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759" marR="6759" marT="6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2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2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108.276.706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125.883.210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125.883.210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9.511.970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26.164.667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26.164.667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290.755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523.397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216,6%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28.609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494.788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1.817.644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1.817.644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1.579.951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668.731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668.731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655.950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773.760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773.760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11.958.435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11.958.435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35.281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325.016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325.016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35.281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11.633.419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11.633.419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5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12.827.680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12.827.680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591.120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54.217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54.217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159.726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159.726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10.646.582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10.646.582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591.120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1.246.384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1.246.384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720.771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720.771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720.741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720.741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720.741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228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95.023.491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950234910,0%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22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95.023.491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950234910,0%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9" y="567356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067586"/>
              </p:ext>
            </p:extLst>
          </p:nvPr>
        </p:nvGraphicFramePr>
        <p:xfrm>
          <a:off x="621189" y="1988023"/>
          <a:ext cx="7936413" cy="3529206"/>
        </p:xfrm>
        <a:graphic>
          <a:graphicData uri="http://schemas.openxmlformats.org/drawingml/2006/table">
            <a:tbl>
              <a:tblPr/>
              <a:tblGrid>
                <a:gridCol w="67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1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6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6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8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63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63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73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6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2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807.568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1.188.640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39490,0%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39490,0%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32083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85530"/>
              </p:ext>
            </p:extLst>
          </p:nvPr>
        </p:nvGraphicFramePr>
        <p:xfrm>
          <a:off x="539551" y="1907634"/>
          <a:ext cx="8066780" cy="4257669"/>
        </p:xfrm>
        <a:graphic>
          <a:graphicData uri="http://schemas.openxmlformats.org/drawingml/2006/table">
            <a:tbl>
              <a:tblPr/>
              <a:tblGrid>
                <a:gridCol w="849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9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1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91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71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71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02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7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7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735.356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9.653.678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9.653.678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689.670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1.796.625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1.796.625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611.078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0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Asistencia a Víctimas - Ley N° 21.021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3965" y="5953709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0075" y="1740288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466273"/>
              </p:ext>
            </p:extLst>
          </p:nvPr>
        </p:nvGraphicFramePr>
        <p:xfrm>
          <a:off x="565694" y="2400122"/>
          <a:ext cx="8032755" cy="3117114"/>
        </p:xfrm>
        <a:graphic>
          <a:graphicData uri="http://schemas.openxmlformats.org/drawingml/2006/table">
            <a:tbl>
              <a:tblPr/>
              <a:tblGrid>
                <a:gridCol w="604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59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7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76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53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11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1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68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0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6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210.953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3.022.051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3.022.051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210.953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2" y="546619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16679" y="723224"/>
            <a:ext cx="7488833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PROGRAMA: </a:t>
            </a:r>
            <a:r>
              <a:rPr lang="es-ES" sz="1600" b="1" dirty="0">
                <a:solidFill>
                  <a:prstClr val="black"/>
                </a:solidFill>
                <a:ea typeface="+mj-ea"/>
                <a:cs typeface="+mj-cs"/>
              </a:rPr>
              <a:t>ACADEMIA NACIONAL  DE ESTUDIOS POLITICOS Y ESTRATEGICOS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16679" y="1628800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284434"/>
              </p:ext>
            </p:extLst>
          </p:nvPr>
        </p:nvGraphicFramePr>
        <p:xfrm>
          <a:off x="827582" y="2420887"/>
          <a:ext cx="7477931" cy="2520280"/>
        </p:xfrm>
        <a:graphic>
          <a:graphicData uri="http://schemas.openxmlformats.org/drawingml/2006/table">
            <a:tbl>
              <a:tblPr/>
              <a:tblGrid>
                <a:gridCol w="562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10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5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56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07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7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47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88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2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8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834.765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3" y="6492875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17277" y="676226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2" y="1445346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272206"/>
              </p:ext>
            </p:extLst>
          </p:nvPr>
        </p:nvGraphicFramePr>
        <p:xfrm>
          <a:off x="827582" y="2060849"/>
          <a:ext cx="7478528" cy="4006021"/>
        </p:xfrm>
        <a:graphic>
          <a:graphicData uri="http://schemas.openxmlformats.org/drawingml/2006/table">
            <a:tbl>
              <a:tblPr/>
              <a:tblGrid>
                <a:gridCol w="659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9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92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92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5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38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9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74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9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9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656.489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1.019.106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6.009.311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6.009.311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4.208.364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4.208.364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1.121.616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341.274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7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2.745.474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2.745.474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1.800.947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7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7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7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7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7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7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7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7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8636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8064" y="6140326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32191" y="150222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392961"/>
              </p:ext>
            </p:extLst>
          </p:nvPr>
        </p:nvGraphicFramePr>
        <p:xfrm>
          <a:off x="432190" y="2006271"/>
          <a:ext cx="8205818" cy="3843612"/>
        </p:xfrm>
        <a:graphic>
          <a:graphicData uri="http://schemas.openxmlformats.org/drawingml/2006/table">
            <a:tbl>
              <a:tblPr/>
              <a:tblGrid>
                <a:gridCol w="639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6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8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9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29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6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36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83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5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3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OTTAWA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5" y="5795605"/>
            <a:ext cx="7488832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1073293"/>
              </p:ext>
            </p:extLst>
          </p:nvPr>
        </p:nvGraphicFramePr>
        <p:xfrm>
          <a:off x="467544" y="1690800"/>
          <a:ext cx="8219256" cy="3826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0170887"/>
              </p:ext>
            </p:extLst>
          </p:nvPr>
        </p:nvGraphicFramePr>
        <p:xfrm>
          <a:off x="539552" y="1690687"/>
          <a:ext cx="8147248" cy="3610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0745" y="5589240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703473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569891"/>
              </p:ext>
            </p:extLst>
          </p:nvPr>
        </p:nvGraphicFramePr>
        <p:xfrm>
          <a:off x="486503" y="2204864"/>
          <a:ext cx="8061696" cy="3312370"/>
        </p:xfrm>
        <a:graphic>
          <a:graphicData uri="http://schemas.openxmlformats.org/drawingml/2006/table">
            <a:tbl>
              <a:tblPr/>
              <a:tblGrid>
                <a:gridCol w="949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3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9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3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3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43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491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55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1.700.608.300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1.702.789.383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2.181.083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247.700.321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1.278.339.078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1.278.339.078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112.076.998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267.158.009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267.071.092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11.003.081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785.775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15.825.087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15.825.087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8.465.310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12.725.278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12.725.278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19.111.918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21.379.918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7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7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7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7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15.069.113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15.069.113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113.990.628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6576" y="5250133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508929"/>
              </p:ext>
            </p:extLst>
          </p:nvPr>
        </p:nvGraphicFramePr>
        <p:xfrm>
          <a:off x="457197" y="2256118"/>
          <a:ext cx="7931226" cy="2901073"/>
        </p:xfrm>
        <a:graphic>
          <a:graphicData uri="http://schemas.openxmlformats.org/drawingml/2006/table">
            <a:tbl>
              <a:tblPr/>
              <a:tblGrid>
                <a:gridCol w="733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3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34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34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1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1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81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337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08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6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11199" y="606509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11199" y="1449640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06D5FBA-3AAD-4425-BB2F-F63F7998DB4B}"/>
              </a:ext>
            </a:extLst>
          </p:cNvPr>
          <p:cNvGraphicFramePr>
            <a:graphicFrameLocks noGrp="1"/>
          </p:cNvGraphicFramePr>
          <p:nvPr/>
        </p:nvGraphicFramePr>
        <p:xfrm>
          <a:off x="1301750" y="2015331"/>
          <a:ext cx="6540500" cy="3971925"/>
        </p:xfrm>
        <a:graphic>
          <a:graphicData uri="http://schemas.openxmlformats.org/drawingml/2006/table">
            <a:tbl>
              <a:tblPr/>
              <a:tblGrid>
                <a:gridCol w="641048">
                  <a:extLst>
                    <a:ext uri="{9D8B030D-6E8A-4147-A177-3AD203B41FA5}">
                      <a16:colId xmlns:a16="http://schemas.microsoft.com/office/drawing/2014/main" val="2634799947"/>
                    </a:ext>
                  </a:extLst>
                </a:gridCol>
                <a:gridCol w="299357">
                  <a:extLst>
                    <a:ext uri="{9D8B030D-6E8A-4147-A177-3AD203B41FA5}">
                      <a16:colId xmlns:a16="http://schemas.microsoft.com/office/drawing/2014/main" val="593843770"/>
                    </a:ext>
                  </a:extLst>
                </a:gridCol>
                <a:gridCol w="2273905">
                  <a:extLst>
                    <a:ext uri="{9D8B030D-6E8A-4147-A177-3AD203B41FA5}">
                      <a16:colId xmlns:a16="http://schemas.microsoft.com/office/drawing/2014/main" val="642373591"/>
                    </a:ext>
                  </a:extLst>
                </a:gridCol>
                <a:gridCol w="641048">
                  <a:extLst>
                    <a:ext uri="{9D8B030D-6E8A-4147-A177-3AD203B41FA5}">
                      <a16:colId xmlns:a16="http://schemas.microsoft.com/office/drawing/2014/main" val="214808821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414681458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881201014"/>
                    </a:ext>
                  </a:extLst>
                </a:gridCol>
                <a:gridCol w="665238">
                  <a:extLst>
                    <a:ext uri="{9D8B030D-6E8A-4147-A177-3AD203B41FA5}">
                      <a16:colId xmlns:a16="http://schemas.microsoft.com/office/drawing/2014/main" val="2118484837"/>
                    </a:ext>
                  </a:extLst>
                </a:gridCol>
                <a:gridCol w="665238">
                  <a:extLst>
                    <a:ext uri="{9D8B030D-6E8A-4147-A177-3AD203B41FA5}">
                      <a16:colId xmlns:a16="http://schemas.microsoft.com/office/drawing/2014/main" val="1469602415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387321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73519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53.329.558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5315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13.583.672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27618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422.544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23224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37.830.125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5672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103.649.256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105.830.339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2.181.083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2.501.118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72647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8.965.787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091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19.133.647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5163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3.668.365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5160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2235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4561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0544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108.276.706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513649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514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735.356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0962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34638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Academia Nacional de Estudios Políticos y Estratégicos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99836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126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2593" y="6378807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5" y="1344483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828259"/>
              </p:ext>
            </p:extLst>
          </p:nvPr>
        </p:nvGraphicFramePr>
        <p:xfrm>
          <a:off x="482147" y="1681605"/>
          <a:ext cx="7474229" cy="4555700"/>
        </p:xfrm>
        <a:graphic>
          <a:graphicData uri="http://schemas.openxmlformats.org/drawingml/2006/table">
            <a:tbl>
              <a:tblPr/>
              <a:tblGrid>
                <a:gridCol w="843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86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02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27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58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82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5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0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53.329.558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494.959.747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494.959.747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43.483.629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51.032.641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51.032.641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2.339.845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3.337.866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3.337.866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3.044.843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1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8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50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8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8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4.461.241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44612410,0%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8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4.461.241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44612410,0%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095139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546812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2021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029154"/>
              </p:ext>
            </p:extLst>
          </p:nvPr>
        </p:nvGraphicFramePr>
        <p:xfrm>
          <a:off x="683567" y="2132861"/>
          <a:ext cx="7756981" cy="3312362"/>
        </p:xfrm>
        <a:graphic>
          <a:graphicData uri="http://schemas.openxmlformats.org/drawingml/2006/table">
            <a:tbl>
              <a:tblPr/>
              <a:tblGrid>
                <a:gridCol w="659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9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12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95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95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8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356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35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04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6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0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0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0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0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0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5300</TotalTime>
  <Words>5855</Words>
  <Application>Microsoft Office PowerPoint</Application>
  <PresentationFormat>Presentación en pantalla (4:3)</PresentationFormat>
  <Paragraphs>3420</Paragraphs>
  <Slides>28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28</vt:i4>
      </vt:variant>
    </vt:vector>
  </HeadingPairs>
  <TitlesOfParts>
    <vt:vector size="32" baseType="lpstr">
      <vt:lpstr>Arial</vt:lpstr>
      <vt:lpstr>Calibri</vt:lpstr>
      <vt:lpstr>1_Tema de Office</vt:lpstr>
      <vt:lpstr>Tema de Office</vt:lpstr>
      <vt:lpstr>EJECUCIÓN PRESUPUESTARIA DE GASTOS ACUMULADA ENERO DE 2021 PARTIDA 11: MINISTERIO DE DEFENSA NACIONAL</vt:lpstr>
      <vt:lpstr>EJECUCIÓN ACUMULADA DE GASTOS A ENERO DE 2021  PARTIDA 11 MINISTERIO DE DEFENSA NACIONAL</vt:lpstr>
      <vt:lpstr>COMPORTAMIENTO DE LA EJECUCIÓN MENSUAL DE GASTOS A ENERO DE 2021 PARTIDA 11 MINISTERIO DE DEFENSA NACIONAL</vt:lpstr>
      <vt:lpstr>COMPORTAMIENTO DE LA EJECUCIÓN ACUMULADA DE GASTOS A ENERO DE 2021  PARTIDA 11 MINISTERIO DE DEFENSA NACIONAL</vt:lpstr>
      <vt:lpstr>EJECUCIÓN ACUMULADA DE GASTOS A ENERO DE 2021  PARTIDA 11 MINISTERIO DE DEFENSA NACIONAL</vt:lpstr>
      <vt:lpstr>EJECUCIÓN ACUMULADA DE GASTOS A ENERO DE 2021  PARTIDA 11 MINISTERIO DE DEFENSA NACIONAL</vt:lpstr>
      <vt:lpstr>EJECUCIÓN ACUMULADA DE GASTOS A ENERO DE 2021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385</cp:revision>
  <cp:lastPrinted>2019-05-13T15:36:27Z</cp:lastPrinted>
  <dcterms:created xsi:type="dcterms:W3CDTF">2016-06-23T13:38:47Z</dcterms:created>
  <dcterms:modified xsi:type="dcterms:W3CDTF">2021-08-09T20:40:00Z</dcterms:modified>
</cp:coreProperties>
</file>