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0"/>
  </p:notesMasterIdLst>
  <p:handoutMasterIdLst>
    <p:handoutMasterId r:id="rId21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  <p:sldId id="322" r:id="rId16"/>
    <p:sldId id="323" r:id="rId17"/>
    <p:sldId id="324" r:id="rId18"/>
    <p:sldId id="325" r:id="rId1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0" y="8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 i="0" baseline="0">
                <a:effectLst/>
              </a:rPr>
              <a:t>Distribución presupuesto inicial por Subtítulo de gasto</a:t>
            </a:r>
            <a:endParaRPr lang="es-CL" sz="11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FAC-4276-B525-C655C13E71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FAC-4276-B525-C655C13E714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FAC-4276-B525-C655C13E714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FAC-4276-B525-C655C13E714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AFAC-4276-B525-C655C13E714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AFAC-4276-B525-C655C13E714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AFAC-4276-B525-C655C13E7145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10'!$C$51:$C$55</c:f>
              <c:strCache>
                <c:ptCount val="5"/>
                <c:pt idx="0">
                  <c:v>GASTOS EN PERSONAL</c:v>
                </c:pt>
                <c:pt idx="1">
                  <c:v>BIENES Y SERVICIOS DE CONSUMO</c:v>
                </c:pt>
                <c:pt idx="2">
                  <c:v>TRANSFERENCIAS CORRIENTES</c:v>
                </c:pt>
                <c:pt idx="3">
                  <c:v>INICIATIVAS DE INVERSIÓN</c:v>
                </c:pt>
                <c:pt idx="4">
                  <c:v>OTROS</c:v>
                </c:pt>
              </c:strCache>
            </c:strRef>
          </c:cat>
          <c:val>
            <c:numRef>
              <c:f>'Partida 10'!$D$51:$D$55</c:f>
              <c:numCache>
                <c:formatCode>0.00%</c:formatCode>
                <c:ptCount val="5"/>
                <c:pt idx="0">
                  <c:v>0.44543684112919207</c:v>
                </c:pt>
                <c:pt idx="1">
                  <c:v>0.2251873858754887</c:v>
                </c:pt>
                <c:pt idx="2">
                  <c:v>0.26633313502697742</c:v>
                </c:pt>
                <c:pt idx="3">
                  <c:v>6.5849532838500977E-8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FAC-4276-B525-C655C13E71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61272088916359"/>
          <c:y val="0.12558164490356852"/>
          <c:w val="0.30794201870902876"/>
          <c:h val="0.8162806918731954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/>
              <a:t>% Ejecución Acumulada 2019-2020-2021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10'!$C$20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10'!$D$20:$O$20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0.13443663983298967</c:v>
                </c:pt>
                <c:pt idx="2">
                  <c:v>0.24879982488248814</c:v>
                </c:pt>
                <c:pt idx="3">
                  <c:v>0.31683159191192278</c:v>
                </c:pt>
                <c:pt idx="4">
                  <c:v>0.38643284099468239</c:v>
                </c:pt>
                <c:pt idx="5">
                  <c:v>0.47983652019241463</c:v>
                </c:pt>
                <c:pt idx="6">
                  <c:v>0.53362631110410697</c:v>
                </c:pt>
                <c:pt idx="7">
                  <c:v>0.60080955233250899</c:v>
                </c:pt>
                <c:pt idx="8">
                  <c:v>0.71428514828830136</c:v>
                </c:pt>
                <c:pt idx="9">
                  <c:v>0.78283494568931544</c:v>
                </c:pt>
                <c:pt idx="10">
                  <c:v>0.86798340983148736</c:v>
                </c:pt>
                <c:pt idx="11">
                  <c:v>0.96821761017789432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6AA-473D-A294-901EC3026B2B}"/>
            </c:ext>
          </c:extLst>
        </c:ser>
        <c:ser>
          <c:idx val="1"/>
          <c:order val="1"/>
          <c:tx>
            <c:strRef>
              <c:f>'Partida 10'!$C$21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10'!$D$21:$O$21</c:f>
              <c:numCache>
                <c:formatCode>0.0%</c:formatCode>
                <c:ptCount val="12"/>
                <c:pt idx="0">
                  <c:v>5.7750349982879763E-2</c:v>
                </c:pt>
                <c:pt idx="1">
                  <c:v>0.1211241601845587</c:v>
                </c:pt>
                <c:pt idx="2">
                  <c:v>0.25515654257161141</c:v>
                </c:pt>
                <c:pt idx="3">
                  <c:v>0.32968857928498962</c:v>
                </c:pt>
                <c:pt idx="4">
                  <c:v>0.39859621202472428</c:v>
                </c:pt>
                <c:pt idx="5">
                  <c:v>0.48779985410603416</c:v>
                </c:pt>
                <c:pt idx="6">
                  <c:v>0.55064579091960575</c:v>
                </c:pt>
                <c:pt idx="7">
                  <c:v>0.60611847192813939</c:v>
                </c:pt>
                <c:pt idx="8">
                  <c:v>0.73107927817886897</c:v>
                </c:pt>
                <c:pt idx="9">
                  <c:v>0.79066246508614124</c:v>
                </c:pt>
                <c:pt idx="10">
                  <c:v>0.88204153311959332</c:v>
                </c:pt>
                <c:pt idx="11">
                  <c:v>0.97559348881002239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6AA-473D-A294-901EC3026B2B}"/>
            </c:ext>
          </c:extLst>
        </c:ser>
        <c:ser>
          <c:idx val="2"/>
          <c:order val="2"/>
          <c:tx>
            <c:strRef>
              <c:f>'Partida 10'!$C$22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10'!$D$19:$O$19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10'!$D$22</c:f>
              <c:numCache>
                <c:formatCode>0.0%</c:formatCode>
                <c:ptCount val="1"/>
                <c:pt idx="0">
                  <c:v>8.9054380617706874E-2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6AA-473D-A294-901EC3026B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6398392"/>
        <c:axId val="426394080"/>
      </c:lineChart>
      <c:catAx>
        <c:axId val="426398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6394080"/>
        <c:crosses val="autoZero"/>
        <c:auto val="1"/>
        <c:lblAlgn val="ctr"/>
        <c:lblOffset val="100"/>
        <c:noMultiLvlLbl val="0"/>
      </c:catAx>
      <c:valAx>
        <c:axId val="426394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6398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/>
              <a:t>% Ejecución Mensual 2019-2020-2021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10'!$C$26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accent3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10'!$D$26:$O$26</c:f>
              <c:numCache>
                <c:formatCode>0.0%</c:formatCode>
                <c:ptCount val="12"/>
                <c:pt idx="0">
                  <c:v>7.0386993711455556E-2</c:v>
                </c:pt>
                <c:pt idx="1">
                  <c:v>6.4049646121534118E-2</c:v>
                </c:pt>
                <c:pt idx="2">
                  <c:v>0.11449849742521252</c:v>
                </c:pt>
                <c:pt idx="3">
                  <c:v>6.9782933244077167E-2</c:v>
                </c:pt>
                <c:pt idx="4">
                  <c:v>7.0631452869408654E-2</c:v>
                </c:pt>
                <c:pt idx="5">
                  <c:v>9.3488570816093464E-2</c:v>
                </c:pt>
                <c:pt idx="6">
                  <c:v>6.8944801745673884E-2</c:v>
                </c:pt>
                <c:pt idx="7">
                  <c:v>6.7194578917193423E-2</c:v>
                </c:pt>
                <c:pt idx="8">
                  <c:v>0.11524311618630605</c:v>
                </c:pt>
                <c:pt idx="9">
                  <c:v>6.8549797401014079E-2</c:v>
                </c:pt>
                <c:pt idx="10">
                  <c:v>8.5148464142171934E-2</c:v>
                </c:pt>
                <c:pt idx="11">
                  <c:v>0.11945948173145782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AF-4AE5-9FEB-653E8F07D493}"/>
            </c:ext>
          </c:extLst>
        </c:ser>
        <c:ser>
          <c:idx val="1"/>
          <c:order val="1"/>
          <c:tx>
            <c:strRef>
              <c:f>'Partida 10'!$C$27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10'!$D$27:$O$27</c:f>
              <c:numCache>
                <c:formatCode>0.0%</c:formatCode>
                <c:ptCount val="12"/>
                <c:pt idx="0">
                  <c:v>5.7750349982879763E-2</c:v>
                </c:pt>
                <c:pt idx="1">
                  <c:v>6.3379046110501547E-2</c:v>
                </c:pt>
                <c:pt idx="2">
                  <c:v>0.13403238238705273</c:v>
                </c:pt>
                <c:pt idx="3">
                  <c:v>7.5577510498012701E-2</c:v>
                </c:pt>
                <c:pt idx="4">
                  <c:v>6.979965023924331E-2</c:v>
                </c:pt>
                <c:pt idx="5">
                  <c:v>8.9610134181144607E-2</c:v>
                </c:pt>
                <c:pt idx="6">
                  <c:v>6.3427476452402889E-2</c:v>
                </c:pt>
                <c:pt idx="7">
                  <c:v>6.7902209721866669E-2</c:v>
                </c:pt>
                <c:pt idx="8">
                  <c:v>0.12843252263285534</c:v>
                </c:pt>
                <c:pt idx="9">
                  <c:v>6.7638136006439267E-2</c:v>
                </c:pt>
                <c:pt idx="10">
                  <c:v>9.14931047004158E-2</c:v>
                </c:pt>
                <c:pt idx="11">
                  <c:v>0.11648918294827892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AF-4AE5-9FEB-653E8F07D493}"/>
            </c:ext>
          </c:extLst>
        </c:ser>
        <c:ser>
          <c:idx val="2"/>
          <c:order val="2"/>
          <c:tx>
            <c:strRef>
              <c:f>'Partida 10'!$C$28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10'!$D$25:$O$25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10'!$D$28</c:f>
              <c:numCache>
                <c:formatCode>0.0%</c:formatCode>
                <c:ptCount val="1"/>
                <c:pt idx="0">
                  <c:v>8.9054380617706874E-2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AF-4AE5-9FEB-653E8F07D4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3836088"/>
        <c:axId val="323832560"/>
      </c:barChart>
      <c:catAx>
        <c:axId val="323836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3832560"/>
        <c:crosses val="autoZero"/>
        <c:auto val="1"/>
        <c:lblAlgn val="ctr"/>
        <c:lblOffset val="100"/>
        <c:noMultiLvlLbl val="0"/>
      </c:catAx>
      <c:valAx>
        <c:axId val="32383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238360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984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0204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3040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27-04-2021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ENERO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10: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JUSTICIA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febrero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8" y="587727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4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03. PROGRAMA 01:  SERVICIO MÉDICO LEGAL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302888"/>
              </p:ext>
            </p:extLst>
          </p:nvPr>
        </p:nvGraphicFramePr>
        <p:xfrm>
          <a:off x="592988" y="2114368"/>
          <a:ext cx="8093811" cy="3114829"/>
        </p:xfrm>
        <a:graphic>
          <a:graphicData uri="http://schemas.openxmlformats.org/drawingml/2006/table">
            <a:tbl>
              <a:tblPr/>
              <a:tblGrid>
                <a:gridCol w="791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3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1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10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1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10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2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2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2163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74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4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43.712.616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43.712.616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4.460.362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1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31.965.698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31.965.698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2.311.669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11.707.216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11.707.216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253.792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1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5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1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38.855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1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18949010,0%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18949010,0%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1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1.894.901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18949010,0%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18949010,0%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758" y="806998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01:  GENDARMERÍA DE CHILE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071946"/>
              </p:ext>
            </p:extLst>
          </p:nvPr>
        </p:nvGraphicFramePr>
        <p:xfrm>
          <a:off x="524759" y="1916836"/>
          <a:ext cx="8079688" cy="3672402"/>
        </p:xfrm>
        <a:graphic>
          <a:graphicData uri="http://schemas.openxmlformats.org/drawingml/2006/table">
            <a:tbl>
              <a:tblPr/>
              <a:tblGrid>
                <a:gridCol w="7896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96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96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9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96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89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898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927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026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72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435.714.274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435.714.274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37.368.971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352.130.088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352.130.088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25.991.083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9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80.945.476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80.945.476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3.483.030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9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9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4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1.704.632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1.704.632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9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510.018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510.018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9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620.425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620.425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574.189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574.189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66.250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2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4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525.068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4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7.793.878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77938780,0%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77938780,0%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41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7.793.878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77938780,0%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77938780,0%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613027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6284" y="715305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04. PROGRAMA 02:  PROGRAMA DE REHABILITACIÓN Y REINSERCIÓN SOCIAL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379859"/>
              </p:ext>
            </p:extLst>
          </p:nvPr>
        </p:nvGraphicFramePr>
        <p:xfrm>
          <a:off x="556284" y="1988837"/>
          <a:ext cx="8130518" cy="4065020"/>
        </p:xfrm>
        <a:graphic>
          <a:graphicData uri="http://schemas.openxmlformats.org/drawingml/2006/table">
            <a:tbl>
              <a:tblPr/>
              <a:tblGrid>
                <a:gridCol w="745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5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54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54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54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54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87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87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541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57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42.994.383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42.994.383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2.158.583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25.712.124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25.712.124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1.904.953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5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10.058.893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10.058.893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43.055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5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7.223.356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Reinserción Social para Personas Privadas de Libertad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623.840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623.840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5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Semiabiertos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2.473.306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2.473.306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8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para Penados en el Sistema Abierto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204.307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204.307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5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Apoyo Postpenitenciario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435.682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435.682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8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Convenio con Ministerio del Interior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598.237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598.237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80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Laboral en Convenio con Ministerio del Interior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388.153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388.153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5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Reinserción Social en Secciones Juveniles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148.628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148.628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5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Centros de Educación y Trabajo Cerrados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1.575.008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1.575.008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5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Creciendo Juntos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609.281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609.281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5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Intervención para Libertad Condicional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166.914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166.914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5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210.575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2105750,0%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2105750,0%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541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210.575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2105750,0%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2105750,0%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563464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8864" y="700484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06. PROGRAMA 01:  SUBSECRETARÍA DE DERECHOS HUMANOS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702612"/>
              </p:ext>
            </p:extLst>
          </p:nvPr>
        </p:nvGraphicFramePr>
        <p:xfrm>
          <a:off x="518864" y="1988840"/>
          <a:ext cx="8167932" cy="2982140"/>
        </p:xfrm>
        <a:graphic>
          <a:graphicData uri="http://schemas.openxmlformats.org/drawingml/2006/table">
            <a:tbl>
              <a:tblPr/>
              <a:tblGrid>
                <a:gridCol w="798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9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2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83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83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83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832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68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683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459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21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3.901.190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3.901.190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221.346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1.742.878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2.190.248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146.766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524.889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524.889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68.390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68.390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Derechos Humanos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1.633.413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1.186.043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-447.370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68.390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9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7045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94889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4964" y="730539"/>
            <a:ext cx="81318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01:  SERVICIO NACIONAL DE MENORES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667146"/>
              </p:ext>
            </p:extLst>
          </p:nvPr>
        </p:nvGraphicFramePr>
        <p:xfrm>
          <a:off x="554966" y="2204863"/>
          <a:ext cx="8131833" cy="3240360"/>
        </p:xfrm>
        <a:graphic>
          <a:graphicData uri="http://schemas.openxmlformats.org/drawingml/2006/table">
            <a:tbl>
              <a:tblPr/>
              <a:tblGrid>
                <a:gridCol w="794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34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47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47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47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47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6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6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18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1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268.985.515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268.985.515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27.774.420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1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9.199.804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9.199.804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652.605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1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2.235.393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2.235.393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1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257.550.308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257.550.308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15.159.946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257.550.308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257.550.308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15.159.946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Protección a Menores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239.183.103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239.183.103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13.926.115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6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Subvención Proyectos Área Justicia Juvenil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18.367.205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18.367.205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1.233.831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9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11.942.040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119420400,0%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119420400,0%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18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11.942.040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119420400,0%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119420400,0%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2987" y="6246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8122" y="698117"/>
            <a:ext cx="809381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07. PROGRAMA 02:  PROGRAMA DE ADMINISTRACIÓN DIRECTA Y PROYECTOS NACIONALES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51589"/>
              </p:ext>
            </p:extLst>
          </p:nvPr>
        </p:nvGraphicFramePr>
        <p:xfrm>
          <a:off x="592987" y="2276872"/>
          <a:ext cx="8048949" cy="2952331"/>
        </p:xfrm>
        <a:graphic>
          <a:graphicData uri="http://schemas.openxmlformats.org/drawingml/2006/table">
            <a:tbl>
              <a:tblPr/>
              <a:tblGrid>
                <a:gridCol w="755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5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58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58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58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58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81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81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6537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802" marR="8802" marT="88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7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9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114.220.076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114.220.076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11.930.256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90.524.732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90.524.732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6.742.526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23.457.347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23.457.347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568.243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237.987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237.987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4.619.487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46194870,0%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46194870,0%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5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802" marR="8802" marT="880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4.619.487 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46194870,0%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46194870,0%</a:t>
                      </a:r>
                    </a:p>
                  </a:txBody>
                  <a:tcPr marL="8802" marR="8802" marT="880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45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2221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5248" y="177986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1" y="764704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 FET COVID-19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512598"/>
              </p:ext>
            </p:extLst>
          </p:nvPr>
        </p:nvGraphicFramePr>
        <p:xfrm>
          <a:off x="493125" y="2492897"/>
          <a:ext cx="8193672" cy="1944215"/>
        </p:xfrm>
        <a:graphic>
          <a:graphicData uri="http://schemas.openxmlformats.org/drawingml/2006/table">
            <a:tbl>
              <a:tblPr/>
              <a:tblGrid>
                <a:gridCol w="781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57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1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1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1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1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1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81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614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55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7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7407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22215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3128" y="135579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6001" y="764704"/>
            <a:ext cx="821079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09. PROGRAMA 01:  DEFENSORÍA PENAL PÚBLICA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158319"/>
              </p:ext>
            </p:extLst>
          </p:nvPr>
        </p:nvGraphicFramePr>
        <p:xfrm>
          <a:off x="487064" y="1710635"/>
          <a:ext cx="8210798" cy="4395884"/>
        </p:xfrm>
        <a:graphic>
          <a:graphicData uri="http://schemas.openxmlformats.org/drawingml/2006/table">
            <a:tbl>
              <a:tblPr/>
              <a:tblGrid>
                <a:gridCol w="802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4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44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25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25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25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2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06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306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872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70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2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62.264.487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62.264.487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4.692.202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31.131.943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31.131.943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2.344.547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5.019.642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5.019.642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378.478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25.884.172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25.884.172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1.965.463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25.171.975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25.171.975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1.965.463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4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Artículo 20, letra h) Ley N° 19.718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1.685.248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1.685.248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352.174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352.174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4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610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Defensa Penal Pública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23.134.553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23.134.553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1.957.522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8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74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711.882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8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8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54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8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8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8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223.372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8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37140,0%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37140,0%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87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37140,0%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37140,0%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91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000-00004406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406906"/>
              </p:ext>
            </p:extLst>
          </p:nvPr>
        </p:nvGraphicFramePr>
        <p:xfrm>
          <a:off x="395625" y="1790700"/>
          <a:ext cx="8210798" cy="40145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B0C7A96-AF53-4A50-B402-90EB3BF40B0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1457941"/>
              </p:ext>
            </p:extLst>
          </p:nvPr>
        </p:nvGraphicFramePr>
        <p:xfrm>
          <a:off x="417237" y="2057400"/>
          <a:ext cx="8210798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04427A1-2A71-4F05-B125-36B244FFF0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7936176"/>
              </p:ext>
            </p:extLst>
          </p:nvPr>
        </p:nvGraphicFramePr>
        <p:xfrm>
          <a:off x="539552" y="2057400"/>
          <a:ext cx="8137846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3" y="5805194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707484"/>
              </p:ext>
            </p:extLst>
          </p:nvPr>
        </p:nvGraphicFramePr>
        <p:xfrm>
          <a:off x="606311" y="2348882"/>
          <a:ext cx="7854120" cy="2952326"/>
        </p:xfrm>
        <a:graphic>
          <a:graphicData uri="http://schemas.openxmlformats.org/drawingml/2006/table">
            <a:tbl>
              <a:tblPr/>
              <a:tblGrid>
                <a:gridCol w="827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0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7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7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73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3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3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33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493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887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9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1.366.752.293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1.366.752.294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121.715.279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608.801.824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609.249.194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447.370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45.879.438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307.775.376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307.775.376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9.749.953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364.011.423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363.564.054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-447.369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21.411.624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4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7.940.302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7.940.302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4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2.547.057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2.659.057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4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75.267.221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75.155.221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44.532.106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49480117,8%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49480117,8%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8358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10 MINISTERIO DE JUSTICIA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5131" y="573325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654719"/>
              </p:ext>
            </p:extLst>
          </p:nvPr>
        </p:nvGraphicFramePr>
        <p:xfrm>
          <a:off x="585599" y="2016428"/>
          <a:ext cx="7835898" cy="3456388"/>
        </p:xfrm>
        <a:graphic>
          <a:graphicData uri="http://schemas.openxmlformats.org/drawingml/2006/table">
            <a:tbl>
              <a:tblPr/>
              <a:tblGrid>
                <a:gridCol w="3172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5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0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79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79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79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793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793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099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3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234.916.446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234.916.447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5.131.221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Secretaría y Administración General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159.531.368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159.531.369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5.131.221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Concesiones Ministerio de Justicia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75.385.078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REGISTRO CIVIL E IDENTIFICACIÓN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160.755.188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160.755.188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27.977.918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3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MÉDICO LEGAL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43.712.616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43.712.616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4.460.362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3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478.708.657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478.708.657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39.527.554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3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Gendarmería de Chile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435.714.274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435.714.274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37.368.971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3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Rehabilitación y Reinserción Social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42.994.383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42.994.383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2.158.583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3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DERECHOS HUMANOS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3.901.190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221.346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3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383.205.591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383.205.591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39.704.676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 Nacional de Menores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268.985.515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268.985.515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27.774.420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3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Administración Directa y Proyectos Nacionales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114.220.076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114.220.076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11.930.256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3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PENAL 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62.264.487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62.264.487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4.692.202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33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100950  Programa: Defensoría Penal Pública FET - Covid - 19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-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-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0014" y="6395310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5844" y="1166710"/>
            <a:ext cx="7860248" cy="182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50017" y="60463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01: SECRETARÍA Y ADMINISTRACIÓN GENERAL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46063"/>
              </p:ext>
            </p:extLst>
          </p:nvPr>
        </p:nvGraphicFramePr>
        <p:xfrm>
          <a:off x="465841" y="1556788"/>
          <a:ext cx="8194972" cy="4760606"/>
        </p:xfrm>
        <a:graphic>
          <a:graphicData uri="http://schemas.openxmlformats.org/drawingml/2006/table">
            <a:tbl>
              <a:tblPr/>
              <a:tblGrid>
                <a:gridCol w="75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82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23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23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23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23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50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379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234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53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159.531.368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159.531.369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5.131.221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11.100.853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11.100.853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788.480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2.516.808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2.516.808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33.529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71.911.899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71.911.900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4.217.825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10.449.708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10.449.708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821.072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Licitaciones Sistema Nacional de Mediación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10.332.438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10.332.438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821.072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Auditorías Externas Sistema Nacional de Mediación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117.270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117.270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61.432.180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61.432.181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3.396.753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 de Acompañamiento Reforma Penal Adolescente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274.125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274.125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11.807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49.450.660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49.450.660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3.219.976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de Representación Jurídica Adulto Mayor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1.106.945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1.106.945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92.249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4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Corporaciones de Asistencia Judicial - Programa Mi Abogado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10.600.450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10.600.451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72.721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Cuotas a Organismos Internacionales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2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1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1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2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2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108.688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2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73.925.110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73.813.110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2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73.925.110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73.813.110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-112.000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2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910100,0%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910100,0%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234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91.010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910100,0%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910100,0%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6980" y="45761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6980" y="1831290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46980" y="737649"/>
            <a:ext cx="8125479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01. PROGRAMA 02:  PROGRAMA DE CONCESIONES DEL MINISTERIO DE JUSTICIA</a:t>
            </a: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781286"/>
              </p:ext>
            </p:extLst>
          </p:nvPr>
        </p:nvGraphicFramePr>
        <p:xfrm>
          <a:off x="611562" y="2654874"/>
          <a:ext cx="7941507" cy="1462503"/>
        </p:xfrm>
        <a:graphic>
          <a:graphicData uri="http://schemas.openxmlformats.org/drawingml/2006/table">
            <a:tbl>
              <a:tblPr/>
              <a:tblGrid>
                <a:gridCol w="728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7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1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81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81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81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292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292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387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85" marR="8585" marT="85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25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6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7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85" marR="8585" marT="85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75.385.078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85" marR="8585" marT="85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603381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3670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74239" y="691405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10. CAPÍTULO 02. PROGRAMA 01: SERVICIO REGISTRO CIVIL E IDENTIFICACIÓN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214329"/>
              </p:ext>
            </p:extLst>
          </p:nvPr>
        </p:nvGraphicFramePr>
        <p:xfrm>
          <a:off x="474241" y="1772818"/>
          <a:ext cx="8130205" cy="3917257"/>
        </p:xfrm>
        <a:graphic>
          <a:graphicData uri="http://schemas.openxmlformats.org/drawingml/2006/table">
            <a:tbl>
              <a:tblPr/>
              <a:tblGrid>
                <a:gridCol w="794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29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46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46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46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46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4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4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043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85" marR="9185" marT="91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9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09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160.755.188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160.755.188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27.977.918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55.293.704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55.293.704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4.996.809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95.924.634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95.924.634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4.963.807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0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520.157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7.939.465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7.939.465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0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7.939.465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7.939.465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40.319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8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721.534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721.534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127.692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127.692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0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38.229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38.229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0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249.490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249.490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0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306.123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306.123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0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0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355.684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88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17.976.501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179765010,0%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179765010,0%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70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185" marR="9185" marT="91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17.976.501 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179765010,0%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179765010,0%</a:t>
                      </a:r>
                    </a:p>
                  </a:txBody>
                  <a:tcPr marL="9185" marR="9185" marT="918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4013</TotalTime>
  <Words>3096</Words>
  <Application>Microsoft Office PowerPoint</Application>
  <PresentationFormat>Presentación en pantalla (4:3)</PresentationFormat>
  <Paragraphs>1642</Paragraphs>
  <Slides>17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1_Tema de Office</vt:lpstr>
      <vt:lpstr>Tema de Office</vt:lpstr>
      <vt:lpstr>EJECUCIÓN PRESUPUESTARIA DE GASTOS ACUMULADA AL MES DE ENERO DE 2021 PARTIDA 10: MINISTERIO DE JUSTICIA</vt:lpstr>
      <vt:lpstr>EJECUCIÓN ACUMULADA DE GASTOS A ENERO DE 2021  PARTIDA 10 MINISTERIO DE JUSTICIA</vt:lpstr>
      <vt:lpstr>EJECUCIÓN ACUMULADA DE GASTOS A ENERO DE 2021  PARTIDA 10 MINISTERIO DE JUSTICIA</vt:lpstr>
      <vt:lpstr>EJECUCIÓN ACUMULADA DE GASTOS A ENERO DE 2021  PARTIDA 10 MINISTERIO DE JUSTICIA</vt:lpstr>
      <vt:lpstr>EJECUCIÓN ACUMULADA DE GASTOS A ENERO DE 2021  PARTIDA 10 MINISTERIO DE JUSTICIA</vt:lpstr>
      <vt:lpstr>EJECUCIÓN ACUMULADA DE GASTOS A ENERO DE 2021  PARTIDA 10 MINISTERIO DE JUSTICIA RESUMEN POR CAPÍTULOS</vt:lpstr>
      <vt:lpstr>EJECUCIÓN ACUMULADA DE GASTOS A ENERO DE 2021  PARTIDA 10. CAPÍTULO 01. PROGRAMA 01: SECRETARÍA Y ADMINISTRACIÓN GENERAL</vt:lpstr>
      <vt:lpstr>EJECUCIÓN ACUMULADA DE GASTOS A ENERO DE 2021  PARTIDA 10. CAPÍTULO 01. PROGRAMA 02:  PROGRAMA DE CONCESIONES DEL MINISTERIO DE JUSTICIA</vt:lpstr>
      <vt:lpstr>EJECUCIÓN ACUMULADA DE GASTOS A ENERO DE 2021  PARTIDA 10. CAPÍTULO 02. PROGRAMA 01: SERVICIO REGISTRO CIVIL E IDENTIFICACIÓN</vt:lpstr>
      <vt:lpstr>EJECUCIÓN ACUMULADA DE GASTOS A ENERO DE 2021  PARTIDA 10. CAPÍTULO 03. PROGRAMA 01:  SERVICIO MÉDICO LEGAL</vt:lpstr>
      <vt:lpstr>EJECUCIÓN ACUMULADA DE GASTOS A ENERO DE 2021  PARTIDA 10. CAPÍTULO 04. PROGRAMA 01:  GENDARMERÍA DE CHILE</vt:lpstr>
      <vt:lpstr>EJECUCIÓN ACUMULADA DE GASTOS A ENERO DE 2021  PARTIDA 10. CAPÍTULO 04. PROGRAMA 02:  PROGRAMA DE REHABILITACIÓN Y REINSERCIÓN SOCIAL</vt:lpstr>
      <vt:lpstr>EJECUCIÓN ACUMULADA DE GASTOS A ENERO DE 2021  PARTIDA 10. CAPÍTULO 06. PROGRAMA 01:  SUBSECRETARÍA DE DERECHOS HUMANOS</vt:lpstr>
      <vt:lpstr>EJECUCIÓN ACUMULADA DE GASTOS A ENERO DE 2021  PARTIDA 10. CAPÍTULO 07. PROGRAMA 01:  SERVICIO NACIONAL DE MENORES</vt:lpstr>
      <vt:lpstr>EJECUCIÓN ACUMULADA DE GASTOS A ENERO DE 2021  PARTIDA 10. CAPÍTULO 07. PROGRAMA 02:  PROGRAMA DE ADMINISTRACIÓN DIRECTA Y PROYECTOS NACIONALES</vt:lpstr>
      <vt:lpstr>EJECUCIÓN ACUMULADA DE GASTOS A ENERO DE 2021  PARTIDA 10. CAPÍTULO 09. PROGRAMA 01:  DEFENSORÍA PENAL PÚBLICA FET COVID-19</vt:lpstr>
      <vt:lpstr>EJECUCIÓN ACUMULADA DE GASTOS A ENERO DE 2021  PARTIDA 10. CAPÍTULO 09. PROGRAMA 01:  DEFENSORÍA PENAL PÚBLICA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320</cp:revision>
  <cp:lastPrinted>2019-06-03T14:10:49Z</cp:lastPrinted>
  <dcterms:created xsi:type="dcterms:W3CDTF">2016-06-23T13:38:47Z</dcterms:created>
  <dcterms:modified xsi:type="dcterms:W3CDTF">2021-04-28T01:41:09Z</dcterms:modified>
</cp:coreProperties>
</file>