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9"/>
  </p:notesMasterIdLst>
  <p:handoutMasterIdLst>
    <p:handoutMasterId r:id="rId30"/>
  </p:handoutMasterIdLst>
  <p:sldIdLst>
    <p:sldId id="256" r:id="rId2"/>
    <p:sldId id="314" r:id="rId3"/>
    <p:sldId id="313" r:id="rId4"/>
    <p:sldId id="300" r:id="rId5"/>
    <p:sldId id="264" r:id="rId6"/>
    <p:sldId id="263" r:id="rId7"/>
    <p:sldId id="321" r:id="rId8"/>
    <p:sldId id="265" r:id="rId9"/>
    <p:sldId id="318" r:id="rId10"/>
    <p:sldId id="271" r:id="rId11"/>
    <p:sldId id="273" r:id="rId12"/>
    <p:sldId id="274" r:id="rId13"/>
    <p:sldId id="315" r:id="rId14"/>
    <p:sldId id="316" r:id="rId15"/>
    <p:sldId id="317" r:id="rId16"/>
    <p:sldId id="276" r:id="rId17"/>
    <p:sldId id="304" r:id="rId18"/>
    <p:sldId id="277" r:id="rId19"/>
    <p:sldId id="278" r:id="rId20"/>
    <p:sldId id="305" r:id="rId21"/>
    <p:sldId id="272" r:id="rId22"/>
    <p:sldId id="280" r:id="rId23"/>
    <p:sldId id="281" r:id="rId24"/>
    <p:sldId id="282" r:id="rId25"/>
    <p:sldId id="302" r:id="rId26"/>
    <p:sldId id="306" r:id="rId27"/>
    <p:sldId id="320" r:id="rId28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1" autoAdjust="0"/>
    <p:restoredTop sz="94988" autoAdjust="0"/>
  </p:normalViewPr>
  <p:slideViewPr>
    <p:cSldViewPr>
      <p:cViewPr varScale="1">
        <p:scale>
          <a:sx n="105" d="100"/>
          <a:sy n="105" d="100"/>
        </p:scale>
        <p:origin x="1740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2760" y="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cpradenaso\Desktop\2021\Ejecuci&#243;n\Planillas\07_2021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800" b="1" i="0" baseline="0" dirty="0">
                <a:effectLst/>
              </a:rPr>
              <a:t>Distribución Presupuesto Inicial por Subtítulos de </a:t>
            </a:r>
            <a:r>
              <a:rPr lang="en-US" sz="800" b="1" i="0" baseline="0" dirty="0" err="1">
                <a:effectLst/>
              </a:rPr>
              <a:t>Gasto</a:t>
            </a:r>
            <a:endParaRPr lang="es-CL" sz="1000" b="1" dirty="0">
              <a:effectLst/>
            </a:endParaRPr>
          </a:p>
        </c:rich>
      </c:tx>
      <c:layout>
        <c:manualLayout>
          <c:xMode val="edge"/>
          <c:yMode val="edge"/>
          <c:x val="0.19623361633786388"/>
          <c:y val="2.0592012244950903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9910785799662368E-2"/>
          <c:y val="0.15627472662887681"/>
          <c:w val="0.91469040708947147"/>
          <c:h val="0.50527555463314866"/>
        </c:manualLayout>
      </c:layout>
      <c:pie3DChart>
        <c:varyColors val="1"/>
        <c:ser>
          <c:idx val="0"/>
          <c:order val="0"/>
          <c:tx>
            <c:strRef>
              <c:f>'Partida 07'!$D$63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DEA3-4913-9948-1D826A5C8CE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DEA3-4913-9948-1D826A5C8CE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DEA3-4913-9948-1D826A5C8CE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DEA3-4913-9948-1D826A5C8CEC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DEA3-4913-9948-1D826A5C8CEC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DEA3-4913-9948-1D826A5C8CEC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07'!$C$64:$C$69</c:f>
              <c:strCache>
                <c:ptCount val="6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ADQUISICIÓN DE ACTIVOS FINANCIEROS                                              </c:v>
                </c:pt>
                <c:pt idx="4">
                  <c:v>PRÉSTAMOS                                                                       </c:v>
                </c:pt>
                <c:pt idx="5">
                  <c:v>OTROS</c:v>
                </c:pt>
              </c:strCache>
            </c:strRef>
          </c:cat>
          <c:val>
            <c:numRef>
              <c:f>'Partida 07'!$D$64:$D$69</c:f>
              <c:numCache>
                <c:formatCode>#,##0</c:formatCode>
                <c:ptCount val="6"/>
                <c:pt idx="0">
                  <c:v>161495339</c:v>
                </c:pt>
                <c:pt idx="1">
                  <c:v>41325315</c:v>
                </c:pt>
                <c:pt idx="2">
                  <c:v>296953076</c:v>
                </c:pt>
                <c:pt idx="3">
                  <c:v>372318540</c:v>
                </c:pt>
                <c:pt idx="4">
                  <c:v>108447238</c:v>
                </c:pt>
                <c:pt idx="5">
                  <c:v>49309887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DEA3-4913-9948-1D826A5C8CE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481069091715648"/>
          <c:y val="0.768326350425244"/>
          <c:w val="0.72882514098883178"/>
          <c:h val="0.21108163732980512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7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effectLst>
                <a:glow>
                  <a:schemeClr val="accent1">
                    <a:alpha val="40000"/>
                  </a:schemeClr>
                </a:glow>
              </a:effectLst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800" b="1" i="0" baseline="0" dirty="0">
                <a:effectLst/>
              </a:rPr>
              <a:t>Distribución Presupuesto Inicial por Capítulo</a:t>
            </a:r>
          </a:p>
          <a:p>
            <a:pPr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800" b="1" i="0" baseline="0" dirty="0">
                <a:effectLst/>
              </a:rPr>
              <a:t>(en millones de $)</a:t>
            </a:r>
            <a:endParaRPr lang="es-CL" sz="800" b="1" dirty="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'Partida 07'!$J$63</c:f>
              <c:strCache>
                <c:ptCount val="1"/>
                <c:pt idx="0">
                  <c:v>Presupuesto Inicial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07'!$I$64:$I$78</c:f>
              <c:strCache>
                <c:ptCount val="15"/>
                <c:pt idx="0">
                  <c:v>Subs. Econ. y Emp. de Menor Tamaño</c:v>
                </c:pt>
                <c:pt idx="1">
                  <c:v>SERNAC</c:v>
                </c:pt>
                <c:pt idx="2">
                  <c:v>Subs. de Pesca y Acuicultura</c:v>
                </c:pt>
                <c:pt idx="3">
                  <c:v>Ser. Nac. Pesca y Acuicultura</c:v>
                </c:pt>
                <c:pt idx="4">
                  <c:v>CORFO</c:v>
                </c:pt>
                <c:pt idx="5">
                  <c:v>INE</c:v>
                </c:pt>
                <c:pt idx="6">
                  <c:v>FNE</c:v>
                </c:pt>
                <c:pt idx="7">
                  <c:v>SERNATUR</c:v>
                </c:pt>
                <c:pt idx="8">
                  <c:v>SERCOTEC</c:v>
                </c:pt>
                <c:pt idx="9">
                  <c:v>INNOVA</c:v>
                </c:pt>
                <c:pt idx="10">
                  <c:v>Ag. Prom. de la Inv. Ext.</c:v>
                </c:pt>
                <c:pt idx="11">
                  <c:v>INAPI</c:v>
                </c:pt>
                <c:pt idx="12">
                  <c:v>Subs. de Turismo</c:v>
                </c:pt>
                <c:pt idx="13">
                  <c:v>Super. Insol. y Reem.</c:v>
                </c:pt>
                <c:pt idx="14">
                  <c:v>Inst.Des.Sust.</c:v>
                </c:pt>
              </c:strCache>
            </c:strRef>
          </c:cat>
          <c:val>
            <c:numRef>
              <c:f>'Partida 07'!$J$64:$J$78</c:f>
              <c:numCache>
                <c:formatCode>#,##0</c:formatCode>
                <c:ptCount val="15"/>
                <c:pt idx="0">
                  <c:v>75880081000</c:v>
                </c:pt>
                <c:pt idx="1">
                  <c:v>14498823000</c:v>
                </c:pt>
                <c:pt idx="2">
                  <c:v>37540756000</c:v>
                </c:pt>
                <c:pt idx="3">
                  <c:v>33193882000</c:v>
                </c:pt>
                <c:pt idx="4">
                  <c:v>700058520000</c:v>
                </c:pt>
                <c:pt idx="5">
                  <c:v>58092878000</c:v>
                </c:pt>
                <c:pt idx="6">
                  <c:v>6833691000</c:v>
                </c:pt>
                <c:pt idx="7">
                  <c:v>27332824000</c:v>
                </c:pt>
                <c:pt idx="8">
                  <c:v>98967862000</c:v>
                </c:pt>
                <c:pt idx="9">
                  <c:v>30717840000</c:v>
                </c:pt>
                <c:pt idx="10">
                  <c:v>4386910000</c:v>
                </c:pt>
                <c:pt idx="11">
                  <c:v>6592367000</c:v>
                </c:pt>
                <c:pt idx="12">
                  <c:v>3653165000</c:v>
                </c:pt>
                <c:pt idx="13">
                  <c:v>6794115000</c:v>
                </c:pt>
                <c:pt idx="14">
                  <c:v>15654230000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5B6-41C2-BD54-5B7FF860441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217665536"/>
        <c:axId val="217668224"/>
      </c:barChart>
      <c:catAx>
        <c:axId val="21766553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7668224"/>
        <c:crosses val="autoZero"/>
        <c:auto val="1"/>
        <c:lblAlgn val="ctr"/>
        <c:lblOffset val="100"/>
        <c:noMultiLvlLbl val="0"/>
      </c:catAx>
      <c:valAx>
        <c:axId val="217668224"/>
        <c:scaling>
          <c:orientation val="minMax"/>
          <c:max val="850000000000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7665536"/>
        <c:crosses val="autoZero"/>
        <c:crossBetween val="between"/>
        <c:majorUnit val="200000000000"/>
        <c:dispUnits>
          <c:builtInUnit val="millions"/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/>
              <a:t>% Ejecución Mensual 2019- 2020 - 2021</a:t>
            </a: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'Partida 07'!$C$30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'Partida 07'!$D$30:$O$30</c:f>
              <c:numCache>
                <c:formatCode>0.0%</c:formatCode>
                <c:ptCount val="12"/>
                <c:pt idx="0">
                  <c:v>1.7686048817839351E-2</c:v>
                </c:pt>
                <c:pt idx="1">
                  <c:v>2.245392398554848E-2</c:v>
                </c:pt>
                <c:pt idx="2">
                  <c:v>0.15681747900600787</c:v>
                </c:pt>
                <c:pt idx="3">
                  <c:v>3.8597915452268323E-2</c:v>
                </c:pt>
                <c:pt idx="4">
                  <c:v>0.10765428212746232</c:v>
                </c:pt>
                <c:pt idx="5">
                  <c:v>6.893122036618804E-2</c:v>
                </c:pt>
                <c:pt idx="6">
                  <c:v>7.9228709230330027E-2</c:v>
                </c:pt>
                <c:pt idx="7">
                  <c:v>8.9561413546203852E-2</c:v>
                </c:pt>
                <c:pt idx="8">
                  <c:v>6.0370993227604614E-2</c:v>
                </c:pt>
                <c:pt idx="9">
                  <c:v>5.9775864795609632E-2</c:v>
                </c:pt>
                <c:pt idx="10">
                  <c:v>0.13161474838357734</c:v>
                </c:pt>
                <c:pt idx="11">
                  <c:v>0.22885797333274016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7B1-4C9A-A5D7-350C5B2D5370}"/>
            </c:ext>
          </c:extLst>
        </c:ser>
        <c:ser>
          <c:idx val="0"/>
          <c:order val="1"/>
          <c:tx>
            <c:strRef>
              <c:f>'Partida 07'!$C$31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07'!$D$29:$O$29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07'!$D$31:$O$31</c:f>
              <c:numCache>
                <c:formatCode>0.0%</c:formatCode>
                <c:ptCount val="12"/>
                <c:pt idx="0">
                  <c:v>5.343508776818099E-2</c:v>
                </c:pt>
                <c:pt idx="1">
                  <c:v>2.7057996163340481E-2</c:v>
                </c:pt>
                <c:pt idx="2">
                  <c:v>0.15235308288122773</c:v>
                </c:pt>
                <c:pt idx="3">
                  <c:v>4.2453239627121026E-2</c:v>
                </c:pt>
                <c:pt idx="4">
                  <c:v>3.4799835350957584E-2</c:v>
                </c:pt>
                <c:pt idx="5">
                  <c:v>0.15212869766555864</c:v>
                </c:pt>
                <c:pt idx="6">
                  <c:v>3.6204952606490384E-2</c:v>
                </c:pt>
                <c:pt idx="7">
                  <c:v>4.276584554397931E-2</c:v>
                </c:pt>
                <c:pt idx="8">
                  <c:v>2.6632883940020551E-2</c:v>
                </c:pt>
                <c:pt idx="9">
                  <c:v>3.9325940347591855E-2</c:v>
                </c:pt>
                <c:pt idx="10">
                  <c:v>0.1042573551219656</c:v>
                </c:pt>
                <c:pt idx="11">
                  <c:v>0.10815099985296044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7B1-4C9A-A5D7-350C5B2D5370}"/>
            </c:ext>
          </c:extLst>
        </c:ser>
        <c:ser>
          <c:idx val="1"/>
          <c:order val="2"/>
          <c:tx>
            <c:strRef>
              <c:f>'Partida 07'!$C$32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7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F7B1-4C9A-A5D7-350C5B2D5370}"/>
                </c:ext>
              </c:extLst>
            </c:dLbl>
            <c:dLbl>
              <c:idx val="4"/>
              <c:layout>
                <c:manualLayout>
                  <c:x val="5.780346820809178E-3"/>
                  <c:y val="-1.2797987091777449E-1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7B1-4C9A-A5D7-350C5B2D5370}"/>
                </c:ext>
              </c:extLst>
            </c:dLbl>
            <c:dLbl>
              <c:idx val="6"/>
              <c:layout>
                <c:manualLayout>
                  <c:x val="1.1560693641618427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7B1-4C9A-A5D7-350C5B2D537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07'!$D$29:$O$29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07'!$D$32</c:f>
              <c:numCache>
                <c:formatCode>0.0%</c:formatCode>
                <c:ptCount val="1"/>
                <c:pt idx="0">
                  <c:v>0.31097482378567626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7B1-4C9A-A5D7-350C5B2D537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17630592"/>
        <c:axId val="217632128"/>
      </c:barChart>
      <c:catAx>
        <c:axId val="2176305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7632128"/>
        <c:crosses val="autoZero"/>
        <c:auto val="1"/>
        <c:lblAlgn val="ctr"/>
        <c:lblOffset val="100"/>
        <c:noMultiLvlLbl val="0"/>
      </c:catAx>
      <c:valAx>
        <c:axId val="217632128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7630592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/>
              <a:t>% Ejecución Acumulada  2019 - 2020 - 2021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'Partida 07'!$C$23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val>
            <c:numRef>
              <c:f>'Partida 07'!$D$23:$O$23</c:f>
              <c:numCache>
                <c:formatCode>0.0%</c:formatCode>
                <c:ptCount val="12"/>
                <c:pt idx="0">
                  <c:v>1.7686048817839351E-2</c:v>
                </c:pt>
                <c:pt idx="1">
                  <c:v>4.0139972803387831E-2</c:v>
                </c:pt>
                <c:pt idx="2">
                  <c:v>0.19692216950731464</c:v>
                </c:pt>
                <c:pt idx="3">
                  <c:v>0.23552008495958299</c:v>
                </c:pt>
                <c:pt idx="4">
                  <c:v>0.3427156415841347</c:v>
                </c:pt>
                <c:pt idx="5">
                  <c:v>0.41126216900794221</c:v>
                </c:pt>
                <c:pt idx="6">
                  <c:v>0.48978649225469295</c:v>
                </c:pt>
                <c:pt idx="7">
                  <c:v>0.57432067706130874</c:v>
                </c:pt>
                <c:pt idx="8">
                  <c:v>0.63469167028891327</c:v>
                </c:pt>
                <c:pt idx="9">
                  <c:v>0.69446753508452297</c:v>
                </c:pt>
                <c:pt idx="10">
                  <c:v>0.82518779348353732</c:v>
                </c:pt>
                <c:pt idx="11">
                  <c:v>0.98241414608364475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771-48C2-BE90-43D5D0FB1482}"/>
            </c:ext>
          </c:extLst>
        </c:ser>
        <c:ser>
          <c:idx val="0"/>
          <c:order val="1"/>
          <c:tx>
            <c:strRef>
              <c:f>'Partida 07'!$C$24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07'!$D$22:$O$22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07'!$D$24:$O$24</c:f>
              <c:numCache>
                <c:formatCode>0.0%</c:formatCode>
                <c:ptCount val="12"/>
                <c:pt idx="0">
                  <c:v>5.343508776818099E-2</c:v>
                </c:pt>
                <c:pt idx="1">
                  <c:v>7.9225966971116044E-2</c:v>
                </c:pt>
                <c:pt idx="2">
                  <c:v>0.23103597494450517</c:v>
                </c:pt>
                <c:pt idx="3">
                  <c:v>0.27518453696953971</c:v>
                </c:pt>
                <c:pt idx="4">
                  <c:v>0.32883996789305736</c:v>
                </c:pt>
                <c:pt idx="5">
                  <c:v>0.44968754254176829</c:v>
                </c:pt>
                <c:pt idx="6">
                  <c:v>0.48580950863996808</c:v>
                </c:pt>
                <c:pt idx="7">
                  <c:v>0.52848051787856343</c:v>
                </c:pt>
                <c:pt idx="8">
                  <c:v>0.34530043439167712</c:v>
                </c:pt>
                <c:pt idx="9">
                  <c:v>0.38435100829302654</c:v>
                </c:pt>
                <c:pt idx="10">
                  <c:v>0.48710993505464706</c:v>
                </c:pt>
                <c:pt idx="11">
                  <c:v>0.57901414755821423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771-48C2-BE90-43D5D0FB1482}"/>
            </c:ext>
          </c:extLst>
        </c:ser>
        <c:ser>
          <c:idx val="1"/>
          <c:order val="2"/>
          <c:tx>
            <c:strRef>
              <c:f>'Partida 07'!$C$25</c:f>
              <c:strCache>
                <c:ptCount val="1"/>
                <c:pt idx="0">
                  <c:v>% Ejecución Ppto. Vigente 2021</c:v>
                </c:pt>
              </c:strCache>
            </c:strRef>
          </c:tx>
          <c:marker>
            <c:symbol val="circle"/>
            <c:size val="5"/>
          </c:marker>
          <c:dLbls>
            <c:dLbl>
              <c:idx val="0"/>
              <c:layout>
                <c:manualLayout>
                  <c:x val="-6.0214879682095802E-2"/>
                  <c:y val="3.14960543131958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771-48C2-BE90-43D5D0FB1482}"/>
                </c:ext>
              </c:extLst>
            </c:dLbl>
            <c:dLbl>
              <c:idx val="1"/>
              <c:layout>
                <c:manualLayout>
                  <c:x val="-4.5677612836292042E-2"/>
                  <c:y val="-3.42119427157387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771-48C2-BE90-43D5D0FB1482}"/>
                </c:ext>
              </c:extLst>
            </c:dLbl>
            <c:dLbl>
              <c:idx val="2"/>
              <c:layout>
                <c:manualLayout>
                  <c:x val="-5.1906378223059116E-2"/>
                  <c:y val="-1.02635828147215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771-48C2-BE90-43D5D0FB1482}"/>
                </c:ext>
              </c:extLst>
            </c:dLbl>
            <c:dLbl>
              <c:idx val="3"/>
              <c:layout>
                <c:manualLayout>
                  <c:x val="-3.9448847449524968E-2"/>
                  <c:y val="-1.71059713578693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771-48C2-BE90-43D5D0FB1482}"/>
                </c:ext>
              </c:extLst>
            </c:dLbl>
            <c:dLbl>
              <c:idx val="4"/>
              <c:layout>
                <c:manualLayout>
                  <c:x val="-4.3613707165109108E-2"/>
                  <c:y val="-2.09973695421305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771-48C2-BE90-43D5D0FB1482}"/>
                </c:ext>
              </c:extLst>
            </c:dLbl>
            <c:dLbl>
              <c:idx val="5"/>
              <c:layout>
                <c:manualLayout>
                  <c:x val="-6.6458982346832896E-2"/>
                  <c:y val="-6.999123180710196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771-48C2-BE90-43D5D0FB1482}"/>
                </c:ext>
              </c:extLst>
            </c:dLbl>
            <c:dLbl>
              <c:idx val="6"/>
              <c:layout>
                <c:manualLayout>
                  <c:x val="-6.8535825545171333E-2"/>
                  <c:y val="-3.14960543131958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771-48C2-BE90-43D5D0FB1482}"/>
                </c:ext>
              </c:extLst>
            </c:dLbl>
            <c:dLbl>
              <c:idx val="7"/>
              <c:layout>
                <c:manualLayout>
                  <c:x val="-1.246105919003115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771-48C2-BE90-43D5D0FB1482}"/>
                </c:ext>
              </c:extLst>
            </c:dLbl>
            <c:dLbl>
              <c:idx val="8"/>
              <c:layout>
                <c:manualLayout>
                  <c:x val="-2.4922118380062305E-2"/>
                  <c:y val="1.39982463614203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C771-48C2-BE90-43D5D0FB1482}"/>
                </c:ext>
              </c:extLst>
            </c:dLbl>
            <c:dLbl>
              <c:idx val="9"/>
              <c:layout>
                <c:manualLayout>
                  <c:x val="-3.9460020768431983E-2"/>
                  <c:y val="2.79964927228407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C771-48C2-BE90-43D5D0FB1482}"/>
                </c:ext>
              </c:extLst>
            </c:dLbl>
            <c:dLbl>
              <c:idx val="10"/>
              <c:layout>
                <c:manualLayout>
                  <c:x val="-2.4922118380062305E-2"/>
                  <c:y val="2.09973695421305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C771-48C2-BE90-43D5D0FB148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7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'Partida 07'!$D$25</c:f>
              <c:numCache>
                <c:formatCode>0.0%</c:formatCode>
                <c:ptCount val="1"/>
                <c:pt idx="0">
                  <c:v>0.31097482378567626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C771-48C2-BE90-43D5D0FB14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16580480"/>
        <c:axId val="216582016"/>
      </c:lineChart>
      <c:catAx>
        <c:axId val="216580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6582016"/>
        <c:crosses val="autoZero"/>
        <c:auto val="1"/>
        <c:lblAlgn val="ctr"/>
        <c:lblOffset val="100"/>
        <c:noMultiLvlLbl val="0"/>
      </c:catAx>
      <c:valAx>
        <c:axId val="216582016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658048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14-04-2021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14-04-2021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149035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146309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7604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14-04-2021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843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14-04-2021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33526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83628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14-04-2021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05391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14-04-2021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19049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14-04-2021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11526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14-04-2021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06299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14-04-2021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78064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14-04-2021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36156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14-04-2021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05903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1469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 idx="4294967295"/>
          </p:nvPr>
        </p:nvSpPr>
        <p:spPr>
          <a:xfrm>
            <a:off x="539552" y="1844824"/>
            <a:ext cx="8064896" cy="2016224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ENERO DE 2021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07: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ECONOMÍA, FOMENTO Y TURISMO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</a:t>
            </a:r>
            <a:r>
              <a:rPr lang="es-CL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marzo </a:t>
            </a:r>
            <a:r>
              <a:rPr lang="es-C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 idx="4294967295"/>
          </p:nvPr>
        </p:nvSpPr>
        <p:spPr>
          <a:xfrm>
            <a:off x="528265" y="826586"/>
            <a:ext cx="8031397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02. PROGRAMA 01: SERVICIO NACIONAL DEL CONSUMIDOR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C8188822-E101-4A1B-8DDC-2B3180450A53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500062" y="6309320"/>
            <a:ext cx="8229600" cy="365125"/>
          </a:xfrm>
          <a:prstGeom prst="rect">
            <a:avLst/>
          </a:prstGeo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2230" y="1437293"/>
            <a:ext cx="8031397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BF8F575B-7201-45B7-903D-7F84719627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5965661"/>
              </p:ext>
            </p:extLst>
          </p:nvPr>
        </p:nvGraphicFramePr>
        <p:xfrm>
          <a:off x="528265" y="1822032"/>
          <a:ext cx="8031397" cy="2811198"/>
        </p:xfrm>
        <a:graphic>
          <a:graphicData uri="http://schemas.openxmlformats.org/drawingml/2006/table">
            <a:tbl>
              <a:tblPr/>
              <a:tblGrid>
                <a:gridCol w="269149">
                  <a:extLst>
                    <a:ext uri="{9D8B030D-6E8A-4147-A177-3AD203B41FA5}">
                      <a16:colId xmlns:a16="http://schemas.microsoft.com/office/drawing/2014/main" val="3385553910"/>
                    </a:ext>
                  </a:extLst>
                </a:gridCol>
                <a:gridCol w="269149">
                  <a:extLst>
                    <a:ext uri="{9D8B030D-6E8A-4147-A177-3AD203B41FA5}">
                      <a16:colId xmlns:a16="http://schemas.microsoft.com/office/drawing/2014/main" val="1978078681"/>
                    </a:ext>
                  </a:extLst>
                </a:gridCol>
                <a:gridCol w="269149">
                  <a:extLst>
                    <a:ext uri="{9D8B030D-6E8A-4147-A177-3AD203B41FA5}">
                      <a16:colId xmlns:a16="http://schemas.microsoft.com/office/drawing/2014/main" val="1421615300"/>
                    </a:ext>
                  </a:extLst>
                </a:gridCol>
                <a:gridCol w="3035998">
                  <a:extLst>
                    <a:ext uri="{9D8B030D-6E8A-4147-A177-3AD203B41FA5}">
                      <a16:colId xmlns:a16="http://schemas.microsoft.com/office/drawing/2014/main" val="3140810162"/>
                    </a:ext>
                  </a:extLst>
                </a:gridCol>
                <a:gridCol w="721318">
                  <a:extLst>
                    <a:ext uri="{9D8B030D-6E8A-4147-A177-3AD203B41FA5}">
                      <a16:colId xmlns:a16="http://schemas.microsoft.com/office/drawing/2014/main" val="140088134"/>
                    </a:ext>
                  </a:extLst>
                </a:gridCol>
                <a:gridCol w="721318">
                  <a:extLst>
                    <a:ext uri="{9D8B030D-6E8A-4147-A177-3AD203B41FA5}">
                      <a16:colId xmlns:a16="http://schemas.microsoft.com/office/drawing/2014/main" val="1336852124"/>
                    </a:ext>
                  </a:extLst>
                </a:gridCol>
                <a:gridCol w="721318">
                  <a:extLst>
                    <a:ext uri="{9D8B030D-6E8A-4147-A177-3AD203B41FA5}">
                      <a16:colId xmlns:a16="http://schemas.microsoft.com/office/drawing/2014/main" val="2259292557"/>
                    </a:ext>
                  </a:extLst>
                </a:gridCol>
                <a:gridCol w="721318">
                  <a:extLst>
                    <a:ext uri="{9D8B030D-6E8A-4147-A177-3AD203B41FA5}">
                      <a16:colId xmlns:a16="http://schemas.microsoft.com/office/drawing/2014/main" val="3327228380"/>
                    </a:ext>
                  </a:extLst>
                </a:gridCol>
                <a:gridCol w="656723">
                  <a:extLst>
                    <a:ext uri="{9D8B030D-6E8A-4147-A177-3AD203B41FA5}">
                      <a16:colId xmlns:a16="http://schemas.microsoft.com/office/drawing/2014/main" val="3755332500"/>
                    </a:ext>
                  </a:extLst>
                </a:gridCol>
                <a:gridCol w="645957">
                  <a:extLst>
                    <a:ext uri="{9D8B030D-6E8A-4147-A177-3AD203B41FA5}">
                      <a16:colId xmlns:a16="http://schemas.microsoft.com/office/drawing/2014/main" val="3237916198"/>
                    </a:ext>
                  </a:extLst>
                </a:gridCol>
              </a:tblGrid>
              <a:tr h="12564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335630"/>
                  </a:ext>
                </a:extLst>
              </a:tr>
              <a:tr h="3847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2377804"/>
                  </a:ext>
                </a:extLst>
              </a:tr>
              <a:tr h="16490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14.498.823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14.498.823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2.645.869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6188617"/>
                  </a:ext>
                </a:extLst>
              </a:tr>
              <a:tr h="1256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10.770.857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10.770.857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1.674.101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6038129"/>
                  </a:ext>
                </a:extLst>
              </a:tr>
              <a:tr h="1256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2.712.380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2.712.380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256.870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0948810"/>
                  </a:ext>
                </a:extLst>
              </a:tr>
              <a:tr h="1256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8394842"/>
                  </a:ext>
                </a:extLst>
              </a:tr>
              <a:tr h="1256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4907196"/>
                  </a:ext>
                </a:extLst>
              </a:tr>
              <a:tr h="1256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879.849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879.849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6.314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414825"/>
                  </a:ext>
                </a:extLst>
              </a:tr>
              <a:tr h="1256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503.960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503.960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999760"/>
                  </a:ext>
                </a:extLst>
              </a:tr>
              <a:tr h="1256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Concursable Aplicación Ley N°19.955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503.960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503.960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6426251"/>
                  </a:ext>
                </a:extLst>
              </a:tr>
              <a:tr h="1256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158.910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158.910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8112203"/>
                  </a:ext>
                </a:extLst>
              </a:tr>
              <a:tr h="1256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Economía y Empresas de Menor Tamaño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47.312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47.312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4457282"/>
                  </a:ext>
                </a:extLst>
              </a:tr>
              <a:tr h="251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-Ministerio de Justicia y Derechos Humanos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111.598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111.598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3174523"/>
                  </a:ext>
                </a:extLst>
              </a:tr>
              <a:tr h="1256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216.979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216.979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6.314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0644671"/>
                  </a:ext>
                </a:extLst>
              </a:tr>
              <a:tr h="1256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Educación Financiera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216.979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216.979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6.314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954283"/>
                  </a:ext>
                </a:extLst>
              </a:tr>
              <a:tr h="1256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135.727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135.727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0769433"/>
                  </a:ext>
                </a:extLst>
              </a:tr>
              <a:tr h="1256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135.727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135.727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304515"/>
                  </a:ext>
                </a:extLst>
              </a:tr>
              <a:tr h="1256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708.568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3804"/>
                  </a:ext>
                </a:extLst>
              </a:tr>
              <a:tr h="1256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708.568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14489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 idx="4294967295"/>
          </p:nvPr>
        </p:nvSpPr>
        <p:spPr>
          <a:xfrm>
            <a:off x="554199" y="738971"/>
            <a:ext cx="800875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03. PROGRAMA 01: SUBSECRETARÍA DE PESCA Y ACUICULTURA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0FFDB30E-1F9A-4E51-88F6-6CF9E3EB0F0B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500062" y="6309320"/>
            <a:ext cx="8229600" cy="365125"/>
          </a:xfrm>
          <a:prstGeom prst="rect">
            <a:avLst/>
          </a:prstGeo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54199" y="1382774"/>
            <a:ext cx="8058248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56EA6B32-23EC-4A5F-AD7F-C346D03576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8138375"/>
              </p:ext>
            </p:extLst>
          </p:nvPr>
        </p:nvGraphicFramePr>
        <p:xfrm>
          <a:off x="554199" y="1759266"/>
          <a:ext cx="7981902" cy="4351332"/>
        </p:xfrm>
        <a:graphic>
          <a:graphicData uri="http://schemas.openxmlformats.org/drawingml/2006/table">
            <a:tbl>
              <a:tblPr/>
              <a:tblGrid>
                <a:gridCol w="267490">
                  <a:extLst>
                    <a:ext uri="{9D8B030D-6E8A-4147-A177-3AD203B41FA5}">
                      <a16:colId xmlns:a16="http://schemas.microsoft.com/office/drawing/2014/main" val="708062497"/>
                    </a:ext>
                  </a:extLst>
                </a:gridCol>
                <a:gridCol w="267490">
                  <a:extLst>
                    <a:ext uri="{9D8B030D-6E8A-4147-A177-3AD203B41FA5}">
                      <a16:colId xmlns:a16="http://schemas.microsoft.com/office/drawing/2014/main" val="1180299622"/>
                    </a:ext>
                  </a:extLst>
                </a:gridCol>
                <a:gridCol w="267490">
                  <a:extLst>
                    <a:ext uri="{9D8B030D-6E8A-4147-A177-3AD203B41FA5}">
                      <a16:colId xmlns:a16="http://schemas.microsoft.com/office/drawing/2014/main" val="915054280"/>
                    </a:ext>
                  </a:extLst>
                </a:gridCol>
                <a:gridCol w="3017288">
                  <a:extLst>
                    <a:ext uri="{9D8B030D-6E8A-4147-A177-3AD203B41FA5}">
                      <a16:colId xmlns:a16="http://schemas.microsoft.com/office/drawing/2014/main" val="2674841018"/>
                    </a:ext>
                  </a:extLst>
                </a:gridCol>
                <a:gridCol w="716873">
                  <a:extLst>
                    <a:ext uri="{9D8B030D-6E8A-4147-A177-3AD203B41FA5}">
                      <a16:colId xmlns:a16="http://schemas.microsoft.com/office/drawing/2014/main" val="3614208664"/>
                    </a:ext>
                  </a:extLst>
                </a:gridCol>
                <a:gridCol w="716873">
                  <a:extLst>
                    <a:ext uri="{9D8B030D-6E8A-4147-A177-3AD203B41FA5}">
                      <a16:colId xmlns:a16="http://schemas.microsoft.com/office/drawing/2014/main" val="296060626"/>
                    </a:ext>
                  </a:extLst>
                </a:gridCol>
                <a:gridCol w="716873">
                  <a:extLst>
                    <a:ext uri="{9D8B030D-6E8A-4147-A177-3AD203B41FA5}">
                      <a16:colId xmlns:a16="http://schemas.microsoft.com/office/drawing/2014/main" val="3036665672"/>
                    </a:ext>
                  </a:extLst>
                </a:gridCol>
                <a:gridCol w="716873">
                  <a:extLst>
                    <a:ext uri="{9D8B030D-6E8A-4147-A177-3AD203B41FA5}">
                      <a16:colId xmlns:a16="http://schemas.microsoft.com/office/drawing/2014/main" val="1582256766"/>
                    </a:ext>
                  </a:extLst>
                </a:gridCol>
                <a:gridCol w="652676">
                  <a:extLst>
                    <a:ext uri="{9D8B030D-6E8A-4147-A177-3AD203B41FA5}">
                      <a16:colId xmlns:a16="http://schemas.microsoft.com/office/drawing/2014/main" val="1479105286"/>
                    </a:ext>
                  </a:extLst>
                </a:gridCol>
                <a:gridCol w="641976">
                  <a:extLst>
                    <a:ext uri="{9D8B030D-6E8A-4147-A177-3AD203B41FA5}">
                      <a16:colId xmlns:a16="http://schemas.microsoft.com/office/drawing/2014/main" val="3897356733"/>
                    </a:ext>
                  </a:extLst>
                </a:gridCol>
              </a:tblGrid>
              <a:tr h="119419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464" marR="7464" marT="74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464" marR="7464" marT="74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9738712"/>
                  </a:ext>
                </a:extLst>
              </a:tr>
              <a:tr h="365722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5316247"/>
                  </a:ext>
                </a:extLst>
              </a:tr>
              <a:tr h="15673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37.540.756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37.540.756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6.489.922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17,3%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17,3%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2005211"/>
                  </a:ext>
                </a:extLst>
              </a:tr>
              <a:tr h="1194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6.385.055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6.385.055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860.453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9846368"/>
                  </a:ext>
                </a:extLst>
              </a:tr>
              <a:tr h="1194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2.285.491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2.285.491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122.489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3093971"/>
                  </a:ext>
                </a:extLst>
              </a:tr>
              <a:tr h="1194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24.244.580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24.244.580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3.945.854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9375409"/>
                  </a:ext>
                </a:extLst>
              </a:tr>
              <a:tr h="1194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2.835.426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2.835.426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425.892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9050702"/>
                  </a:ext>
                </a:extLst>
              </a:tr>
              <a:tr h="1194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  Actividades Pesca Artesanal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17.094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17.094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2643970"/>
                  </a:ext>
                </a:extLst>
              </a:tr>
              <a:tr h="1194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Operacional Plataforma Científica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2.433.667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2.433.667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425.892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7123561"/>
                  </a:ext>
                </a:extLst>
              </a:tr>
              <a:tr h="2388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Cumplimiento Art. 173 del Decreto N° 430, de 1992, Ministerio de Economía, Fomento y Turismo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384.665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384.665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1527462"/>
                  </a:ext>
                </a:extLst>
              </a:tr>
              <a:tr h="1194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17.779.291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17.779.291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3.497.437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19,7%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19,7%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7226500"/>
                  </a:ext>
                </a:extLst>
              </a:tr>
              <a:tr h="1194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Economia y Empresas de Menor Tamaño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17.779.291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17.779.291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3.497.437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19,7%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19,7%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1412881"/>
                  </a:ext>
                </a:extLst>
              </a:tr>
              <a:tr h="1194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3.455.493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3.455.493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22.525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5948624"/>
                  </a:ext>
                </a:extLst>
              </a:tr>
              <a:tr h="2388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Cumplimiento Art. 173 del Decreto N° 430, de 1992, Ministerio de Economía, Fomento y Turismo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559.103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559.103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18.000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2876795"/>
                  </a:ext>
                </a:extLst>
              </a:tr>
              <a:tr h="1194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Investigación Pesquera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2.806.818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2.806.818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3.454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8181198"/>
                  </a:ext>
                </a:extLst>
              </a:tr>
              <a:tr h="1194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501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Comités Científicos Técnicos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89.572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89.572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1.071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0028775"/>
                  </a:ext>
                </a:extLst>
              </a:tr>
              <a:tr h="1194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174.370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174.370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7902677"/>
                  </a:ext>
                </a:extLst>
              </a:tr>
              <a:tr h="2388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Regional de Ordenamiento Pesquero del Pacífico Sur (OROP-PS)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72.966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72.966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637463"/>
                  </a:ext>
                </a:extLst>
              </a:tr>
              <a:tr h="1194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Acuerdo para la Conservación de Albatros y Petreles (ACAP)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21.273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21.273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1095989"/>
                  </a:ext>
                </a:extLst>
              </a:tr>
              <a:tr h="2388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para la Conservación de Recursos Vivos Marinos Antárticos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74.005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74.005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5356630"/>
                  </a:ext>
                </a:extLst>
              </a:tr>
              <a:tr h="2388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Convención Interamericana Protección y Conservación de las Tortugas Marinas (CIT)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6.126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6.126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3819184"/>
                  </a:ext>
                </a:extLst>
              </a:tr>
              <a:tr h="1194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4.625.630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4.625.630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8977700"/>
                  </a:ext>
                </a:extLst>
              </a:tr>
              <a:tr h="1194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4.453.836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4.453.836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4891517"/>
                  </a:ext>
                </a:extLst>
              </a:tr>
              <a:tr h="1194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3.681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3.681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8260969"/>
                  </a:ext>
                </a:extLst>
              </a:tr>
              <a:tr h="1194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12.270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12.270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5781232"/>
                  </a:ext>
                </a:extLst>
              </a:tr>
              <a:tr h="1194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9.314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9.314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0231101"/>
                  </a:ext>
                </a:extLst>
              </a:tr>
              <a:tr h="1268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146.529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146.529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795928"/>
                  </a:ext>
                </a:extLst>
              </a:tr>
              <a:tr h="1194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1.560.999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576035"/>
                  </a:ext>
                </a:extLst>
              </a:tr>
              <a:tr h="1194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1.560.999</a:t>
                      </a:r>
                    </a:p>
                  </a:txBody>
                  <a:tcPr marL="7464" marR="7464" marT="74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464" marR="7464" marT="74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74382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 idx="4294967295"/>
          </p:nvPr>
        </p:nvSpPr>
        <p:spPr>
          <a:xfrm>
            <a:off x="566350" y="739434"/>
            <a:ext cx="805878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04. PROGRAMA 01: SERVICIO NACIONAL DE PESCA Y ACUICULTURA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55C5D257-0F3A-4436-B3EB-987B02F22EEF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500062" y="6309320"/>
            <a:ext cx="8229600" cy="365125"/>
          </a:xfrm>
          <a:prstGeom prst="rect">
            <a:avLst/>
          </a:prstGeo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6350" y="1412776"/>
            <a:ext cx="8058786" cy="23931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22B0CB41-B019-4FB1-B507-ED40D52AF6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9103461"/>
              </p:ext>
            </p:extLst>
          </p:nvPr>
        </p:nvGraphicFramePr>
        <p:xfrm>
          <a:off x="566351" y="1734340"/>
          <a:ext cx="8058785" cy="1842529"/>
        </p:xfrm>
        <a:graphic>
          <a:graphicData uri="http://schemas.openxmlformats.org/drawingml/2006/table">
            <a:tbl>
              <a:tblPr/>
              <a:tblGrid>
                <a:gridCol w="270067">
                  <a:extLst>
                    <a:ext uri="{9D8B030D-6E8A-4147-A177-3AD203B41FA5}">
                      <a16:colId xmlns:a16="http://schemas.microsoft.com/office/drawing/2014/main" val="1870930915"/>
                    </a:ext>
                  </a:extLst>
                </a:gridCol>
                <a:gridCol w="270067">
                  <a:extLst>
                    <a:ext uri="{9D8B030D-6E8A-4147-A177-3AD203B41FA5}">
                      <a16:colId xmlns:a16="http://schemas.microsoft.com/office/drawing/2014/main" val="3061846537"/>
                    </a:ext>
                  </a:extLst>
                </a:gridCol>
                <a:gridCol w="270067">
                  <a:extLst>
                    <a:ext uri="{9D8B030D-6E8A-4147-A177-3AD203B41FA5}">
                      <a16:colId xmlns:a16="http://schemas.microsoft.com/office/drawing/2014/main" val="2190873050"/>
                    </a:ext>
                  </a:extLst>
                </a:gridCol>
                <a:gridCol w="3046350">
                  <a:extLst>
                    <a:ext uri="{9D8B030D-6E8A-4147-A177-3AD203B41FA5}">
                      <a16:colId xmlns:a16="http://schemas.microsoft.com/office/drawing/2014/main" val="943082059"/>
                    </a:ext>
                  </a:extLst>
                </a:gridCol>
                <a:gridCol w="723778">
                  <a:extLst>
                    <a:ext uri="{9D8B030D-6E8A-4147-A177-3AD203B41FA5}">
                      <a16:colId xmlns:a16="http://schemas.microsoft.com/office/drawing/2014/main" val="268094001"/>
                    </a:ext>
                  </a:extLst>
                </a:gridCol>
                <a:gridCol w="723778">
                  <a:extLst>
                    <a:ext uri="{9D8B030D-6E8A-4147-A177-3AD203B41FA5}">
                      <a16:colId xmlns:a16="http://schemas.microsoft.com/office/drawing/2014/main" val="3046349426"/>
                    </a:ext>
                  </a:extLst>
                </a:gridCol>
                <a:gridCol w="723778">
                  <a:extLst>
                    <a:ext uri="{9D8B030D-6E8A-4147-A177-3AD203B41FA5}">
                      <a16:colId xmlns:a16="http://schemas.microsoft.com/office/drawing/2014/main" val="3127668245"/>
                    </a:ext>
                  </a:extLst>
                </a:gridCol>
                <a:gridCol w="723778">
                  <a:extLst>
                    <a:ext uri="{9D8B030D-6E8A-4147-A177-3AD203B41FA5}">
                      <a16:colId xmlns:a16="http://schemas.microsoft.com/office/drawing/2014/main" val="884382013"/>
                    </a:ext>
                  </a:extLst>
                </a:gridCol>
                <a:gridCol w="658962">
                  <a:extLst>
                    <a:ext uri="{9D8B030D-6E8A-4147-A177-3AD203B41FA5}">
                      <a16:colId xmlns:a16="http://schemas.microsoft.com/office/drawing/2014/main" val="1447134734"/>
                    </a:ext>
                  </a:extLst>
                </a:gridCol>
                <a:gridCol w="648160">
                  <a:extLst>
                    <a:ext uri="{9D8B030D-6E8A-4147-A177-3AD203B41FA5}">
                      <a16:colId xmlns:a16="http://schemas.microsoft.com/office/drawing/2014/main" val="2644866054"/>
                    </a:ext>
                  </a:extLst>
                </a:gridCol>
              </a:tblGrid>
              <a:tr h="1281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0360065"/>
                  </a:ext>
                </a:extLst>
              </a:tr>
              <a:tr h="39253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7282518"/>
                  </a:ext>
                </a:extLst>
              </a:tr>
              <a:tr h="1682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33.193.882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33.193.882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4.793.566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6221666"/>
                  </a:ext>
                </a:extLst>
              </a:tr>
              <a:tr h="1281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26.997.855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26.997.855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3.752.596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9843495"/>
                  </a:ext>
                </a:extLst>
              </a:tr>
              <a:tr h="1281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6.136.791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6.136.791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538.197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5141183"/>
                  </a:ext>
                </a:extLst>
              </a:tr>
              <a:tr h="1281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4777754"/>
                  </a:ext>
                </a:extLst>
              </a:tr>
              <a:tr h="1281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2895748"/>
                  </a:ext>
                </a:extLst>
              </a:tr>
              <a:tr h="1281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59.226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59.226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8.016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0594047"/>
                  </a:ext>
                </a:extLst>
              </a:tr>
              <a:tr h="1281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59.226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59.226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8.016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4188713"/>
                  </a:ext>
                </a:extLst>
              </a:tr>
              <a:tr h="1281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 SICEX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59.226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59.226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8.016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0334286"/>
                  </a:ext>
                </a:extLst>
              </a:tr>
              <a:tr h="1281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494.757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7416503"/>
                  </a:ext>
                </a:extLst>
              </a:tr>
              <a:tr h="1281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494.757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47195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61946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 idx="4294967295"/>
          </p:nvPr>
        </p:nvSpPr>
        <p:spPr>
          <a:xfrm>
            <a:off x="518819" y="660601"/>
            <a:ext cx="808562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06. PROGRAMA 01: CORPORACIÓN DE FOMENTO DE LA PRODUCCIÓN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16131DD8-B003-46A5-893B-1E7242CCD491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457200" y="6211633"/>
            <a:ext cx="8229600" cy="365125"/>
          </a:xfrm>
          <a:prstGeom prst="rect">
            <a:avLst/>
          </a:prstGeo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19" y="1275830"/>
            <a:ext cx="8210798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1 de 3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F6E0DD26-D389-4E77-A144-9CD5AEBFA4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8015352"/>
              </p:ext>
            </p:extLst>
          </p:nvPr>
        </p:nvGraphicFramePr>
        <p:xfrm>
          <a:off x="518819" y="1665091"/>
          <a:ext cx="8044163" cy="4357071"/>
        </p:xfrm>
        <a:graphic>
          <a:graphicData uri="http://schemas.openxmlformats.org/drawingml/2006/table">
            <a:tbl>
              <a:tblPr/>
              <a:tblGrid>
                <a:gridCol w="269577">
                  <a:extLst>
                    <a:ext uri="{9D8B030D-6E8A-4147-A177-3AD203B41FA5}">
                      <a16:colId xmlns:a16="http://schemas.microsoft.com/office/drawing/2014/main" val="1707250938"/>
                    </a:ext>
                  </a:extLst>
                </a:gridCol>
                <a:gridCol w="269577">
                  <a:extLst>
                    <a:ext uri="{9D8B030D-6E8A-4147-A177-3AD203B41FA5}">
                      <a16:colId xmlns:a16="http://schemas.microsoft.com/office/drawing/2014/main" val="1600021289"/>
                    </a:ext>
                  </a:extLst>
                </a:gridCol>
                <a:gridCol w="269577">
                  <a:extLst>
                    <a:ext uri="{9D8B030D-6E8A-4147-A177-3AD203B41FA5}">
                      <a16:colId xmlns:a16="http://schemas.microsoft.com/office/drawing/2014/main" val="1596430333"/>
                    </a:ext>
                  </a:extLst>
                </a:gridCol>
                <a:gridCol w="3040823">
                  <a:extLst>
                    <a:ext uri="{9D8B030D-6E8A-4147-A177-3AD203B41FA5}">
                      <a16:colId xmlns:a16="http://schemas.microsoft.com/office/drawing/2014/main" val="284430367"/>
                    </a:ext>
                  </a:extLst>
                </a:gridCol>
                <a:gridCol w="722465">
                  <a:extLst>
                    <a:ext uri="{9D8B030D-6E8A-4147-A177-3AD203B41FA5}">
                      <a16:colId xmlns:a16="http://schemas.microsoft.com/office/drawing/2014/main" val="2687844352"/>
                    </a:ext>
                  </a:extLst>
                </a:gridCol>
                <a:gridCol w="722465">
                  <a:extLst>
                    <a:ext uri="{9D8B030D-6E8A-4147-A177-3AD203B41FA5}">
                      <a16:colId xmlns:a16="http://schemas.microsoft.com/office/drawing/2014/main" val="484543752"/>
                    </a:ext>
                  </a:extLst>
                </a:gridCol>
                <a:gridCol w="722465">
                  <a:extLst>
                    <a:ext uri="{9D8B030D-6E8A-4147-A177-3AD203B41FA5}">
                      <a16:colId xmlns:a16="http://schemas.microsoft.com/office/drawing/2014/main" val="1526887475"/>
                    </a:ext>
                  </a:extLst>
                </a:gridCol>
                <a:gridCol w="722465">
                  <a:extLst>
                    <a:ext uri="{9D8B030D-6E8A-4147-A177-3AD203B41FA5}">
                      <a16:colId xmlns:a16="http://schemas.microsoft.com/office/drawing/2014/main" val="4169114023"/>
                    </a:ext>
                  </a:extLst>
                </a:gridCol>
                <a:gridCol w="657766">
                  <a:extLst>
                    <a:ext uri="{9D8B030D-6E8A-4147-A177-3AD203B41FA5}">
                      <a16:colId xmlns:a16="http://schemas.microsoft.com/office/drawing/2014/main" val="1874313698"/>
                    </a:ext>
                  </a:extLst>
                </a:gridCol>
                <a:gridCol w="646983">
                  <a:extLst>
                    <a:ext uri="{9D8B030D-6E8A-4147-A177-3AD203B41FA5}">
                      <a16:colId xmlns:a16="http://schemas.microsoft.com/office/drawing/2014/main" val="295541687"/>
                    </a:ext>
                  </a:extLst>
                </a:gridCol>
              </a:tblGrid>
              <a:tr h="1149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67" marR="7467" marT="7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467" marR="7467" marT="7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467" marR="7467" marT="7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9046764"/>
                  </a:ext>
                </a:extLst>
              </a:tr>
              <a:tr h="358422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467" marR="7467" marT="7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467" marR="7467" marT="7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467" marR="7467" marT="7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1220734"/>
                  </a:ext>
                </a:extLst>
              </a:tr>
              <a:tr h="13888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67" marR="7467" marT="7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700.058.520 </a:t>
                      </a:r>
                    </a:p>
                  </a:txBody>
                  <a:tcPr marL="7467" marR="7467" marT="7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1.165.513.435 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465.454.915 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448.345.244 </a:t>
                      </a:r>
                    </a:p>
                  </a:txBody>
                  <a:tcPr marL="7467" marR="7467" marT="7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64,0%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38,5%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030537"/>
                  </a:ext>
                </a:extLst>
              </a:tr>
              <a:tr h="1289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467" marR="7467" marT="7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26.828.831 </a:t>
                      </a:r>
                    </a:p>
                  </a:txBody>
                  <a:tcPr marL="7467" marR="7467" marT="7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26.828.831 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3.622.552</a:t>
                      </a:r>
                    </a:p>
                  </a:txBody>
                  <a:tcPr marL="7467" marR="7467" marT="7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7298443"/>
                  </a:ext>
                </a:extLst>
              </a:tr>
              <a:tr h="1289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467" marR="7467" marT="7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9.134.636 </a:t>
                      </a:r>
                    </a:p>
                  </a:txBody>
                  <a:tcPr marL="7467" marR="7467" marT="7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9.134.636 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934.457</a:t>
                      </a:r>
                    </a:p>
                  </a:txBody>
                  <a:tcPr marL="7467" marR="7467" marT="7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1136034"/>
                  </a:ext>
                </a:extLst>
              </a:tr>
              <a:tr h="1289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467" marR="7467" marT="7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274.204 </a:t>
                      </a:r>
                    </a:p>
                  </a:txBody>
                  <a:tcPr marL="7467" marR="7467" marT="7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274.204 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370.055</a:t>
                      </a:r>
                    </a:p>
                  </a:txBody>
                  <a:tcPr marL="7467" marR="7467" marT="7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135,0%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135,0%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8088153"/>
                  </a:ext>
                </a:extLst>
              </a:tr>
              <a:tr h="1289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67" marR="7467" marT="7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274.204 </a:t>
                      </a:r>
                    </a:p>
                  </a:txBody>
                  <a:tcPr marL="7467" marR="7467" marT="7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274.204 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370.055</a:t>
                      </a:r>
                    </a:p>
                  </a:txBody>
                  <a:tcPr marL="7467" marR="7467" marT="7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135,0%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135,0%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120317"/>
                  </a:ext>
                </a:extLst>
              </a:tr>
              <a:tr h="1289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467" marR="7467" marT="7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196.263.465 </a:t>
                      </a:r>
                    </a:p>
                  </a:txBody>
                  <a:tcPr marL="7467" marR="7467" marT="7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251.263.465 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55.000.000 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13.628.149</a:t>
                      </a:r>
                    </a:p>
                  </a:txBody>
                  <a:tcPr marL="7467" marR="7467" marT="7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8099341"/>
                  </a:ext>
                </a:extLst>
              </a:tr>
              <a:tr h="1289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67" marR="7467" marT="7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73.079.797 </a:t>
                      </a:r>
                    </a:p>
                  </a:txBody>
                  <a:tcPr marL="7467" marR="7467" marT="7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128.079.797 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55.000.000 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825.852</a:t>
                      </a:r>
                    </a:p>
                  </a:txBody>
                  <a:tcPr marL="7467" marR="7467" marT="7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6740353"/>
                  </a:ext>
                </a:extLst>
              </a:tr>
              <a:tr h="1289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67" marR="7467" marT="7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724.790 </a:t>
                      </a:r>
                    </a:p>
                  </a:txBody>
                  <a:tcPr marL="7467" marR="7467" marT="7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724.790 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4.913</a:t>
                      </a:r>
                    </a:p>
                  </a:txBody>
                  <a:tcPr marL="7467" marR="7467" marT="7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439051"/>
                  </a:ext>
                </a:extLst>
              </a:tr>
              <a:tr h="1289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67" marR="7467" marT="7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Promoción de Inversiones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3.259.899 </a:t>
                      </a:r>
                    </a:p>
                  </a:txBody>
                  <a:tcPr marL="7467" marR="7467" marT="7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3.259.899 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67" marR="7467" marT="7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6542175"/>
                  </a:ext>
                </a:extLst>
              </a:tr>
              <a:tr h="1289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67" marR="7467" marT="7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Formación para la Competitividad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3.282.013 </a:t>
                      </a:r>
                    </a:p>
                  </a:txBody>
                  <a:tcPr marL="7467" marR="7467" marT="7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3.282.013 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67" marR="7467" marT="7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9173466"/>
                  </a:ext>
                </a:extLst>
              </a:tr>
              <a:tr h="1289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67" marR="7467" marT="7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Territorial y de Redes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1.737.406 </a:t>
                      </a:r>
                    </a:p>
                  </a:txBody>
                  <a:tcPr marL="7467" marR="7467" marT="7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1.737.406 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197.399</a:t>
                      </a:r>
                    </a:p>
                  </a:txBody>
                  <a:tcPr marL="7467" marR="7467" marT="7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0775526"/>
                  </a:ext>
                </a:extLst>
              </a:tr>
              <a:tr h="1289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67" marR="7467" marT="7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Convenios de Colaboración (Lota)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137.015 </a:t>
                      </a:r>
                    </a:p>
                  </a:txBody>
                  <a:tcPr marL="7467" marR="7467" marT="7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137.015 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67" marR="7467" marT="7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8652065"/>
                  </a:ext>
                </a:extLst>
              </a:tr>
              <a:tr h="1289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67" marR="7467" marT="7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Fomento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8.360.505 </a:t>
                      </a:r>
                    </a:p>
                  </a:txBody>
                  <a:tcPr marL="7467" marR="7467" marT="7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63.360.505 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55.000.000 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67" marR="7467" marT="7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3219620"/>
                  </a:ext>
                </a:extLst>
              </a:tr>
              <a:tr h="1289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67" marR="7467" marT="7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Productivo Agropecuario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3.599.827 </a:t>
                      </a:r>
                    </a:p>
                  </a:txBody>
                  <a:tcPr marL="7467" marR="7467" marT="7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3.599.827 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67" marR="7467" marT="7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4982944"/>
                  </a:ext>
                </a:extLst>
              </a:tr>
              <a:tr h="1289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67" marR="7467" marT="7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Estratégicos de Desarrollo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3.289.807 </a:t>
                      </a:r>
                    </a:p>
                  </a:txBody>
                  <a:tcPr marL="7467" marR="7467" marT="7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3.289.807 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57.080</a:t>
                      </a:r>
                    </a:p>
                  </a:txBody>
                  <a:tcPr marL="7467" marR="7467" marT="7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3235929"/>
                  </a:ext>
                </a:extLst>
              </a:tr>
              <a:tr h="1289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67" marR="7467" marT="7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Normalización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304.872 </a:t>
                      </a:r>
                    </a:p>
                  </a:txBody>
                  <a:tcPr marL="7467" marR="7467" marT="7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304.872 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67" marR="7467" marT="7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1453521"/>
                  </a:ext>
                </a:extLst>
              </a:tr>
              <a:tr h="1289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67" marR="7467" marT="7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Fomento Pesquero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532.934 </a:t>
                      </a:r>
                    </a:p>
                  </a:txBody>
                  <a:tcPr marL="7467" marR="7467" marT="7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532.934 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67" marR="7467" marT="7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7385160"/>
                  </a:ext>
                </a:extLst>
              </a:tr>
              <a:tr h="1289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67" marR="7467" marT="7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Compensación Intereses Créditos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4.959.903 </a:t>
                      </a:r>
                    </a:p>
                  </a:txBody>
                  <a:tcPr marL="7467" marR="7467" marT="7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4.959.903 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30.819</a:t>
                      </a:r>
                    </a:p>
                  </a:txBody>
                  <a:tcPr marL="7467" marR="7467" marT="7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1492965"/>
                  </a:ext>
                </a:extLst>
              </a:tr>
              <a:tr h="1289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67" marR="7467" marT="7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Emprendimiento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25.243.512 </a:t>
                      </a:r>
                    </a:p>
                  </a:txBody>
                  <a:tcPr marL="7467" marR="7467" marT="7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25.243.512 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534.588</a:t>
                      </a:r>
                    </a:p>
                  </a:txBody>
                  <a:tcPr marL="7467" marR="7467" marT="7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1058270"/>
                  </a:ext>
                </a:extLst>
              </a:tr>
              <a:tr h="1289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67" marR="7467" marT="7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 Tecnológica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15.652.905 </a:t>
                      </a:r>
                    </a:p>
                  </a:txBody>
                  <a:tcPr marL="7467" marR="7467" marT="7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15.652.905 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67" marR="7467" marT="7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2184374"/>
                  </a:ext>
                </a:extLst>
              </a:tr>
              <a:tr h="1289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67" marR="7467" marT="7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la Competitividad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1.801.993 </a:t>
                      </a:r>
                    </a:p>
                  </a:txBody>
                  <a:tcPr marL="7467" marR="7467" marT="7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1.801.993 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1.053</a:t>
                      </a:r>
                    </a:p>
                  </a:txBody>
                  <a:tcPr marL="7467" marR="7467" marT="7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1994980"/>
                  </a:ext>
                </a:extLst>
              </a:tr>
              <a:tr h="1289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67" marR="7467" marT="7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Industrias Creativas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192.416 </a:t>
                      </a:r>
                    </a:p>
                  </a:txBody>
                  <a:tcPr marL="7467" marR="7467" marT="7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192.416 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67" marR="7467" marT="7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7221943"/>
                  </a:ext>
                </a:extLst>
              </a:tr>
              <a:tr h="1289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67" marR="7467" marT="7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32.513.434 </a:t>
                      </a:r>
                    </a:p>
                  </a:txBody>
                  <a:tcPr marL="7467" marR="7467" marT="7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32.513.434 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3.450.000</a:t>
                      </a:r>
                    </a:p>
                  </a:txBody>
                  <a:tcPr marL="7467" marR="7467" marT="7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2969081"/>
                  </a:ext>
                </a:extLst>
              </a:tr>
              <a:tr h="1289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67" marR="7467" marT="7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SERCOTEC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28.663.940 </a:t>
                      </a:r>
                    </a:p>
                  </a:txBody>
                  <a:tcPr marL="7467" marR="7467" marT="7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28.663.940 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2.250.000</a:t>
                      </a:r>
                    </a:p>
                  </a:txBody>
                  <a:tcPr marL="7467" marR="7467" marT="7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6420747"/>
                  </a:ext>
                </a:extLst>
              </a:tr>
              <a:tr h="1289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67" marR="7467" marT="7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INNOVA CHILE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3.657.326 </a:t>
                      </a:r>
                    </a:p>
                  </a:txBody>
                  <a:tcPr marL="7467" marR="7467" marT="7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3.657.326 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1.200.000</a:t>
                      </a:r>
                    </a:p>
                  </a:txBody>
                  <a:tcPr marL="7467" marR="7467" marT="7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11983"/>
                  </a:ext>
                </a:extLst>
              </a:tr>
              <a:tr h="1289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67" marR="7467" marT="7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Desarrollo Agropecuario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89.918 </a:t>
                      </a:r>
                    </a:p>
                  </a:txBody>
                  <a:tcPr marL="7467" marR="7467" marT="7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89.918 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67" marR="7467" marT="7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215112"/>
                  </a:ext>
                </a:extLst>
              </a:tr>
              <a:tr h="1289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67" marR="7467" marT="7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Minería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102.250 </a:t>
                      </a:r>
                    </a:p>
                  </a:txBody>
                  <a:tcPr marL="7467" marR="7467" marT="7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102.250 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67" marR="7467" marT="7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1165826"/>
                  </a:ext>
                </a:extLst>
              </a:tr>
              <a:tr h="1289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67" marR="7467" marT="7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90.670.234 </a:t>
                      </a:r>
                    </a:p>
                  </a:txBody>
                  <a:tcPr marL="7467" marR="7467" marT="7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90.670.234 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9.352.297</a:t>
                      </a:r>
                    </a:p>
                  </a:txBody>
                  <a:tcPr marL="7467" marR="7467" marT="7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6819487"/>
                  </a:ext>
                </a:extLst>
              </a:tr>
              <a:tr h="1289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67" marR="7467" marT="7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Fondo Cobertura de Riesgos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71.575.000 </a:t>
                      </a:r>
                    </a:p>
                  </a:txBody>
                  <a:tcPr marL="7467" marR="7467" marT="7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71.575.000 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9.010.153</a:t>
                      </a:r>
                    </a:p>
                  </a:txBody>
                  <a:tcPr marL="7467" marR="7467" marT="7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2100931"/>
                  </a:ext>
                </a:extLst>
              </a:tr>
              <a:tr h="1289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67" marR="7467" marT="7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Agroseguros - Subvención Primas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5.882.146 </a:t>
                      </a:r>
                    </a:p>
                  </a:txBody>
                  <a:tcPr marL="7467" marR="7467" marT="7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5.882.146 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81.805</a:t>
                      </a:r>
                    </a:p>
                  </a:txBody>
                  <a:tcPr marL="7467" marR="7467" marT="7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7467" marR="7467" marT="74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90125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57039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 idx="4294967295"/>
          </p:nvPr>
        </p:nvSpPr>
        <p:spPr>
          <a:xfrm>
            <a:off x="539552" y="666361"/>
            <a:ext cx="8064897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06. PROGRAMA 01: CORPORACIÓN DE FOMENTO DE LA PRODUCCIÓN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1145B007-4AC7-4B2C-8956-96836DBEB77A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457200" y="6439281"/>
            <a:ext cx="8229600" cy="365125"/>
          </a:xfrm>
          <a:prstGeom prst="rect">
            <a:avLst/>
          </a:prstGeo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9880" y="1348148"/>
            <a:ext cx="8210798" cy="32944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3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8CFC3DB-7439-496F-8EB4-E124241341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4471896"/>
              </p:ext>
            </p:extLst>
          </p:nvPr>
        </p:nvGraphicFramePr>
        <p:xfrm>
          <a:off x="539552" y="1685296"/>
          <a:ext cx="8064897" cy="4333842"/>
        </p:xfrm>
        <a:graphic>
          <a:graphicData uri="http://schemas.openxmlformats.org/drawingml/2006/table">
            <a:tbl>
              <a:tblPr/>
              <a:tblGrid>
                <a:gridCol w="270272">
                  <a:extLst>
                    <a:ext uri="{9D8B030D-6E8A-4147-A177-3AD203B41FA5}">
                      <a16:colId xmlns:a16="http://schemas.microsoft.com/office/drawing/2014/main" val="561985184"/>
                    </a:ext>
                  </a:extLst>
                </a:gridCol>
                <a:gridCol w="270272">
                  <a:extLst>
                    <a:ext uri="{9D8B030D-6E8A-4147-A177-3AD203B41FA5}">
                      <a16:colId xmlns:a16="http://schemas.microsoft.com/office/drawing/2014/main" val="419272905"/>
                    </a:ext>
                  </a:extLst>
                </a:gridCol>
                <a:gridCol w="270272">
                  <a:extLst>
                    <a:ext uri="{9D8B030D-6E8A-4147-A177-3AD203B41FA5}">
                      <a16:colId xmlns:a16="http://schemas.microsoft.com/office/drawing/2014/main" val="2412013097"/>
                    </a:ext>
                  </a:extLst>
                </a:gridCol>
                <a:gridCol w="3048660">
                  <a:extLst>
                    <a:ext uri="{9D8B030D-6E8A-4147-A177-3AD203B41FA5}">
                      <a16:colId xmlns:a16="http://schemas.microsoft.com/office/drawing/2014/main" val="4415595"/>
                    </a:ext>
                  </a:extLst>
                </a:gridCol>
                <a:gridCol w="724327">
                  <a:extLst>
                    <a:ext uri="{9D8B030D-6E8A-4147-A177-3AD203B41FA5}">
                      <a16:colId xmlns:a16="http://schemas.microsoft.com/office/drawing/2014/main" val="2781612550"/>
                    </a:ext>
                  </a:extLst>
                </a:gridCol>
                <a:gridCol w="724327">
                  <a:extLst>
                    <a:ext uri="{9D8B030D-6E8A-4147-A177-3AD203B41FA5}">
                      <a16:colId xmlns:a16="http://schemas.microsoft.com/office/drawing/2014/main" val="268153007"/>
                    </a:ext>
                  </a:extLst>
                </a:gridCol>
                <a:gridCol w="724327">
                  <a:extLst>
                    <a:ext uri="{9D8B030D-6E8A-4147-A177-3AD203B41FA5}">
                      <a16:colId xmlns:a16="http://schemas.microsoft.com/office/drawing/2014/main" val="935957079"/>
                    </a:ext>
                  </a:extLst>
                </a:gridCol>
                <a:gridCol w="724327">
                  <a:extLst>
                    <a:ext uri="{9D8B030D-6E8A-4147-A177-3AD203B41FA5}">
                      <a16:colId xmlns:a16="http://schemas.microsoft.com/office/drawing/2014/main" val="3182434336"/>
                    </a:ext>
                  </a:extLst>
                </a:gridCol>
                <a:gridCol w="659462">
                  <a:extLst>
                    <a:ext uri="{9D8B030D-6E8A-4147-A177-3AD203B41FA5}">
                      <a16:colId xmlns:a16="http://schemas.microsoft.com/office/drawing/2014/main" val="3981111255"/>
                    </a:ext>
                  </a:extLst>
                </a:gridCol>
                <a:gridCol w="648651">
                  <a:extLst>
                    <a:ext uri="{9D8B030D-6E8A-4147-A177-3AD203B41FA5}">
                      <a16:colId xmlns:a16="http://schemas.microsoft.com/office/drawing/2014/main" val="2423528858"/>
                    </a:ext>
                  </a:extLst>
                </a:gridCol>
              </a:tblGrid>
              <a:tr h="122042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9712096"/>
                  </a:ext>
                </a:extLst>
              </a:tr>
              <a:tr h="3803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4753345"/>
                  </a:ext>
                </a:extLst>
              </a:tr>
              <a:tr h="1368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Agencia de Fomento de la Producción Sustentable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345.970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345.970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1434988"/>
                  </a:ext>
                </a:extLst>
              </a:tr>
              <a:tr h="1368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Sistema de Empresas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1.188.368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1.188.368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161.672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9277446"/>
                  </a:ext>
                </a:extLst>
              </a:tr>
              <a:tr h="1368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Desarrollo Productivo Regional de Antofagasta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3.101.934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3.101.934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3898224"/>
                  </a:ext>
                </a:extLst>
              </a:tr>
              <a:tr h="1368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Desarrollo Productivo Regional de Biobío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4.654.420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4.654.420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39.079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2390582"/>
                  </a:ext>
                </a:extLst>
              </a:tr>
              <a:tr h="1368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Desarrollo Productivo Regional de Los Ríos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3.191.223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3.191.223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10.980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8783045"/>
                  </a:ext>
                </a:extLst>
              </a:tr>
              <a:tr h="1368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 Desarrollo y Fomento Indígena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731.173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731.173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33.188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6018608"/>
                  </a:ext>
                </a:extLst>
              </a:tr>
              <a:tr h="1368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27.143.080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437.597.995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410.454.915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410.693.079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1513,1%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196118"/>
                  </a:ext>
                </a:extLst>
              </a:tr>
              <a:tr h="1368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6.733.206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6.733.206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49.246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9894013"/>
                  </a:ext>
                </a:extLst>
              </a:tr>
              <a:tr h="1368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20.409.874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430.864.789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410.454.915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410.643.833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5452334"/>
                  </a:ext>
                </a:extLst>
              </a:tr>
              <a:tr h="1368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2125189"/>
                  </a:ext>
                </a:extLst>
              </a:tr>
              <a:tr h="1368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9547773"/>
                  </a:ext>
                </a:extLst>
              </a:tr>
              <a:tr h="1368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2597873"/>
                  </a:ext>
                </a:extLst>
              </a:tr>
              <a:tr h="1368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501.892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501.892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254.751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4512313"/>
                  </a:ext>
                </a:extLst>
              </a:tr>
              <a:tr h="1368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15.419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169058"/>
                  </a:ext>
                </a:extLst>
              </a:tr>
              <a:tr h="1368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486.473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486.473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254.751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8694254"/>
                  </a:ext>
                </a:extLst>
              </a:tr>
              <a:tr h="1368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326.306.040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326.306.040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6.599.543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539255"/>
                  </a:ext>
                </a:extLst>
              </a:tr>
              <a:tr h="1368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215.165.402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215.165.402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6.599.543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5055270"/>
                  </a:ext>
                </a:extLst>
              </a:tr>
              <a:tr h="1368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Acciones y Participaciones de Capital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111.140.638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111.140.638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5386962"/>
                  </a:ext>
                </a:extLst>
              </a:tr>
              <a:tr h="1368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METRO S.A.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111.140.638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111.140.638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9762106"/>
                  </a:ext>
                </a:extLst>
              </a:tr>
              <a:tr h="1368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1.048.457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1.048.457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2454795"/>
                  </a:ext>
                </a:extLst>
              </a:tr>
              <a:tr h="1368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1.048.457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1.048.457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9281199"/>
                  </a:ext>
                </a:extLst>
              </a:tr>
              <a:tr h="1368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108.447.238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108.447.238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12.239.092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5912616"/>
                  </a:ext>
                </a:extLst>
              </a:tr>
              <a:tr h="1368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Fomento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108.447.238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108.447.238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12.239.092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4141621"/>
                  </a:ext>
                </a:extLst>
              </a:tr>
              <a:tr h="1368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Refinanciamiento Créditos PYMES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61.372.409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61.372.409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10.320.800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5226410"/>
                  </a:ext>
                </a:extLst>
              </a:tr>
              <a:tr h="1368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Fondos y Sociedades de Inversión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47.074.829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47.074.829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1.918.292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3633938"/>
                  </a:ext>
                </a:extLst>
              </a:tr>
              <a:tr h="1368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1.568.403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1.568.403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462465"/>
                  </a:ext>
                </a:extLst>
              </a:tr>
              <a:tr h="1368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1.568.403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1.568.403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9122043"/>
                  </a:ext>
                </a:extLst>
              </a:tr>
              <a:tr h="1368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Chile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1.568.403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1.568.403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8481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94407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 idx="4294967295"/>
          </p:nvPr>
        </p:nvSpPr>
        <p:spPr>
          <a:xfrm>
            <a:off x="528944" y="706279"/>
            <a:ext cx="807550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06. PROGRAMA 01: CORPORACIÓN DE FOMENTO DE LA PRODUCCIÓN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109A896E-0858-447F-9EBF-654963D40513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500062" y="6309320"/>
            <a:ext cx="8229600" cy="365125"/>
          </a:xfrm>
          <a:prstGeom prst="rect">
            <a:avLst/>
          </a:prstGeo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9541" y="1364521"/>
            <a:ext cx="8229600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3 de 3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DCC8BCB7-D1A4-4BAB-BD14-D48BC15257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1502862"/>
              </p:ext>
            </p:extLst>
          </p:nvPr>
        </p:nvGraphicFramePr>
        <p:xfrm>
          <a:off x="538375" y="1729646"/>
          <a:ext cx="8066075" cy="911130"/>
        </p:xfrm>
        <a:graphic>
          <a:graphicData uri="http://schemas.openxmlformats.org/drawingml/2006/table">
            <a:tbl>
              <a:tblPr/>
              <a:tblGrid>
                <a:gridCol w="270311">
                  <a:extLst>
                    <a:ext uri="{9D8B030D-6E8A-4147-A177-3AD203B41FA5}">
                      <a16:colId xmlns:a16="http://schemas.microsoft.com/office/drawing/2014/main" val="3425926514"/>
                    </a:ext>
                  </a:extLst>
                </a:gridCol>
                <a:gridCol w="270311">
                  <a:extLst>
                    <a:ext uri="{9D8B030D-6E8A-4147-A177-3AD203B41FA5}">
                      <a16:colId xmlns:a16="http://schemas.microsoft.com/office/drawing/2014/main" val="1017170727"/>
                    </a:ext>
                  </a:extLst>
                </a:gridCol>
                <a:gridCol w="270311">
                  <a:extLst>
                    <a:ext uri="{9D8B030D-6E8A-4147-A177-3AD203B41FA5}">
                      <a16:colId xmlns:a16="http://schemas.microsoft.com/office/drawing/2014/main" val="3381757278"/>
                    </a:ext>
                  </a:extLst>
                </a:gridCol>
                <a:gridCol w="3049106">
                  <a:extLst>
                    <a:ext uri="{9D8B030D-6E8A-4147-A177-3AD203B41FA5}">
                      <a16:colId xmlns:a16="http://schemas.microsoft.com/office/drawing/2014/main" val="2791393042"/>
                    </a:ext>
                  </a:extLst>
                </a:gridCol>
                <a:gridCol w="724433">
                  <a:extLst>
                    <a:ext uri="{9D8B030D-6E8A-4147-A177-3AD203B41FA5}">
                      <a16:colId xmlns:a16="http://schemas.microsoft.com/office/drawing/2014/main" val="1523541168"/>
                    </a:ext>
                  </a:extLst>
                </a:gridCol>
                <a:gridCol w="724433">
                  <a:extLst>
                    <a:ext uri="{9D8B030D-6E8A-4147-A177-3AD203B41FA5}">
                      <a16:colId xmlns:a16="http://schemas.microsoft.com/office/drawing/2014/main" val="2616986085"/>
                    </a:ext>
                  </a:extLst>
                </a:gridCol>
                <a:gridCol w="724433">
                  <a:extLst>
                    <a:ext uri="{9D8B030D-6E8A-4147-A177-3AD203B41FA5}">
                      <a16:colId xmlns:a16="http://schemas.microsoft.com/office/drawing/2014/main" val="1319532532"/>
                    </a:ext>
                  </a:extLst>
                </a:gridCol>
                <a:gridCol w="724433">
                  <a:extLst>
                    <a:ext uri="{9D8B030D-6E8A-4147-A177-3AD203B41FA5}">
                      <a16:colId xmlns:a16="http://schemas.microsoft.com/office/drawing/2014/main" val="120860146"/>
                    </a:ext>
                  </a:extLst>
                </a:gridCol>
                <a:gridCol w="659558">
                  <a:extLst>
                    <a:ext uri="{9D8B030D-6E8A-4147-A177-3AD203B41FA5}">
                      <a16:colId xmlns:a16="http://schemas.microsoft.com/office/drawing/2014/main" val="25133206"/>
                    </a:ext>
                  </a:extLst>
                </a:gridCol>
                <a:gridCol w="648746">
                  <a:extLst>
                    <a:ext uri="{9D8B030D-6E8A-4147-A177-3AD203B41FA5}">
                      <a16:colId xmlns:a16="http://schemas.microsoft.com/office/drawing/2014/main" val="399376252"/>
                    </a:ext>
                  </a:extLst>
                </a:gridCol>
              </a:tblGrid>
              <a:tr h="121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006911"/>
                  </a:ext>
                </a:extLst>
              </a:tr>
              <a:tr h="37963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3438683"/>
                  </a:ext>
                </a:extLst>
              </a:tr>
              <a:tr h="136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2.542.254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2.542.254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5846681"/>
                  </a:ext>
                </a:extLst>
              </a:tr>
              <a:tr h="136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2.423.889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2.423.889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9837865"/>
                  </a:ext>
                </a:extLst>
              </a:tr>
              <a:tr h="136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118.365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118.365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10371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10390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 idx="4294967295"/>
          </p:nvPr>
        </p:nvSpPr>
        <p:spPr>
          <a:xfrm>
            <a:off x="500062" y="788101"/>
            <a:ext cx="803237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07. PROGRAMA 01: INSTITUTO NACIONAL DE ESTADÍSTICAS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8DAB41E9-2C40-43F9-BEF9-506ECDA58F60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500062" y="6309320"/>
            <a:ext cx="8229600" cy="365125"/>
          </a:xfrm>
          <a:prstGeom prst="rect">
            <a:avLst/>
          </a:prstGeo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0062" y="1416626"/>
            <a:ext cx="8098570" cy="31301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3147DA9-A4BB-43F8-9EF6-7546DEA0AE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3786655"/>
              </p:ext>
            </p:extLst>
          </p:nvPr>
        </p:nvGraphicFramePr>
        <p:xfrm>
          <a:off x="500062" y="1800674"/>
          <a:ext cx="8032380" cy="1955053"/>
        </p:xfrm>
        <a:graphic>
          <a:graphicData uri="http://schemas.openxmlformats.org/drawingml/2006/table">
            <a:tbl>
              <a:tblPr/>
              <a:tblGrid>
                <a:gridCol w="269182">
                  <a:extLst>
                    <a:ext uri="{9D8B030D-6E8A-4147-A177-3AD203B41FA5}">
                      <a16:colId xmlns:a16="http://schemas.microsoft.com/office/drawing/2014/main" val="2595840518"/>
                    </a:ext>
                  </a:extLst>
                </a:gridCol>
                <a:gridCol w="269182">
                  <a:extLst>
                    <a:ext uri="{9D8B030D-6E8A-4147-A177-3AD203B41FA5}">
                      <a16:colId xmlns:a16="http://schemas.microsoft.com/office/drawing/2014/main" val="2268543513"/>
                    </a:ext>
                  </a:extLst>
                </a:gridCol>
                <a:gridCol w="269182">
                  <a:extLst>
                    <a:ext uri="{9D8B030D-6E8A-4147-A177-3AD203B41FA5}">
                      <a16:colId xmlns:a16="http://schemas.microsoft.com/office/drawing/2014/main" val="696130703"/>
                    </a:ext>
                  </a:extLst>
                </a:gridCol>
                <a:gridCol w="3036367">
                  <a:extLst>
                    <a:ext uri="{9D8B030D-6E8A-4147-A177-3AD203B41FA5}">
                      <a16:colId xmlns:a16="http://schemas.microsoft.com/office/drawing/2014/main" val="1052750136"/>
                    </a:ext>
                  </a:extLst>
                </a:gridCol>
                <a:gridCol w="721407">
                  <a:extLst>
                    <a:ext uri="{9D8B030D-6E8A-4147-A177-3AD203B41FA5}">
                      <a16:colId xmlns:a16="http://schemas.microsoft.com/office/drawing/2014/main" val="3675097219"/>
                    </a:ext>
                  </a:extLst>
                </a:gridCol>
                <a:gridCol w="721407">
                  <a:extLst>
                    <a:ext uri="{9D8B030D-6E8A-4147-A177-3AD203B41FA5}">
                      <a16:colId xmlns:a16="http://schemas.microsoft.com/office/drawing/2014/main" val="1612965544"/>
                    </a:ext>
                  </a:extLst>
                </a:gridCol>
                <a:gridCol w="721407">
                  <a:extLst>
                    <a:ext uri="{9D8B030D-6E8A-4147-A177-3AD203B41FA5}">
                      <a16:colId xmlns:a16="http://schemas.microsoft.com/office/drawing/2014/main" val="4216405569"/>
                    </a:ext>
                  </a:extLst>
                </a:gridCol>
                <a:gridCol w="721407">
                  <a:extLst>
                    <a:ext uri="{9D8B030D-6E8A-4147-A177-3AD203B41FA5}">
                      <a16:colId xmlns:a16="http://schemas.microsoft.com/office/drawing/2014/main" val="2960750431"/>
                    </a:ext>
                  </a:extLst>
                </a:gridCol>
                <a:gridCol w="656803">
                  <a:extLst>
                    <a:ext uri="{9D8B030D-6E8A-4147-A177-3AD203B41FA5}">
                      <a16:colId xmlns:a16="http://schemas.microsoft.com/office/drawing/2014/main" val="733955586"/>
                    </a:ext>
                  </a:extLst>
                </a:gridCol>
                <a:gridCol w="646036">
                  <a:extLst>
                    <a:ext uri="{9D8B030D-6E8A-4147-A177-3AD203B41FA5}">
                      <a16:colId xmlns:a16="http://schemas.microsoft.com/office/drawing/2014/main" val="3808182546"/>
                    </a:ext>
                  </a:extLst>
                </a:gridCol>
              </a:tblGrid>
              <a:tr h="12715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5340708"/>
                  </a:ext>
                </a:extLst>
              </a:tr>
              <a:tr h="3894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7641497"/>
                  </a:ext>
                </a:extLst>
              </a:tr>
              <a:tr h="16689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42.946.736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42.946.736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5.466.415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3190618"/>
                  </a:ext>
                </a:extLst>
              </a:tr>
              <a:tr h="127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36.959.165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36.959.165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4.997.114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6716467"/>
                  </a:ext>
                </a:extLst>
              </a:tr>
              <a:tr h="127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5.072.133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5.072.133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469.301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2282361"/>
                  </a:ext>
                </a:extLst>
              </a:tr>
              <a:tr h="127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1109780"/>
                  </a:ext>
                </a:extLst>
              </a:tr>
              <a:tr h="127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2880097"/>
                  </a:ext>
                </a:extLst>
              </a:tr>
              <a:tr h="127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6480959"/>
                  </a:ext>
                </a:extLst>
              </a:tr>
              <a:tr h="127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6076126"/>
                  </a:ext>
                </a:extLst>
              </a:tr>
              <a:tr h="127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915.418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915.418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595672"/>
                  </a:ext>
                </a:extLst>
              </a:tr>
              <a:tr h="127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32.804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32.804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0239066"/>
                  </a:ext>
                </a:extLst>
              </a:tr>
              <a:tr h="127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51.543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51.543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8960361"/>
                  </a:ext>
                </a:extLst>
              </a:tr>
              <a:tr h="127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831.071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831.071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80560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 idx="4294967295"/>
          </p:nvPr>
        </p:nvSpPr>
        <p:spPr>
          <a:xfrm>
            <a:off x="568177" y="794546"/>
            <a:ext cx="803626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07. PROGRAMA 02: PROGRAMA CENSOS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EA2B1E31-ADA3-468A-B5F8-2D69E36363AB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500062" y="6309320"/>
            <a:ext cx="8229600" cy="365125"/>
          </a:xfrm>
          <a:prstGeom prst="rect">
            <a:avLst/>
          </a:prstGeo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8176" y="1476760"/>
            <a:ext cx="8192397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3CB94C93-A313-49AA-B7DC-2DAA742579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9463448"/>
              </p:ext>
            </p:extLst>
          </p:nvPr>
        </p:nvGraphicFramePr>
        <p:xfrm>
          <a:off x="562480" y="1848749"/>
          <a:ext cx="7993872" cy="1983112"/>
        </p:xfrm>
        <a:graphic>
          <a:graphicData uri="http://schemas.openxmlformats.org/drawingml/2006/table">
            <a:tbl>
              <a:tblPr/>
              <a:tblGrid>
                <a:gridCol w="267892">
                  <a:extLst>
                    <a:ext uri="{9D8B030D-6E8A-4147-A177-3AD203B41FA5}">
                      <a16:colId xmlns:a16="http://schemas.microsoft.com/office/drawing/2014/main" val="2475512367"/>
                    </a:ext>
                  </a:extLst>
                </a:gridCol>
                <a:gridCol w="267892">
                  <a:extLst>
                    <a:ext uri="{9D8B030D-6E8A-4147-A177-3AD203B41FA5}">
                      <a16:colId xmlns:a16="http://schemas.microsoft.com/office/drawing/2014/main" val="3692598695"/>
                    </a:ext>
                  </a:extLst>
                </a:gridCol>
                <a:gridCol w="267892">
                  <a:extLst>
                    <a:ext uri="{9D8B030D-6E8A-4147-A177-3AD203B41FA5}">
                      <a16:colId xmlns:a16="http://schemas.microsoft.com/office/drawing/2014/main" val="759119475"/>
                    </a:ext>
                  </a:extLst>
                </a:gridCol>
                <a:gridCol w="3021811">
                  <a:extLst>
                    <a:ext uri="{9D8B030D-6E8A-4147-A177-3AD203B41FA5}">
                      <a16:colId xmlns:a16="http://schemas.microsoft.com/office/drawing/2014/main" val="4291253309"/>
                    </a:ext>
                  </a:extLst>
                </a:gridCol>
                <a:gridCol w="717948">
                  <a:extLst>
                    <a:ext uri="{9D8B030D-6E8A-4147-A177-3AD203B41FA5}">
                      <a16:colId xmlns:a16="http://schemas.microsoft.com/office/drawing/2014/main" val="971785269"/>
                    </a:ext>
                  </a:extLst>
                </a:gridCol>
                <a:gridCol w="717948">
                  <a:extLst>
                    <a:ext uri="{9D8B030D-6E8A-4147-A177-3AD203B41FA5}">
                      <a16:colId xmlns:a16="http://schemas.microsoft.com/office/drawing/2014/main" val="3609057021"/>
                    </a:ext>
                  </a:extLst>
                </a:gridCol>
                <a:gridCol w="717948">
                  <a:extLst>
                    <a:ext uri="{9D8B030D-6E8A-4147-A177-3AD203B41FA5}">
                      <a16:colId xmlns:a16="http://schemas.microsoft.com/office/drawing/2014/main" val="3146742853"/>
                    </a:ext>
                  </a:extLst>
                </a:gridCol>
                <a:gridCol w="717948">
                  <a:extLst>
                    <a:ext uri="{9D8B030D-6E8A-4147-A177-3AD203B41FA5}">
                      <a16:colId xmlns:a16="http://schemas.microsoft.com/office/drawing/2014/main" val="272327459"/>
                    </a:ext>
                  </a:extLst>
                </a:gridCol>
                <a:gridCol w="653654">
                  <a:extLst>
                    <a:ext uri="{9D8B030D-6E8A-4147-A177-3AD203B41FA5}">
                      <a16:colId xmlns:a16="http://schemas.microsoft.com/office/drawing/2014/main" val="867307954"/>
                    </a:ext>
                  </a:extLst>
                </a:gridCol>
                <a:gridCol w="642939">
                  <a:extLst>
                    <a:ext uri="{9D8B030D-6E8A-4147-A177-3AD203B41FA5}">
                      <a16:colId xmlns:a16="http://schemas.microsoft.com/office/drawing/2014/main" val="4251403951"/>
                    </a:ext>
                  </a:extLst>
                </a:gridCol>
              </a:tblGrid>
              <a:tr h="1289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4528111"/>
                  </a:ext>
                </a:extLst>
              </a:tr>
              <a:tr h="3950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1609212"/>
                  </a:ext>
                </a:extLst>
              </a:tr>
              <a:tr h="1692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15.146.142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15.146.142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837.779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713951"/>
                  </a:ext>
                </a:extLst>
              </a:tr>
              <a:tr h="1289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2.171.206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2.171.206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199.400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7433488"/>
                  </a:ext>
                </a:extLst>
              </a:tr>
              <a:tr h="1289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825.819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825.819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6.464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7198920"/>
                  </a:ext>
                </a:extLst>
              </a:tr>
              <a:tr h="1289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11.604.678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11.604.678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631.915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0394589"/>
                  </a:ext>
                </a:extLst>
              </a:tr>
              <a:tr h="1289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11.604.678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11.604.678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631.915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3784915"/>
                  </a:ext>
                </a:extLst>
              </a:tr>
              <a:tr h="1289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VIII Censo Agropecuario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11.604.678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11.604.678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631.915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4300652"/>
                  </a:ext>
                </a:extLst>
              </a:tr>
              <a:tr h="1289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544.439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544.439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3523160"/>
                  </a:ext>
                </a:extLst>
              </a:tr>
              <a:tr h="1289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10.467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2955789"/>
                  </a:ext>
                </a:extLst>
              </a:tr>
              <a:tr h="1289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2.513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2.513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853245"/>
                  </a:ext>
                </a:extLst>
              </a:tr>
              <a:tr h="1289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14.826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14.826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7647360"/>
                  </a:ext>
                </a:extLst>
              </a:tr>
              <a:tr h="1289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516.633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516.633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87739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30092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 idx="4294967295"/>
          </p:nvPr>
        </p:nvSpPr>
        <p:spPr>
          <a:xfrm>
            <a:off x="509464" y="695873"/>
            <a:ext cx="802297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07. PROGRAMA 08: FISCALÍA NACIONAL ECONÓMICA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F4EB1F70-264F-4553-BD4A-316FB6DDB349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500062" y="6309320"/>
            <a:ext cx="8229600" cy="365125"/>
          </a:xfrm>
          <a:prstGeom prst="rect">
            <a:avLst/>
          </a:prstGeo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9463" y="1359091"/>
            <a:ext cx="8106360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6C3FE62-285C-49BB-A233-AAFCFB59AD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4322605"/>
              </p:ext>
            </p:extLst>
          </p:nvPr>
        </p:nvGraphicFramePr>
        <p:xfrm>
          <a:off x="509462" y="1796341"/>
          <a:ext cx="8022976" cy="1192472"/>
        </p:xfrm>
        <a:graphic>
          <a:graphicData uri="http://schemas.openxmlformats.org/drawingml/2006/table">
            <a:tbl>
              <a:tblPr/>
              <a:tblGrid>
                <a:gridCol w="268867">
                  <a:extLst>
                    <a:ext uri="{9D8B030D-6E8A-4147-A177-3AD203B41FA5}">
                      <a16:colId xmlns:a16="http://schemas.microsoft.com/office/drawing/2014/main" val="2093798319"/>
                    </a:ext>
                  </a:extLst>
                </a:gridCol>
                <a:gridCol w="268867">
                  <a:extLst>
                    <a:ext uri="{9D8B030D-6E8A-4147-A177-3AD203B41FA5}">
                      <a16:colId xmlns:a16="http://schemas.microsoft.com/office/drawing/2014/main" val="580684079"/>
                    </a:ext>
                  </a:extLst>
                </a:gridCol>
                <a:gridCol w="268867">
                  <a:extLst>
                    <a:ext uri="{9D8B030D-6E8A-4147-A177-3AD203B41FA5}">
                      <a16:colId xmlns:a16="http://schemas.microsoft.com/office/drawing/2014/main" val="1181753990"/>
                    </a:ext>
                  </a:extLst>
                </a:gridCol>
                <a:gridCol w="3032814">
                  <a:extLst>
                    <a:ext uri="{9D8B030D-6E8A-4147-A177-3AD203B41FA5}">
                      <a16:colId xmlns:a16="http://schemas.microsoft.com/office/drawing/2014/main" val="4016655181"/>
                    </a:ext>
                  </a:extLst>
                </a:gridCol>
                <a:gridCol w="720562">
                  <a:extLst>
                    <a:ext uri="{9D8B030D-6E8A-4147-A177-3AD203B41FA5}">
                      <a16:colId xmlns:a16="http://schemas.microsoft.com/office/drawing/2014/main" val="4220861227"/>
                    </a:ext>
                  </a:extLst>
                </a:gridCol>
                <a:gridCol w="720562">
                  <a:extLst>
                    <a:ext uri="{9D8B030D-6E8A-4147-A177-3AD203B41FA5}">
                      <a16:colId xmlns:a16="http://schemas.microsoft.com/office/drawing/2014/main" val="279517161"/>
                    </a:ext>
                  </a:extLst>
                </a:gridCol>
                <a:gridCol w="720562">
                  <a:extLst>
                    <a:ext uri="{9D8B030D-6E8A-4147-A177-3AD203B41FA5}">
                      <a16:colId xmlns:a16="http://schemas.microsoft.com/office/drawing/2014/main" val="2160243011"/>
                    </a:ext>
                  </a:extLst>
                </a:gridCol>
                <a:gridCol w="720562">
                  <a:extLst>
                    <a:ext uri="{9D8B030D-6E8A-4147-A177-3AD203B41FA5}">
                      <a16:colId xmlns:a16="http://schemas.microsoft.com/office/drawing/2014/main" val="3359834019"/>
                    </a:ext>
                  </a:extLst>
                </a:gridCol>
                <a:gridCol w="656034">
                  <a:extLst>
                    <a:ext uri="{9D8B030D-6E8A-4147-A177-3AD203B41FA5}">
                      <a16:colId xmlns:a16="http://schemas.microsoft.com/office/drawing/2014/main" val="2057720241"/>
                    </a:ext>
                  </a:extLst>
                </a:gridCol>
                <a:gridCol w="645279">
                  <a:extLst>
                    <a:ext uri="{9D8B030D-6E8A-4147-A177-3AD203B41FA5}">
                      <a16:colId xmlns:a16="http://schemas.microsoft.com/office/drawing/2014/main" val="2744296069"/>
                    </a:ext>
                  </a:extLst>
                </a:gridCol>
              </a:tblGrid>
              <a:tr h="12719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4510516"/>
                  </a:ext>
                </a:extLst>
              </a:tr>
              <a:tr h="38954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4544916"/>
                  </a:ext>
                </a:extLst>
              </a:tr>
              <a:tr h="1669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6.833.691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6.833.691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1.095.102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9226499"/>
                  </a:ext>
                </a:extLst>
              </a:tr>
              <a:tr h="1271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5.528.199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5.528.199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865.416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7841675"/>
                  </a:ext>
                </a:extLst>
              </a:tr>
              <a:tr h="1271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1.180.198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1.180.198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171.827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9024315"/>
                  </a:ext>
                </a:extLst>
              </a:tr>
              <a:tr h="1271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125.294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125.294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57.859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6540732"/>
                  </a:ext>
                </a:extLst>
              </a:tr>
              <a:tr h="1271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125.294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125.294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57.859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0760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 idx="4294967295"/>
          </p:nvPr>
        </p:nvSpPr>
        <p:spPr>
          <a:xfrm>
            <a:off x="518864" y="746877"/>
            <a:ext cx="808426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09. PROGRAMA 01: SERVICIO NACIONAL DE TURISMO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A9735F2C-AB68-408B-BDD6-DA3D22F4857E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457200" y="6309320"/>
            <a:ext cx="8229600" cy="365125"/>
          </a:xfrm>
          <a:prstGeom prst="rect">
            <a:avLst/>
          </a:prstGeo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87365" y="1403248"/>
            <a:ext cx="8115762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BEA886A9-2AC0-43F2-82DF-6F0B7FF3F3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4794073"/>
              </p:ext>
            </p:extLst>
          </p:nvPr>
        </p:nvGraphicFramePr>
        <p:xfrm>
          <a:off x="518864" y="1761602"/>
          <a:ext cx="8084262" cy="2664690"/>
        </p:xfrm>
        <a:graphic>
          <a:graphicData uri="http://schemas.openxmlformats.org/drawingml/2006/table">
            <a:tbl>
              <a:tblPr/>
              <a:tblGrid>
                <a:gridCol w="270920">
                  <a:extLst>
                    <a:ext uri="{9D8B030D-6E8A-4147-A177-3AD203B41FA5}">
                      <a16:colId xmlns:a16="http://schemas.microsoft.com/office/drawing/2014/main" val="3515545044"/>
                    </a:ext>
                  </a:extLst>
                </a:gridCol>
                <a:gridCol w="270920">
                  <a:extLst>
                    <a:ext uri="{9D8B030D-6E8A-4147-A177-3AD203B41FA5}">
                      <a16:colId xmlns:a16="http://schemas.microsoft.com/office/drawing/2014/main" val="2884544618"/>
                    </a:ext>
                  </a:extLst>
                </a:gridCol>
                <a:gridCol w="270920">
                  <a:extLst>
                    <a:ext uri="{9D8B030D-6E8A-4147-A177-3AD203B41FA5}">
                      <a16:colId xmlns:a16="http://schemas.microsoft.com/office/drawing/2014/main" val="835837780"/>
                    </a:ext>
                  </a:extLst>
                </a:gridCol>
                <a:gridCol w="3055980">
                  <a:extLst>
                    <a:ext uri="{9D8B030D-6E8A-4147-A177-3AD203B41FA5}">
                      <a16:colId xmlns:a16="http://schemas.microsoft.com/office/drawing/2014/main" val="1345827910"/>
                    </a:ext>
                  </a:extLst>
                </a:gridCol>
                <a:gridCol w="726067">
                  <a:extLst>
                    <a:ext uri="{9D8B030D-6E8A-4147-A177-3AD203B41FA5}">
                      <a16:colId xmlns:a16="http://schemas.microsoft.com/office/drawing/2014/main" val="3256409108"/>
                    </a:ext>
                  </a:extLst>
                </a:gridCol>
                <a:gridCol w="726067">
                  <a:extLst>
                    <a:ext uri="{9D8B030D-6E8A-4147-A177-3AD203B41FA5}">
                      <a16:colId xmlns:a16="http://schemas.microsoft.com/office/drawing/2014/main" val="2429863053"/>
                    </a:ext>
                  </a:extLst>
                </a:gridCol>
                <a:gridCol w="726067">
                  <a:extLst>
                    <a:ext uri="{9D8B030D-6E8A-4147-A177-3AD203B41FA5}">
                      <a16:colId xmlns:a16="http://schemas.microsoft.com/office/drawing/2014/main" val="1125510056"/>
                    </a:ext>
                  </a:extLst>
                </a:gridCol>
                <a:gridCol w="726067">
                  <a:extLst>
                    <a:ext uri="{9D8B030D-6E8A-4147-A177-3AD203B41FA5}">
                      <a16:colId xmlns:a16="http://schemas.microsoft.com/office/drawing/2014/main" val="3803575943"/>
                    </a:ext>
                  </a:extLst>
                </a:gridCol>
                <a:gridCol w="661045">
                  <a:extLst>
                    <a:ext uri="{9D8B030D-6E8A-4147-A177-3AD203B41FA5}">
                      <a16:colId xmlns:a16="http://schemas.microsoft.com/office/drawing/2014/main" val="370319050"/>
                    </a:ext>
                  </a:extLst>
                </a:gridCol>
                <a:gridCol w="650209">
                  <a:extLst>
                    <a:ext uri="{9D8B030D-6E8A-4147-A177-3AD203B41FA5}">
                      <a16:colId xmlns:a16="http://schemas.microsoft.com/office/drawing/2014/main" val="3585254428"/>
                    </a:ext>
                  </a:extLst>
                </a:gridCol>
              </a:tblGrid>
              <a:tr h="1246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8870618"/>
                  </a:ext>
                </a:extLst>
              </a:tr>
              <a:tr h="38178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4476191"/>
                  </a:ext>
                </a:extLst>
              </a:tr>
              <a:tr h="16362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22.526.431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22.526.431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2.272.934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7772298"/>
                  </a:ext>
                </a:extLst>
              </a:tr>
              <a:tr h="124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8.734.388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8.734.388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1.192.773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4743433"/>
                  </a:ext>
                </a:extLst>
              </a:tr>
              <a:tr h="124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1.834.073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1.834.073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187.139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4197656"/>
                  </a:ext>
                </a:extLst>
              </a:tr>
              <a:tr h="124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9.973.189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9.973.189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46.007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2974147"/>
                  </a:ext>
                </a:extLst>
              </a:tr>
              <a:tr h="124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8.679.726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8.679.726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46.007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1181981"/>
                  </a:ext>
                </a:extLst>
              </a:tr>
              <a:tr h="124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Vacaciones Tercera y Cuarta Edad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5.184.511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5.184.511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20.616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705033"/>
                  </a:ext>
                </a:extLst>
              </a:tr>
              <a:tr h="124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Giras de Estudio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2.220.005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2.220.005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7.128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9811554"/>
                  </a:ext>
                </a:extLst>
              </a:tr>
              <a:tr h="124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Turismo Familiar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1.275.210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1.275.210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18.263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9319059"/>
                  </a:ext>
                </a:extLst>
              </a:tr>
              <a:tr h="124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1.293.463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1.293.463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3341431"/>
                  </a:ext>
                </a:extLst>
              </a:tr>
              <a:tr h="124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Desarrollo Turístico Sustentable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1.293.463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1.293.463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9350522"/>
                  </a:ext>
                </a:extLst>
              </a:tr>
              <a:tr h="124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289.006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289.006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14.842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139501"/>
                  </a:ext>
                </a:extLst>
              </a:tr>
              <a:tr h="124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47.209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47.209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3456296"/>
                  </a:ext>
                </a:extLst>
              </a:tr>
              <a:tr h="124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241.797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241.797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14.842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1731743"/>
                  </a:ext>
                </a:extLst>
              </a:tr>
              <a:tr h="124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1.695.775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1.695.775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7349619"/>
                  </a:ext>
                </a:extLst>
              </a:tr>
              <a:tr h="124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1.695.775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1.695.775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2925262"/>
                  </a:ext>
                </a:extLst>
              </a:tr>
              <a:tr h="124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832.173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9421677"/>
                  </a:ext>
                </a:extLst>
              </a:tr>
              <a:tr h="124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832.173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9165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7247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 idx="4294967295"/>
          </p:nvPr>
        </p:nvSpPr>
        <p:spPr>
          <a:xfrm>
            <a:off x="461944" y="821683"/>
            <a:ext cx="8267717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 MINISTERIO DE ECONOMÍA, FOMENTO Y TURISMO</a:t>
            </a:r>
          </a:p>
        </p:txBody>
      </p:sp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id="{1BC6C46F-CA3F-4B2F-B80B-A27797E20F9C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500062" y="6309320"/>
            <a:ext cx="8229600" cy="365125"/>
          </a:xfrm>
          <a:prstGeom prst="rect">
            <a:avLst/>
          </a:prstGeo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294967295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8965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12" name="Gráfico 11">
            <a:extLst>
              <a:ext uri="{FF2B5EF4-FFF2-40B4-BE49-F238E27FC236}">
                <a16:creationId xmlns:a16="http://schemas.microsoft.com/office/drawing/2014/main" id="{7BFB18F9-2357-4C52-B6B9-432C3019D11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00791880"/>
              </p:ext>
            </p:extLst>
          </p:nvPr>
        </p:nvGraphicFramePr>
        <p:xfrm>
          <a:off x="544798" y="1772816"/>
          <a:ext cx="4000962" cy="261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Gráfico 12">
            <a:extLst>
              <a:ext uri="{FF2B5EF4-FFF2-40B4-BE49-F238E27FC236}">
                <a16:creationId xmlns:a16="http://schemas.microsoft.com/office/drawing/2014/main" id="{C0D3533D-62FA-40D7-9787-68776872693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5118191"/>
              </p:ext>
            </p:extLst>
          </p:nvPr>
        </p:nvGraphicFramePr>
        <p:xfrm>
          <a:off x="4572000" y="1772816"/>
          <a:ext cx="4086000" cy="261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669407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 idx="4294967295"/>
          </p:nvPr>
        </p:nvSpPr>
        <p:spPr>
          <a:xfrm>
            <a:off x="518864" y="816710"/>
            <a:ext cx="808961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09. PROGRAMA 03: PROGRAMA DE PROMOCIÓN INTERNACIONAL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89ED83A1-EF2A-4A8A-A1FF-356B0F6884AD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500062" y="6309320"/>
            <a:ext cx="8229600" cy="365125"/>
          </a:xfrm>
          <a:prstGeom prst="rect">
            <a:avLst/>
          </a:prstGeo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5520" y="1464885"/>
            <a:ext cx="8072960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C4D30C1-F653-4715-9473-DCEDBD6BBB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7257135"/>
              </p:ext>
            </p:extLst>
          </p:nvPr>
        </p:nvGraphicFramePr>
        <p:xfrm>
          <a:off x="518864" y="1772816"/>
          <a:ext cx="8089615" cy="1316213"/>
        </p:xfrm>
        <a:graphic>
          <a:graphicData uri="http://schemas.openxmlformats.org/drawingml/2006/table">
            <a:tbl>
              <a:tblPr/>
              <a:tblGrid>
                <a:gridCol w="271100">
                  <a:extLst>
                    <a:ext uri="{9D8B030D-6E8A-4147-A177-3AD203B41FA5}">
                      <a16:colId xmlns:a16="http://schemas.microsoft.com/office/drawing/2014/main" val="3146043972"/>
                    </a:ext>
                  </a:extLst>
                </a:gridCol>
                <a:gridCol w="271100">
                  <a:extLst>
                    <a:ext uri="{9D8B030D-6E8A-4147-A177-3AD203B41FA5}">
                      <a16:colId xmlns:a16="http://schemas.microsoft.com/office/drawing/2014/main" val="2402226611"/>
                    </a:ext>
                  </a:extLst>
                </a:gridCol>
                <a:gridCol w="271100">
                  <a:extLst>
                    <a:ext uri="{9D8B030D-6E8A-4147-A177-3AD203B41FA5}">
                      <a16:colId xmlns:a16="http://schemas.microsoft.com/office/drawing/2014/main" val="214893769"/>
                    </a:ext>
                  </a:extLst>
                </a:gridCol>
                <a:gridCol w="3058005">
                  <a:extLst>
                    <a:ext uri="{9D8B030D-6E8A-4147-A177-3AD203B41FA5}">
                      <a16:colId xmlns:a16="http://schemas.microsoft.com/office/drawing/2014/main" val="3688473405"/>
                    </a:ext>
                  </a:extLst>
                </a:gridCol>
                <a:gridCol w="726547">
                  <a:extLst>
                    <a:ext uri="{9D8B030D-6E8A-4147-A177-3AD203B41FA5}">
                      <a16:colId xmlns:a16="http://schemas.microsoft.com/office/drawing/2014/main" val="1330517329"/>
                    </a:ext>
                  </a:extLst>
                </a:gridCol>
                <a:gridCol w="726547">
                  <a:extLst>
                    <a:ext uri="{9D8B030D-6E8A-4147-A177-3AD203B41FA5}">
                      <a16:colId xmlns:a16="http://schemas.microsoft.com/office/drawing/2014/main" val="1870240476"/>
                    </a:ext>
                  </a:extLst>
                </a:gridCol>
                <a:gridCol w="726547">
                  <a:extLst>
                    <a:ext uri="{9D8B030D-6E8A-4147-A177-3AD203B41FA5}">
                      <a16:colId xmlns:a16="http://schemas.microsoft.com/office/drawing/2014/main" val="2509662984"/>
                    </a:ext>
                  </a:extLst>
                </a:gridCol>
                <a:gridCol w="726547">
                  <a:extLst>
                    <a:ext uri="{9D8B030D-6E8A-4147-A177-3AD203B41FA5}">
                      <a16:colId xmlns:a16="http://schemas.microsoft.com/office/drawing/2014/main" val="3435724261"/>
                    </a:ext>
                  </a:extLst>
                </a:gridCol>
                <a:gridCol w="661483">
                  <a:extLst>
                    <a:ext uri="{9D8B030D-6E8A-4147-A177-3AD203B41FA5}">
                      <a16:colId xmlns:a16="http://schemas.microsoft.com/office/drawing/2014/main" val="1343341199"/>
                    </a:ext>
                  </a:extLst>
                </a:gridCol>
                <a:gridCol w="650639">
                  <a:extLst>
                    <a:ext uri="{9D8B030D-6E8A-4147-A177-3AD203B41FA5}">
                      <a16:colId xmlns:a16="http://schemas.microsoft.com/office/drawing/2014/main" val="1214797148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6834217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0457285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4.806.393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4.806.393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309.247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491665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809.726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809.726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96.729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129918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3.935.306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3.935.306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24.963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048722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61.361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61.361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447206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61.361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61.361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123679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187.555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65614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89925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 idx="4294967295"/>
          </p:nvPr>
        </p:nvSpPr>
        <p:spPr>
          <a:xfrm>
            <a:off x="528176" y="720783"/>
            <a:ext cx="80876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16. PROGRAMA 01: SERVICIO DE COOPERACIÓN TÉCNICA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BAEE9349-7142-4AD2-A513-0223530A1C71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500062" y="6309320"/>
            <a:ext cx="8229600" cy="365125"/>
          </a:xfrm>
          <a:prstGeom prst="rect">
            <a:avLst/>
          </a:prstGeo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8176" y="1425475"/>
            <a:ext cx="8087648" cy="30153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F1DF8D9-FA75-4006-8DC0-6489D6DBC4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7002160"/>
              </p:ext>
            </p:extLst>
          </p:nvPr>
        </p:nvGraphicFramePr>
        <p:xfrm>
          <a:off x="527281" y="1774038"/>
          <a:ext cx="8062757" cy="2965445"/>
        </p:xfrm>
        <a:graphic>
          <a:graphicData uri="http://schemas.openxmlformats.org/drawingml/2006/table">
            <a:tbl>
              <a:tblPr/>
              <a:tblGrid>
                <a:gridCol w="270200">
                  <a:extLst>
                    <a:ext uri="{9D8B030D-6E8A-4147-A177-3AD203B41FA5}">
                      <a16:colId xmlns:a16="http://schemas.microsoft.com/office/drawing/2014/main" val="2133373582"/>
                    </a:ext>
                  </a:extLst>
                </a:gridCol>
                <a:gridCol w="270200">
                  <a:extLst>
                    <a:ext uri="{9D8B030D-6E8A-4147-A177-3AD203B41FA5}">
                      <a16:colId xmlns:a16="http://schemas.microsoft.com/office/drawing/2014/main" val="2661686287"/>
                    </a:ext>
                  </a:extLst>
                </a:gridCol>
                <a:gridCol w="270200">
                  <a:extLst>
                    <a:ext uri="{9D8B030D-6E8A-4147-A177-3AD203B41FA5}">
                      <a16:colId xmlns:a16="http://schemas.microsoft.com/office/drawing/2014/main" val="3419518104"/>
                    </a:ext>
                  </a:extLst>
                </a:gridCol>
                <a:gridCol w="3047851">
                  <a:extLst>
                    <a:ext uri="{9D8B030D-6E8A-4147-A177-3AD203B41FA5}">
                      <a16:colId xmlns:a16="http://schemas.microsoft.com/office/drawing/2014/main" val="3160058201"/>
                    </a:ext>
                  </a:extLst>
                </a:gridCol>
                <a:gridCol w="724135">
                  <a:extLst>
                    <a:ext uri="{9D8B030D-6E8A-4147-A177-3AD203B41FA5}">
                      <a16:colId xmlns:a16="http://schemas.microsoft.com/office/drawing/2014/main" val="656599101"/>
                    </a:ext>
                  </a:extLst>
                </a:gridCol>
                <a:gridCol w="724135">
                  <a:extLst>
                    <a:ext uri="{9D8B030D-6E8A-4147-A177-3AD203B41FA5}">
                      <a16:colId xmlns:a16="http://schemas.microsoft.com/office/drawing/2014/main" val="4056979257"/>
                    </a:ext>
                  </a:extLst>
                </a:gridCol>
                <a:gridCol w="724135">
                  <a:extLst>
                    <a:ext uri="{9D8B030D-6E8A-4147-A177-3AD203B41FA5}">
                      <a16:colId xmlns:a16="http://schemas.microsoft.com/office/drawing/2014/main" val="1086377638"/>
                    </a:ext>
                  </a:extLst>
                </a:gridCol>
                <a:gridCol w="724135">
                  <a:extLst>
                    <a:ext uri="{9D8B030D-6E8A-4147-A177-3AD203B41FA5}">
                      <a16:colId xmlns:a16="http://schemas.microsoft.com/office/drawing/2014/main" val="3119635243"/>
                    </a:ext>
                  </a:extLst>
                </a:gridCol>
                <a:gridCol w="659287">
                  <a:extLst>
                    <a:ext uri="{9D8B030D-6E8A-4147-A177-3AD203B41FA5}">
                      <a16:colId xmlns:a16="http://schemas.microsoft.com/office/drawing/2014/main" val="2428552060"/>
                    </a:ext>
                  </a:extLst>
                </a:gridCol>
                <a:gridCol w="648479">
                  <a:extLst>
                    <a:ext uri="{9D8B030D-6E8A-4147-A177-3AD203B41FA5}">
                      <a16:colId xmlns:a16="http://schemas.microsoft.com/office/drawing/2014/main" val="113971956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4972202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534395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98.967.862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98.503.776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-464.086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2.971.832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633604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9.494.460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9.494.460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1.315.263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613294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1.998.158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1.998.158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117.118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11348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148.285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148.285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142.580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815835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148.285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148.285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142.580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30738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42.218.818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42.218.818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1.188.358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256614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42.218.818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42.218.818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1.188.358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205740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Mejoramiento Competitividad de la MIPE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13.797.750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13.797.750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419208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Emprendedores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8.455.501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8.455.501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49.010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21622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Dirigido a Grupos de Empresas Asociatividad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6.263.234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6.263.234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157.626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63203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Desarrollo Empresarial en los Territorios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13.702.323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13.702.323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981.260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837702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Especiales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543984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791.416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791.416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39.153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767480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240.288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240.288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428785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551.128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551.128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39.153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993583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44.316.725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43.852.639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-464.086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722859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44.316.725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43.852.639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-464.086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055374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169.360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341751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169.360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01328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49733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 idx="4294967295"/>
          </p:nvPr>
        </p:nvSpPr>
        <p:spPr>
          <a:xfrm>
            <a:off x="537666" y="778453"/>
            <a:ext cx="8066782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19. PROGRAMA 01: COMITÉ INNOVA CHILE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07327966-E8D5-486A-8FA3-E57703096865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500062" y="6309320"/>
            <a:ext cx="8229600" cy="365125"/>
          </a:xfrm>
          <a:prstGeom prst="rect">
            <a:avLst/>
          </a:prstGeo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6328" y="1416576"/>
            <a:ext cx="8066782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C2D63C28-AC7F-40BB-B9EC-23C1F05F8B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0326297"/>
              </p:ext>
            </p:extLst>
          </p:nvPr>
        </p:nvGraphicFramePr>
        <p:xfrm>
          <a:off x="537126" y="1781701"/>
          <a:ext cx="8051346" cy="2497030"/>
        </p:xfrm>
        <a:graphic>
          <a:graphicData uri="http://schemas.openxmlformats.org/drawingml/2006/table">
            <a:tbl>
              <a:tblPr/>
              <a:tblGrid>
                <a:gridCol w="269818">
                  <a:extLst>
                    <a:ext uri="{9D8B030D-6E8A-4147-A177-3AD203B41FA5}">
                      <a16:colId xmlns:a16="http://schemas.microsoft.com/office/drawing/2014/main" val="1821685339"/>
                    </a:ext>
                  </a:extLst>
                </a:gridCol>
                <a:gridCol w="269818">
                  <a:extLst>
                    <a:ext uri="{9D8B030D-6E8A-4147-A177-3AD203B41FA5}">
                      <a16:colId xmlns:a16="http://schemas.microsoft.com/office/drawing/2014/main" val="1559574083"/>
                    </a:ext>
                  </a:extLst>
                </a:gridCol>
                <a:gridCol w="269818">
                  <a:extLst>
                    <a:ext uri="{9D8B030D-6E8A-4147-A177-3AD203B41FA5}">
                      <a16:colId xmlns:a16="http://schemas.microsoft.com/office/drawing/2014/main" val="2675953279"/>
                    </a:ext>
                  </a:extLst>
                </a:gridCol>
                <a:gridCol w="3043537">
                  <a:extLst>
                    <a:ext uri="{9D8B030D-6E8A-4147-A177-3AD203B41FA5}">
                      <a16:colId xmlns:a16="http://schemas.microsoft.com/office/drawing/2014/main" val="2593676973"/>
                    </a:ext>
                  </a:extLst>
                </a:gridCol>
                <a:gridCol w="723110">
                  <a:extLst>
                    <a:ext uri="{9D8B030D-6E8A-4147-A177-3AD203B41FA5}">
                      <a16:colId xmlns:a16="http://schemas.microsoft.com/office/drawing/2014/main" val="1298262301"/>
                    </a:ext>
                  </a:extLst>
                </a:gridCol>
                <a:gridCol w="723110">
                  <a:extLst>
                    <a:ext uri="{9D8B030D-6E8A-4147-A177-3AD203B41FA5}">
                      <a16:colId xmlns:a16="http://schemas.microsoft.com/office/drawing/2014/main" val="1508833039"/>
                    </a:ext>
                  </a:extLst>
                </a:gridCol>
                <a:gridCol w="723110">
                  <a:extLst>
                    <a:ext uri="{9D8B030D-6E8A-4147-A177-3AD203B41FA5}">
                      <a16:colId xmlns:a16="http://schemas.microsoft.com/office/drawing/2014/main" val="2506845573"/>
                    </a:ext>
                  </a:extLst>
                </a:gridCol>
                <a:gridCol w="723110">
                  <a:extLst>
                    <a:ext uri="{9D8B030D-6E8A-4147-A177-3AD203B41FA5}">
                      <a16:colId xmlns:a16="http://schemas.microsoft.com/office/drawing/2014/main" val="1502498293"/>
                    </a:ext>
                  </a:extLst>
                </a:gridCol>
                <a:gridCol w="658354">
                  <a:extLst>
                    <a:ext uri="{9D8B030D-6E8A-4147-A177-3AD203B41FA5}">
                      <a16:colId xmlns:a16="http://schemas.microsoft.com/office/drawing/2014/main" val="2707402526"/>
                    </a:ext>
                  </a:extLst>
                </a:gridCol>
                <a:gridCol w="647561">
                  <a:extLst>
                    <a:ext uri="{9D8B030D-6E8A-4147-A177-3AD203B41FA5}">
                      <a16:colId xmlns:a16="http://schemas.microsoft.com/office/drawing/2014/main" val="3109650416"/>
                    </a:ext>
                  </a:extLst>
                </a:gridCol>
              </a:tblGrid>
              <a:tr h="128879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2747757"/>
                  </a:ext>
                </a:extLst>
              </a:tr>
              <a:tr h="3946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3481307"/>
                  </a:ext>
                </a:extLst>
              </a:tr>
              <a:tr h="16915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30.717.840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30.717.840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1.825.765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4974844"/>
                  </a:ext>
                </a:extLst>
              </a:tr>
              <a:tr h="128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1.853.168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1.853.168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214.445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1806209"/>
                  </a:ext>
                </a:extLst>
              </a:tr>
              <a:tr h="128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631.413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631.413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119.842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58104"/>
                  </a:ext>
                </a:extLst>
              </a:tr>
              <a:tr h="128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4.137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41370,0%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41370,0%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0323246"/>
                  </a:ext>
                </a:extLst>
              </a:tr>
              <a:tr h="128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4.137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41370,0%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41370,0%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2545962"/>
                  </a:ext>
                </a:extLst>
              </a:tr>
              <a:tr h="128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28.233.239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28.233.239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1.366.466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3264040"/>
                  </a:ext>
                </a:extLst>
              </a:tr>
              <a:tr h="128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28.233.239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28.233.239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1.366.466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1047420"/>
                  </a:ext>
                </a:extLst>
              </a:tr>
              <a:tr h="128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Innovación Empresarial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11.399.596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11.399.596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34.245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1895268"/>
                  </a:ext>
                </a:extLst>
              </a:tr>
              <a:tr h="128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 la Ciencia y la Tecnología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5.191.606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5.191.606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132.809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0050500"/>
                  </a:ext>
                </a:extLst>
              </a:tr>
              <a:tr h="128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Crea y Valida Innovación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6.358.524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6.358.524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12.665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9322460"/>
                  </a:ext>
                </a:extLst>
              </a:tr>
              <a:tr h="128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Escala Innovación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5.283.513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5.283.513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1.186.747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1269272"/>
                  </a:ext>
                </a:extLst>
              </a:tr>
              <a:tr h="128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120.875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8105167"/>
                  </a:ext>
                </a:extLst>
              </a:tr>
              <a:tr h="128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120.875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1871553"/>
                  </a:ext>
                </a:extLst>
              </a:tr>
              <a:tr h="128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0193782"/>
                  </a:ext>
                </a:extLst>
              </a:tr>
              <a:tr h="128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42285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92639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 idx="4294967295"/>
          </p:nvPr>
        </p:nvSpPr>
        <p:spPr>
          <a:xfrm>
            <a:off x="537391" y="717449"/>
            <a:ext cx="7995047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21. PROGRAMA 01: AGENCIA DE PROMOCIÓN DE LA INVERSIÓN EXTRANJERA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95C7DBE5-0B5F-46FF-B819-B9E553B64D76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500062" y="6309320"/>
            <a:ext cx="8229600" cy="365125"/>
          </a:xfrm>
          <a:prstGeom prst="rect">
            <a:avLst/>
          </a:prstGeo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8110" y="1578278"/>
            <a:ext cx="8079616" cy="34811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E85D1FD-14D7-4D3E-B018-EE15FF4D78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6238298"/>
              </p:ext>
            </p:extLst>
          </p:nvPr>
        </p:nvGraphicFramePr>
        <p:xfrm>
          <a:off x="537390" y="1955132"/>
          <a:ext cx="7995048" cy="1812428"/>
        </p:xfrm>
        <a:graphic>
          <a:graphicData uri="http://schemas.openxmlformats.org/drawingml/2006/table">
            <a:tbl>
              <a:tblPr/>
              <a:tblGrid>
                <a:gridCol w="267931">
                  <a:extLst>
                    <a:ext uri="{9D8B030D-6E8A-4147-A177-3AD203B41FA5}">
                      <a16:colId xmlns:a16="http://schemas.microsoft.com/office/drawing/2014/main" val="1167131619"/>
                    </a:ext>
                  </a:extLst>
                </a:gridCol>
                <a:gridCol w="267931">
                  <a:extLst>
                    <a:ext uri="{9D8B030D-6E8A-4147-A177-3AD203B41FA5}">
                      <a16:colId xmlns:a16="http://schemas.microsoft.com/office/drawing/2014/main" val="2744870125"/>
                    </a:ext>
                  </a:extLst>
                </a:gridCol>
                <a:gridCol w="267931">
                  <a:extLst>
                    <a:ext uri="{9D8B030D-6E8A-4147-A177-3AD203B41FA5}">
                      <a16:colId xmlns:a16="http://schemas.microsoft.com/office/drawing/2014/main" val="1534691361"/>
                    </a:ext>
                  </a:extLst>
                </a:gridCol>
                <a:gridCol w="3022256">
                  <a:extLst>
                    <a:ext uri="{9D8B030D-6E8A-4147-A177-3AD203B41FA5}">
                      <a16:colId xmlns:a16="http://schemas.microsoft.com/office/drawing/2014/main" val="1207733211"/>
                    </a:ext>
                  </a:extLst>
                </a:gridCol>
                <a:gridCol w="718054">
                  <a:extLst>
                    <a:ext uri="{9D8B030D-6E8A-4147-A177-3AD203B41FA5}">
                      <a16:colId xmlns:a16="http://schemas.microsoft.com/office/drawing/2014/main" val="2543751824"/>
                    </a:ext>
                  </a:extLst>
                </a:gridCol>
                <a:gridCol w="718054">
                  <a:extLst>
                    <a:ext uri="{9D8B030D-6E8A-4147-A177-3AD203B41FA5}">
                      <a16:colId xmlns:a16="http://schemas.microsoft.com/office/drawing/2014/main" val="2132241865"/>
                    </a:ext>
                  </a:extLst>
                </a:gridCol>
                <a:gridCol w="718054">
                  <a:extLst>
                    <a:ext uri="{9D8B030D-6E8A-4147-A177-3AD203B41FA5}">
                      <a16:colId xmlns:a16="http://schemas.microsoft.com/office/drawing/2014/main" val="2253764703"/>
                    </a:ext>
                  </a:extLst>
                </a:gridCol>
                <a:gridCol w="718054">
                  <a:extLst>
                    <a:ext uri="{9D8B030D-6E8A-4147-A177-3AD203B41FA5}">
                      <a16:colId xmlns:a16="http://schemas.microsoft.com/office/drawing/2014/main" val="3253598438"/>
                    </a:ext>
                  </a:extLst>
                </a:gridCol>
                <a:gridCol w="653750">
                  <a:extLst>
                    <a:ext uri="{9D8B030D-6E8A-4147-A177-3AD203B41FA5}">
                      <a16:colId xmlns:a16="http://schemas.microsoft.com/office/drawing/2014/main" val="722230839"/>
                    </a:ext>
                  </a:extLst>
                </a:gridCol>
                <a:gridCol w="643033">
                  <a:extLst>
                    <a:ext uri="{9D8B030D-6E8A-4147-A177-3AD203B41FA5}">
                      <a16:colId xmlns:a16="http://schemas.microsoft.com/office/drawing/2014/main" val="89354530"/>
                    </a:ext>
                  </a:extLst>
                </a:gridCol>
              </a:tblGrid>
              <a:tr h="1260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6735082"/>
                  </a:ext>
                </a:extLst>
              </a:tr>
              <a:tr h="3861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9270097"/>
                  </a:ext>
                </a:extLst>
              </a:tr>
              <a:tr h="1654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4.386.910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4.386.910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753.876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4944962"/>
                  </a:ext>
                </a:extLst>
              </a:tr>
              <a:tr h="126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2.879.768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2.879.768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349.444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9621740"/>
                  </a:ext>
                </a:extLst>
              </a:tr>
              <a:tr h="126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1.196.916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1.196.916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87.196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6512400"/>
                  </a:ext>
                </a:extLst>
              </a:tr>
              <a:tr h="126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264.213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264.213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66.053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0203485"/>
                  </a:ext>
                </a:extLst>
              </a:tr>
              <a:tr h="126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264.213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264.213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66.053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9547564"/>
                  </a:ext>
                </a:extLst>
              </a:tr>
              <a:tr h="126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Promoción de Exportaciones - PROCHILE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264.213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264.213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66.053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0783304"/>
                  </a:ext>
                </a:extLst>
              </a:tr>
              <a:tr h="126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46.013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46.013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30341"/>
                  </a:ext>
                </a:extLst>
              </a:tr>
              <a:tr h="126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46.013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46.013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6104840"/>
                  </a:ext>
                </a:extLst>
              </a:tr>
              <a:tr h="126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251.183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458084"/>
                  </a:ext>
                </a:extLst>
              </a:tr>
              <a:tr h="126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251.183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61413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20706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 idx="4294967295"/>
          </p:nvPr>
        </p:nvSpPr>
        <p:spPr>
          <a:xfrm>
            <a:off x="539552" y="846660"/>
            <a:ext cx="811109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23. PROGRAMA 01: INSTITUTO NACIONAL DE PROPIEDAD INDUSTRIAL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139E20BA-E3C4-40EF-AAD9-540F87F57951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500062" y="6309320"/>
            <a:ext cx="8229600" cy="365125"/>
          </a:xfrm>
          <a:prstGeom prst="rect">
            <a:avLst/>
          </a:prstGeo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5694" y="1484783"/>
            <a:ext cx="8111093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400C8F7-9B71-4B55-AA6B-D39D900E1E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1998476"/>
              </p:ext>
            </p:extLst>
          </p:nvPr>
        </p:nvGraphicFramePr>
        <p:xfrm>
          <a:off x="544580" y="1849908"/>
          <a:ext cx="8093724" cy="1473777"/>
        </p:xfrm>
        <a:graphic>
          <a:graphicData uri="http://schemas.openxmlformats.org/drawingml/2006/table">
            <a:tbl>
              <a:tblPr/>
              <a:tblGrid>
                <a:gridCol w="270875">
                  <a:extLst>
                    <a:ext uri="{9D8B030D-6E8A-4147-A177-3AD203B41FA5}">
                      <a16:colId xmlns:a16="http://schemas.microsoft.com/office/drawing/2014/main" val="1432394390"/>
                    </a:ext>
                  </a:extLst>
                </a:gridCol>
                <a:gridCol w="270875">
                  <a:extLst>
                    <a:ext uri="{9D8B030D-6E8A-4147-A177-3AD203B41FA5}">
                      <a16:colId xmlns:a16="http://schemas.microsoft.com/office/drawing/2014/main" val="1790210516"/>
                    </a:ext>
                  </a:extLst>
                </a:gridCol>
                <a:gridCol w="270875">
                  <a:extLst>
                    <a:ext uri="{9D8B030D-6E8A-4147-A177-3AD203B41FA5}">
                      <a16:colId xmlns:a16="http://schemas.microsoft.com/office/drawing/2014/main" val="3045639642"/>
                    </a:ext>
                  </a:extLst>
                </a:gridCol>
                <a:gridCol w="3066296">
                  <a:extLst>
                    <a:ext uri="{9D8B030D-6E8A-4147-A177-3AD203B41FA5}">
                      <a16:colId xmlns:a16="http://schemas.microsoft.com/office/drawing/2014/main" val="1849508287"/>
                    </a:ext>
                  </a:extLst>
                </a:gridCol>
                <a:gridCol w="725943">
                  <a:extLst>
                    <a:ext uri="{9D8B030D-6E8A-4147-A177-3AD203B41FA5}">
                      <a16:colId xmlns:a16="http://schemas.microsoft.com/office/drawing/2014/main" val="807197095"/>
                    </a:ext>
                  </a:extLst>
                </a:gridCol>
                <a:gridCol w="725943">
                  <a:extLst>
                    <a:ext uri="{9D8B030D-6E8A-4147-A177-3AD203B41FA5}">
                      <a16:colId xmlns:a16="http://schemas.microsoft.com/office/drawing/2014/main" val="4096720085"/>
                    </a:ext>
                  </a:extLst>
                </a:gridCol>
                <a:gridCol w="725943">
                  <a:extLst>
                    <a:ext uri="{9D8B030D-6E8A-4147-A177-3AD203B41FA5}">
                      <a16:colId xmlns:a16="http://schemas.microsoft.com/office/drawing/2014/main" val="3182472754"/>
                    </a:ext>
                  </a:extLst>
                </a:gridCol>
                <a:gridCol w="725943">
                  <a:extLst>
                    <a:ext uri="{9D8B030D-6E8A-4147-A177-3AD203B41FA5}">
                      <a16:colId xmlns:a16="http://schemas.microsoft.com/office/drawing/2014/main" val="2289591895"/>
                    </a:ext>
                  </a:extLst>
                </a:gridCol>
                <a:gridCol w="660933">
                  <a:extLst>
                    <a:ext uri="{9D8B030D-6E8A-4147-A177-3AD203B41FA5}">
                      <a16:colId xmlns:a16="http://schemas.microsoft.com/office/drawing/2014/main" val="3215613943"/>
                    </a:ext>
                  </a:extLst>
                </a:gridCol>
                <a:gridCol w="650098">
                  <a:extLst>
                    <a:ext uri="{9D8B030D-6E8A-4147-A177-3AD203B41FA5}">
                      <a16:colId xmlns:a16="http://schemas.microsoft.com/office/drawing/2014/main" val="1118380808"/>
                    </a:ext>
                  </a:extLst>
                </a:gridCol>
              </a:tblGrid>
              <a:tr h="1295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18" marR="7918" marT="79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18" marR="7918" marT="79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8252413"/>
                  </a:ext>
                </a:extLst>
              </a:tr>
              <a:tr h="39678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9160771"/>
                  </a:ext>
                </a:extLst>
              </a:tr>
              <a:tr h="17005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6.592.367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6.592.367 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1.169.914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17,7%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17,7%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2151274"/>
                  </a:ext>
                </a:extLst>
              </a:tr>
              <a:tr h="1295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5.830.567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5.830.567 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944.646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16,2%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16,2%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9894149"/>
                  </a:ext>
                </a:extLst>
              </a:tr>
              <a:tr h="1295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714.692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714.692 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79.701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1473813"/>
                  </a:ext>
                </a:extLst>
              </a:tr>
              <a:tr h="1295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47.108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47.108 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5590401"/>
                  </a:ext>
                </a:extLst>
              </a:tr>
              <a:tr h="1295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47.108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47.108 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8424445"/>
                  </a:ext>
                </a:extLst>
              </a:tr>
              <a:tr h="1295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145.567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435154"/>
                  </a:ext>
                </a:extLst>
              </a:tr>
              <a:tr h="1295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145.567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19966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181525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 idx="4294967295"/>
          </p:nvPr>
        </p:nvSpPr>
        <p:spPr>
          <a:xfrm>
            <a:off x="562107" y="702644"/>
            <a:ext cx="804364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24. PROGRAMA 01: SUBSECRETARÍA DE TURISMO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E2EBC8CF-72D2-47FE-A899-F3857769AD18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500062" y="6309320"/>
            <a:ext cx="8229600" cy="365125"/>
          </a:xfrm>
          <a:prstGeom prst="rect">
            <a:avLst/>
          </a:prstGeo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2106" y="1340767"/>
            <a:ext cx="8043646" cy="327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106754E-962A-4A58-A8B3-548D5354D3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5778430"/>
              </p:ext>
            </p:extLst>
          </p:nvPr>
        </p:nvGraphicFramePr>
        <p:xfrm>
          <a:off x="562106" y="1715360"/>
          <a:ext cx="8016329" cy="2439215"/>
        </p:xfrm>
        <a:graphic>
          <a:graphicData uri="http://schemas.openxmlformats.org/drawingml/2006/table">
            <a:tbl>
              <a:tblPr/>
              <a:tblGrid>
                <a:gridCol w="268644">
                  <a:extLst>
                    <a:ext uri="{9D8B030D-6E8A-4147-A177-3AD203B41FA5}">
                      <a16:colId xmlns:a16="http://schemas.microsoft.com/office/drawing/2014/main" val="2235490265"/>
                    </a:ext>
                  </a:extLst>
                </a:gridCol>
                <a:gridCol w="268644">
                  <a:extLst>
                    <a:ext uri="{9D8B030D-6E8A-4147-A177-3AD203B41FA5}">
                      <a16:colId xmlns:a16="http://schemas.microsoft.com/office/drawing/2014/main" val="203526835"/>
                    </a:ext>
                  </a:extLst>
                </a:gridCol>
                <a:gridCol w="268644">
                  <a:extLst>
                    <a:ext uri="{9D8B030D-6E8A-4147-A177-3AD203B41FA5}">
                      <a16:colId xmlns:a16="http://schemas.microsoft.com/office/drawing/2014/main" val="4047448965"/>
                    </a:ext>
                  </a:extLst>
                </a:gridCol>
                <a:gridCol w="3030301">
                  <a:extLst>
                    <a:ext uri="{9D8B030D-6E8A-4147-A177-3AD203B41FA5}">
                      <a16:colId xmlns:a16="http://schemas.microsoft.com/office/drawing/2014/main" val="1910091029"/>
                    </a:ext>
                  </a:extLst>
                </a:gridCol>
                <a:gridCol w="719965">
                  <a:extLst>
                    <a:ext uri="{9D8B030D-6E8A-4147-A177-3AD203B41FA5}">
                      <a16:colId xmlns:a16="http://schemas.microsoft.com/office/drawing/2014/main" val="2972696414"/>
                    </a:ext>
                  </a:extLst>
                </a:gridCol>
                <a:gridCol w="719965">
                  <a:extLst>
                    <a:ext uri="{9D8B030D-6E8A-4147-A177-3AD203B41FA5}">
                      <a16:colId xmlns:a16="http://schemas.microsoft.com/office/drawing/2014/main" val="639618992"/>
                    </a:ext>
                  </a:extLst>
                </a:gridCol>
                <a:gridCol w="719965">
                  <a:extLst>
                    <a:ext uri="{9D8B030D-6E8A-4147-A177-3AD203B41FA5}">
                      <a16:colId xmlns:a16="http://schemas.microsoft.com/office/drawing/2014/main" val="2899061245"/>
                    </a:ext>
                  </a:extLst>
                </a:gridCol>
                <a:gridCol w="719965">
                  <a:extLst>
                    <a:ext uri="{9D8B030D-6E8A-4147-A177-3AD203B41FA5}">
                      <a16:colId xmlns:a16="http://schemas.microsoft.com/office/drawing/2014/main" val="3928578020"/>
                    </a:ext>
                  </a:extLst>
                </a:gridCol>
                <a:gridCol w="655491">
                  <a:extLst>
                    <a:ext uri="{9D8B030D-6E8A-4147-A177-3AD203B41FA5}">
                      <a16:colId xmlns:a16="http://schemas.microsoft.com/office/drawing/2014/main" val="1802018015"/>
                    </a:ext>
                  </a:extLst>
                </a:gridCol>
                <a:gridCol w="644745">
                  <a:extLst>
                    <a:ext uri="{9D8B030D-6E8A-4147-A177-3AD203B41FA5}">
                      <a16:colId xmlns:a16="http://schemas.microsoft.com/office/drawing/2014/main" val="2477624476"/>
                    </a:ext>
                  </a:extLst>
                </a:gridCol>
              </a:tblGrid>
              <a:tr h="12589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7185470"/>
                  </a:ext>
                </a:extLst>
              </a:tr>
              <a:tr h="38555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1617030"/>
                  </a:ext>
                </a:extLst>
              </a:tr>
              <a:tr h="16523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3.653.165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3.653.165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274.104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9315859"/>
                  </a:ext>
                </a:extLst>
              </a:tr>
              <a:tr h="1258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1.239.432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1.239.432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167.679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587708"/>
                  </a:ext>
                </a:extLst>
              </a:tr>
              <a:tr h="1258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716.017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716.017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3.704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982921"/>
                  </a:ext>
                </a:extLst>
              </a:tr>
              <a:tr h="1258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1.696.693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1.696.693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9554524"/>
                  </a:ext>
                </a:extLst>
              </a:tr>
              <a:tr h="1258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1.293.463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1.293.463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5679609"/>
                  </a:ext>
                </a:extLst>
              </a:tr>
              <a:tr h="1258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Turismo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1.293.463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1.293.463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7299540"/>
                  </a:ext>
                </a:extLst>
              </a:tr>
              <a:tr h="1258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298.059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298.059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3936004"/>
                  </a:ext>
                </a:extLst>
              </a:tr>
              <a:tr h="1258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Desarrollo Turístico Sustentable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298.059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298.059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1275753"/>
                  </a:ext>
                </a:extLst>
              </a:tr>
              <a:tr h="1258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105.171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105.171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4714368"/>
                  </a:ext>
                </a:extLst>
              </a:tr>
              <a:tr h="1258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Mundial del Turismo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98.938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98.938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822855"/>
                  </a:ext>
                </a:extLst>
              </a:tr>
              <a:tr h="1258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 Internacional de Turismo Social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6.233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152321"/>
                  </a:ext>
                </a:extLst>
              </a:tr>
              <a:tr h="1258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9177399"/>
                  </a:ext>
                </a:extLst>
              </a:tr>
              <a:tr h="1258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2828408"/>
                  </a:ext>
                </a:extLst>
              </a:tr>
              <a:tr h="1258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102.721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5467878"/>
                  </a:ext>
                </a:extLst>
              </a:tr>
              <a:tr h="1258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102.721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9867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21856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 idx="4294967295"/>
          </p:nvPr>
        </p:nvSpPr>
        <p:spPr>
          <a:xfrm>
            <a:off x="532141" y="685391"/>
            <a:ext cx="7957016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25. PROGRAMA 01: SUPERINTENDENCIA DE INSOLVENCIA Y REEMPRENDIMIENTO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ECE3D00E-0328-4E97-A756-DC95ECD4AF69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500062" y="6309320"/>
            <a:ext cx="8229600" cy="365125"/>
          </a:xfrm>
          <a:prstGeom prst="rect">
            <a:avLst/>
          </a:prstGeo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4389" y="1606523"/>
            <a:ext cx="8075222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2FF5A631-3B4F-4991-ABC0-E0D07F86E9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9874479"/>
              </p:ext>
            </p:extLst>
          </p:nvPr>
        </p:nvGraphicFramePr>
        <p:xfrm>
          <a:off x="532141" y="1917847"/>
          <a:ext cx="7930168" cy="2695657"/>
        </p:xfrm>
        <a:graphic>
          <a:graphicData uri="http://schemas.openxmlformats.org/drawingml/2006/table">
            <a:tbl>
              <a:tblPr/>
              <a:tblGrid>
                <a:gridCol w="265757">
                  <a:extLst>
                    <a:ext uri="{9D8B030D-6E8A-4147-A177-3AD203B41FA5}">
                      <a16:colId xmlns:a16="http://schemas.microsoft.com/office/drawing/2014/main" val="1793009227"/>
                    </a:ext>
                  </a:extLst>
                </a:gridCol>
                <a:gridCol w="265757">
                  <a:extLst>
                    <a:ext uri="{9D8B030D-6E8A-4147-A177-3AD203B41FA5}">
                      <a16:colId xmlns:a16="http://schemas.microsoft.com/office/drawing/2014/main" val="3144129000"/>
                    </a:ext>
                  </a:extLst>
                </a:gridCol>
                <a:gridCol w="265757">
                  <a:extLst>
                    <a:ext uri="{9D8B030D-6E8A-4147-A177-3AD203B41FA5}">
                      <a16:colId xmlns:a16="http://schemas.microsoft.com/office/drawing/2014/main" val="4254951698"/>
                    </a:ext>
                  </a:extLst>
                </a:gridCol>
                <a:gridCol w="2997729">
                  <a:extLst>
                    <a:ext uri="{9D8B030D-6E8A-4147-A177-3AD203B41FA5}">
                      <a16:colId xmlns:a16="http://schemas.microsoft.com/office/drawing/2014/main" val="1002197797"/>
                    </a:ext>
                  </a:extLst>
                </a:gridCol>
                <a:gridCol w="712227">
                  <a:extLst>
                    <a:ext uri="{9D8B030D-6E8A-4147-A177-3AD203B41FA5}">
                      <a16:colId xmlns:a16="http://schemas.microsoft.com/office/drawing/2014/main" val="321431031"/>
                    </a:ext>
                  </a:extLst>
                </a:gridCol>
                <a:gridCol w="712227">
                  <a:extLst>
                    <a:ext uri="{9D8B030D-6E8A-4147-A177-3AD203B41FA5}">
                      <a16:colId xmlns:a16="http://schemas.microsoft.com/office/drawing/2014/main" val="1726478906"/>
                    </a:ext>
                  </a:extLst>
                </a:gridCol>
                <a:gridCol w="712227">
                  <a:extLst>
                    <a:ext uri="{9D8B030D-6E8A-4147-A177-3AD203B41FA5}">
                      <a16:colId xmlns:a16="http://schemas.microsoft.com/office/drawing/2014/main" val="3044233601"/>
                    </a:ext>
                  </a:extLst>
                </a:gridCol>
                <a:gridCol w="712227">
                  <a:extLst>
                    <a:ext uri="{9D8B030D-6E8A-4147-A177-3AD203B41FA5}">
                      <a16:colId xmlns:a16="http://schemas.microsoft.com/office/drawing/2014/main" val="1805249693"/>
                    </a:ext>
                  </a:extLst>
                </a:gridCol>
                <a:gridCol w="648445">
                  <a:extLst>
                    <a:ext uri="{9D8B030D-6E8A-4147-A177-3AD203B41FA5}">
                      <a16:colId xmlns:a16="http://schemas.microsoft.com/office/drawing/2014/main" val="3174149928"/>
                    </a:ext>
                  </a:extLst>
                </a:gridCol>
                <a:gridCol w="637815">
                  <a:extLst>
                    <a:ext uri="{9D8B030D-6E8A-4147-A177-3AD203B41FA5}">
                      <a16:colId xmlns:a16="http://schemas.microsoft.com/office/drawing/2014/main" val="3246929755"/>
                    </a:ext>
                  </a:extLst>
                </a:gridCol>
              </a:tblGrid>
              <a:tr h="12574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338206"/>
                  </a:ext>
                </a:extLst>
              </a:tr>
              <a:tr h="38509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8247741"/>
                  </a:ext>
                </a:extLst>
              </a:tr>
              <a:tr h="16504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6.794.115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6.794.115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1.318.136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4198236"/>
                  </a:ext>
                </a:extLst>
              </a:tr>
              <a:tr h="1257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4.636.338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4.636.338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760.900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9083471"/>
                  </a:ext>
                </a:extLst>
              </a:tr>
              <a:tr h="1257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782.839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782.839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96.983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9084764"/>
                  </a:ext>
                </a:extLst>
              </a:tr>
              <a:tr h="1257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1.237.332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1.237.332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408.854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1112257"/>
                  </a:ext>
                </a:extLst>
              </a:tr>
              <a:tr h="1257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1.080.841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1.080.841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384.224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4896861"/>
                  </a:ext>
                </a:extLst>
              </a:tr>
              <a:tr h="1257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Para Cumplimiento Artículo 37 del Libro IV del Código de Comercio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7316950"/>
                  </a:ext>
                </a:extLst>
              </a:tr>
              <a:tr h="1257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Para Cumplimiento Artículo 40, Ley N° 20.720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1.076.491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1.076.491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384.224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949648"/>
                  </a:ext>
                </a:extLst>
              </a:tr>
              <a:tr h="1257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155.252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155.252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24.630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8588654"/>
                  </a:ext>
                </a:extLst>
              </a:tr>
              <a:tr h="1257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Renegociación y Reemprendimiento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155.252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155.252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24.630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3173675"/>
                  </a:ext>
                </a:extLst>
              </a:tr>
              <a:tr h="1257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1871693"/>
                  </a:ext>
                </a:extLst>
              </a:tr>
              <a:tr h="1257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Internacional de Reguladores por Insolvencia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3404609"/>
                  </a:ext>
                </a:extLst>
              </a:tr>
              <a:tr h="1257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5493446"/>
                  </a:ext>
                </a:extLst>
              </a:tr>
              <a:tr h="1257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2890428"/>
                  </a:ext>
                </a:extLst>
              </a:tr>
              <a:tr h="1257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137.598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137.598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9.828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1006564"/>
                  </a:ext>
                </a:extLst>
              </a:tr>
              <a:tr h="1257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137.598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137.598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9.828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3264916"/>
                  </a:ext>
                </a:extLst>
              </a:tr>
              <a:tr h="1336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41.571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7067785"/>
                  </a:ext>
                </a:extLst>
              </a:tr>
              <a:tr h="1257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41.571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12860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614036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 idx="4294967295"/>
          </p:nvPr>
        </p:nvSpPr>
        <p:spPr>
          <a:xfrm>
            <a:off x="575423" y="690942"/>
            <a:ext cx="7957016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26. PROGRAMA 01: INSTITUTO NACIONAL DESARROLLO SUSTENTABLE PESCA ARTESANAL Y ACUICULTURA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ECE3D00E-0328-4E97-A756-DC95ECD4AF69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500062" y="6309320"/>
            <a:ext cx="8229600" cy="365125"/>
          </a:xfrm>
          <a:prstGeom prst="rect">
            <a:avLst/>
          </a:prstGeo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4389" y="1606523"/>
            <a:ext cx="8075222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F5A1576E-D707-4D3C-9DEC-C57BCEBDFD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556388"/>
              </p:ext>
            </p:extLst>
          </p:nvPr>
        </p:nvGraphicFramePr>
        <p:xfrm>
          <a:off x="575423" y="1996114"/>
          <a:ext cx="7957014" cy="2553618"/>
        </p:xfrm>
        <a:graphic>
          <a:graphicData uri="http://schemas.openxmlformats.org/drawingml/2006/table">
            <a:tbl>
              <a:tblPr/>
              <a:tblGrid>
                <a:gridCol w="266656">
                  <a:extLst>
                    <a:ext uri="{9D8B030D-6E8A-4147-A177-3AD203B41FA5}">
                      <a16:colId xmlns:a16="http://schemas.microsoft.com/office/drawing/2014/main" val="2153641588"/>
                    </a:ext>
                  </a:extLst>
                </a:gridCol>
                <a:gridCol w="266656">
                  <a:extLst>
                    <a:ext uri="{9D8B030D-6E8A-4147-A177-3AD203B41FA5}">
                      <a16:colId xmlns:a16="http://schemas.microsoft.com/office/drawing/2014/main" val="1577264413"/>
                    </a:ext>
                  </a:extLst>
                </a:gridCol>
                <a:gridCol w="266656">
                  <a:extLst>
                    <a:ext uri="{9D8B030D-6E8A-4147-A177-3AD203B41FA5}">
                      <a16:colId xmlns:a16="http://schemas.microsoft.com/office/drawing/2014/main" val="1678778752"/>
                    </a:ext>
                  </a:extLst>
                </a:gridCol>
                <a:gridCol w="3007879">
                  <a:extLst>
                    <a:ext uri="{9D8B030D-6E8A-4147-A177-3AD203B41FA5}">
                      <a16:colId xmlns:a16="http://schemas.microsoft.com/office/drawing/2014/main" val="2773060203"/>
                    </a:ext>
                  </a:extLst>
                </a:gridCol>
                <a:gridCol w="714638">
                  <a:extLst>
                    <a:ext uri="{9D8B030D-6E8A-4147-A177-3AD203B41FA5}">
                      <a16:colId xmlns:a16="http://schemas.microsoft.com/office/drawing/2014/main" val="3550369077"/>
                    </a:ext>
                  </a:extLst>
                </a:gridCol>
                <a:gridCol w="714638">
                  <a:extLst>
                    <a:ext uri="{9D8B030D-6E8A-4147-A177-3AD203B41FA5}">
                      <a16:colId xmlns:a16="http://schemas.microsoft.com/office/drawing/2014/main" val="857131506"/>
                    </a:ext>
                  </a:extLst>
                </a:gridCol>
                <a:gridCol w="714638">
                  <a:extLst>
                    <a:ext uri="{9D8B030D-6E8A-4147-A177-3AD203B41FA5}">
                      <a16:colId xmlns:a16="http://schemas.microsoft.com/office/drawing/2014/main" val="3794947552"/>
                    </a:ext>
                  </a:extLst>
                </a:gridCol>
                <a:gridCol w="714638">
                  <a:extLst>
                    <a:ext uri="{9D8B030D-6E8A-4147-A177-3AD203B41FA5}">
                      <a16:colId xmlns:a16="http://schemas.microsoft.com/office/drawing/2014/main" val="1915643573"/>
                    </a:ext>
                  </a:extLst>
                </a:gridCol>
                <a:gridCol w="650641">
                  <a:extLst>
                    <a:ext uri="{9D8B030D-6E8A-4147-A177-3AD203B41FA5}">
                      <a16:colId xmlns:a16="http://schemas.microsoft.com/office/drawing/2014/main" val="3016555549"/>
                    </a:ext>
                  </a:extLst>
                </a:gridCol>
                <a:gridCol w="639974">
                  <a:extLst>
                    <a:ext uri="{9D8B030D-6E8A-4147-A177-3AD203B41FA5}">
                      <a16:colId xmlns:a16="http://schemas.microsoft.com/office/drawing/2014/main" val="2045369879"/>
                    </a:ext>
                  </a:extLst>
                </a:gridCol>
              </a:tblGrid>
              <a:tr h="1253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1530663"/>
                  </a:ext>
                </a:extLst>
              </a:tr>
              <a:tr h="3838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0733558"/>
                  </a:ext>
                </a:extLst>
              </a:tr>
              <a:tr h="16449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15.654.230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15.654.230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2.038.712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5514174"/>
                  </a:ext>
                </a:extLst>
              </a:tr>
              <a:tr h="1253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1.428.142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1.428.142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105.754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1154655"/>
                  </a:ext>
                </a:extLst>
              </a:tr>
              <a:tr h="1253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293.459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293.459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35.089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608267"/>
                  </a:ext>
                </a:extLst>
              </a:tr>
              <a:tr h="1253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9.464.931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9.464.931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4213709"/>
                  </a:ext>
                </a:extLst>
              </a:tr>
              <a:tr h="1253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9.464.931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9.464.931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4731036"/>
                  </a:ext>
                </a:extLst>
              </a:tr>
              <a:tr h="2506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Apoyo a la Pesca Artesanal y Acuicultura de Pequeña Escala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8.670.592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8.670.592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7020770"/>
                  </a:ext>
                </a:extLst>
              </a:tr>
              <a:tr h="1253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Repoblamiento de Algas Art.12 Ley N° 20.925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794.339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794.339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9064279"/>
                  </a:ext>
                </a:extLst>
              </a:tr>
              <a:tr h="1253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51.390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51.390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3.905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9845346"/>
                  </a:ext>
                </a:extLst>
              </a:tr>
              <a:tr h="1253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51.390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51.390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3.905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8419663"/>
                  </a:ext>
                </a:extLst>
              </a:tr>
              <a:tr h="1253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4.416.308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4.416.308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51.900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7477407"/>
                  </a:ext>
                </a:extLst>
              </a:tr>
              <a:tr h="1253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4.416.308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4.416.308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51.900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0306743"/>
                  </a:ext>
                </a:extLst>
              </a:tr>
              <a:tr h="2506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Apoyo a la Pesca Artesanal y Acuicultura de Pequeña Escala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4.416.308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4.416.308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51.900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7106234"/>
                  </a:ext>
                </a:extLst>
              </a:tr>
              <a:tr h="1253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1.837.764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451683"/>
                  </a:ext>
                </a:extLst>
              </a:tr>
              <a:tr h="1253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1.837.764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20143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53471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id="{26D5044B-1995-44F2-BAD7-049A88190A84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500062" y="6309320"/>
            <a:ext cx="8229600" cy="365125"/>
          </a:xfrm>
          <a:prstGeom prst="rect">
            <a:avLst/>
          </a:prstGeo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294967295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591815" y="980728"/>
            <a:ext cx="796037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ENERO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 MINISTERIO DE ECONOMÍA, FOMENTO Y TURISMO</a:t>
            </a:r>
          </a:p>
        </p:txBody>
      </p:sp>
      <p:graphicFrame>
        <p:nvGraphicFramePr>
          <p:cNvPr id="7" name="2 Gráfico">
            <a:extLst>
              <a:ext uri="{FF2B5EF4-FFF2-40B4-BE49-F238E27FC236}">
                <a16:creationId xmlns:a16="http://schemas.microsoft.com/office/drawing/2014/main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70474935"/>
              </p:ext>
            </p:extLst>
          </p:nvPr>
        </p:nvGraphicFramePr>
        <p:xfrm>
          <a:off x="683568" y="2069109"/>
          <a:ext cx="7560840" cy="3770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883300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4294967295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531479" y="975417"/>
            <a:ext cx="807296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ENERO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 MINISTERIO DE ECONOMÍA, FOMENTO Y TURISMO</a:t>
            </a:r>
          </a:p>
        </p:txBody>
      </p:sp>
      <p:sp>
        <p:nvSpPr>
          <p:cNvPr id="6" name="3 Marcador de pie de página">
            <a:extLst>
              <a:ext uri="{FF2B5EF4-FFF2-40B4-BE49-F238E27FC236}">
                <a16:creationId xmlns:a16="http://schemas.microsoft.com/office/drawing/2014/main" id="{4A984C97-EB6C-467B-83FF-4C80884FA812}"/>
              </a:ext>
            </a:extLst>
          </p:cNvPr>
          <p:cNvSpPr txBox="1">
            <a:spLocks/>
          </p:cNvSpPr>
          <p:nvPr/>
        </p:nvSpPr>
        <p:spPr>
          <a:xfrm>
            <a:off x="500062" y="6309320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7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43442921"/>
              </p:ext>
            </p:extLst>
          </p:nvPr>
        </p:nvGraphicFramePr>
        <p:xfrm>
          <a:off x="531479" y="2196880"/>
          <a:ext cx="7704856" cy="36777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29342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1 Título"/>
          <p:cNvSpPr>
            <a:spLocks noGrp="1"/>
          </p:cNvSpPr>
          <p:nvPr>
            <p:ph type="title" idx="4294967295"/>
          </p:nvPr>
        </p:nvSpPr>
        <p:spPr>
          <a:xfrm>
            <a:off x="518864" y="756135"/>
            <a:ext cx="794156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 MINISTERIO DE ECONOMÍA, FOMENTO Y TURISMO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69B7CAF8-73C7-46B3-8306-CA07C2243485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500062" y="6309320"/>
            <a:ext cx="8229600" cy="365125"/>
          </a:xfrm>
          <a:prstGeom prst="rect">
            <a:avLst/>
          </a:prstGeo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294967295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00062" y="1428386"/>
            <a:ext cx="7978690" cy="27763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285849E4-5AA8-437E-9F8F-E5EF9D3312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8313385"/>
              </p:ext>
            </p:extLst>
          </p:nvPr>
        </p:nvGraphicFramePr>
        <p:xfrm>
          <a:off x="500062" y="1844824"/>
          <a:ext cx="7886701" cy="2325269"/>
        </p:xfrm>
        <a:graphic>
          <a:graphicData uri="http://schemas.openxmlformats.org/drawingml/2006/table">
            <a:tbl>
              <a:tblPr/>
              <a:tblGrid>
                <a:gridCol w="282880">
                  <a:extLst>
                    <a:ext uri="{9D8B030D-6E8A-4147-A177-3AD203B41FA5}">
                      <a16:colId xmlns:a16="http://schemas.microsoft.com/office/drawing/2014/main" val="1596924876"/>
                    </a:ext>
                  </a:extLst>
                </a:gridCol>
                <a:gridCol w="3190889">
                  <a:extLst>
                    <a:ext uri="{9D8B030D-6E8A-4147-A177-3AD203B41FA5}">
                      <a16:colId xmlns:a16="http://schemas.microsoft.com/office/drawing/2014/main" val="3003833243"/>
                    </a:ext>
                  </a:extLst>
                </a:gridCol>
                <a:gridCol w="758119">
                  <a:extLst>
                    <a:ext uri="{9D8B030D-6E8A-4147-A177-3AD203B41FA5}">
                      <a16:colId xmlns:a16="http://schemas.microsoft.com/office/drawing/2014/main" val="4280394091"/>
                    </a:ext>
                  </a:extLst>
                </a:gridCol>
                <a:gridCol w="758119">
                  <a:extLst>
                    <a:ext uri="{9D8B030D-6E8A-4147-A177-3AD203B41FA5}">
                      <a16:colId xmlns:a16="http://schemas.microsoft.com/office/drawing/2014/main" val="123977142"/>
                    </a:ext>
                  </a:extLst>
                </a:gridCol>
                <a:gridCol w="758119">
                  <a:extLst>
                    <a:ext uri="{9D8B030D-6E8A-4147-A177-3AD203B41FA5}">
                      <a16:colId xmlns:a16="http://schemas.microsoft.com/office/drawing/2014/main" val="853954986"/>
                    </a:ext>
                  </a:extLst>
                </a:gridCol>
                <a:gridCol w="758119">
                  <a:extLst>
                    <a:ext uri="{9D8B030D-6E8A-4147-A177-3AD203B41FA5}">
                      <a16:colId xmlns:a16="http://schemas.microsoft.com/office/drawing/2014/main" val="2624573691"/>
                    </a:ext>
                  </a:extLst>
                </a:gridCol>
                <a:gridCol w="690228">
                  <a:extLst>
                    <a:ext uri="{9D8B030D-6E8A-4147-A177-3AD203B41FA5}">
                      <a16:colId xmlns:a16="http://schemas.microsoft.com/office/drawing/2014/main" val="1954987504"/>
                    </a:ext>
                  </a:extLst>
                </a:gridCol>
                <a:gridCol w="690228">
                  <a:extLst>
                    <a:ext uri="{9D8B030D-6E8A-4147-A177-3AD203B41FA5}">
                      <a16:colId xmlns:a16="http://schemas.microsoft.com/office/drawing/2014/main" val="1788345422"/>
                    </a:ext>
                  </a:extLst>
                </a:gridCol>
              </a:tblGrid>
              <a:tr h="1357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5745975"/>
                  </a:ext>
                </a:extLst>
              </a:tr>
              <a:tr h="4158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096922"/>
                  </a:ext>
                </a:extLst>
              </a:tr>
              <a:tr h="144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1.029.849.395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1.440.304.310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410.454.915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447.898.379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6458841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161.495.339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161.959.425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464.086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11.174.634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2658037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41.325.315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41.325.315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1.511.967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0061255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422.539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422.539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273.460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0166647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296.953.076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296.953.076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5.837.562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780440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27.143.098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437.598.013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410.454.915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410.764.708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1513,3%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5837136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7970675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8.473.470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8.473.470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315.386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1996091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372.318.540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371.854.454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-464.086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6.599.543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5239075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1.048.457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1.048.457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7866962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108.447.238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108.447.238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6131246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5.984.711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5.984.711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8177377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6.237.582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6.237.582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1.420.684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19354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 idx="4294967295"/>
          </p:nvPr>
        </p:nvSpPr>
        <p:spPr>
          <a:xfrm>
            <a:off x="558518" y="663449"/>
            <a:ext cx="776705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 RESUMEN POR CAPÍTULOS</a:t>
            </a:r>
          </a:p>
        </p:txBody>
      </p:sp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id="{2291C210-334E-4AD4-BF9B-5F9F4F8CFAA3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466360" y="6194551"/>
            <a:ext cx="8220440" cy="365125"/>
          </a:xfrm>
          <a:prstGeom prst="rect">
            <a:avLst/>
          </a:prstGeo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58518" y="1301572"/>
            <a:ext cx="8220440" cy="3674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CE9AFFE-C708-484C-9DD1-8D7E944487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2028244"/>
              </p:ext>
            </p:extLst>
          </p:nvPr>
        </p:nvGraphicFramePr>
        <p:xfrm>
          <a:off x="558518" y="1705762"/>
          <a:ext cx="7754456" cy="4367165"/>
        </p:xfrm>
        <a:graphic>
          <a:graphicData uri="http://schemas.openxmlformats.org/drawingml/2006/table">
            <a:tbl>
              <a:tblPr/>
              <a:tblGrid>
                <a:gridCol w="256685">
                  <a:extLst>
                    <a:ext uri="{9D8B030D-6E8A-4147-A177-3AD203B41FA5}">
                      <a16:colId xmlns:a16="http://schemas.microsoft.com/office/drawing/2014/main" val="3821995242"/>
                    </a:ext>
                  </a:extLst>
                </a:gridCol>
                <a:gridCol w="256685">
                  <a:extLst>
                    <a:ext uri="{9D8B030D-6E8A-4147-A177-3AD203B41FA5}">
                      <a16:colId xmlns:a16="http://schemas.microsoft.com/office/drawing/2014/main" val="2785046172"/>
                    </a:ext>
                  </a:extLst>
                </a:gridCol>
                <a:gridCol w="2895407">
                  <a:extLst>
                    <a:ext uri="{9D8B030D-6E8A-4147-A177-3AD203B41FA5}">
                      <a16:colId xmlns:a16="http://schemas.microsoft.com/office/drawing/2014/main" val="3371398912"/>
                    </a:ext>
                  </a:extLst>
                </a:gridCol>
                <a:gridCol w="780323">
                  <a:extLst>
                    <a:ext uri="{9D8B030D-6E8A-4147-A177-3AD203B41FA5}">
                      <a16:colId xmlns:a16="http://schemas.microsoft.com/office/drawing/2014/main" val="1412582216"/>
                    </a:ext>
                  </a:extLst>
                </a:gridCol>
                <a:gridCol w="780323">
                  <a:extLst>
                    <a:ext uri="{9D8B030D-6E8A-4147-A177-3AD203B41FA5}">
                      <a16:colId xmlns:a16="http://schemas.microsoft.com/office/drawing/2014/main" val="376507211"/>
                    </a:ext>
                  </a:extLst>
                </a:gridCol>
                <a:gridCol w="762354">
                  <a:extLst>
                    <a:ext uri="{9D8B030D-6E8A-4147-A177-3AD203B41FA5}">
                      <a16:colId xmlns:a16="http://schemas.microsoft.com/office/drawing/2014/main" val="301965994"/>
                    </a:ext>
                  </a:extLst>
                </a:gridCol>
                <a:gridCol w="780323">
                  <a:extLst>
                    <a:ext uri="{9D8B030D-6E8A-4147-A177-3AD203B41FA5}">
                      <a16:colId xmlns:a16="http://schemas.microsoft.com/office/drawing/2014/main" val="1040135654"/>
                    </a:ext>
                  </a:extLst>
                </a:gridCol>
                <a:gridCol w="626312">
                  <a:extLst>
                    <a:ext uri="{9D8B030D-6E8A-4147-A177-3AD203B41FA5}">
                      <a16:colId xmlns:a16="http://schemas.microsoft.com/office/drawing/2014/main" val="2042213298"/>
                    </a:ext>
                  </a:extLst>
                </a:gridCol>
                <a:gridCol w="616044">
                  <a:extLst>
                    <a:ext uri="{9D8B030D-6E8A-4147-A177-3AD203B41FA5}">
                      <a16:colId xmlns:a16="http://schemas.microsoft.com/office/drawing/2014/main" val="584509086"/>
                    </a:ext>
                  </a:extLst>
                </a:gridCol>
              </a:tblGrid>
              <a:tr h="14669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08" marR="7308" marT="7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308" marR="7308" marT="73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308" marR="7308" marT="73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352630"/>
                  </a:ext>
                </a:extLst>
              </a:tr>
              <a:tr h="35940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7308" marR="7308" marT="7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Capítulos 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308" marR="7308" marT="7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308" marR="7308" marT="7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5229590"/>
                  </a:ext>
                </a:extLst>
              </a:tr>
              <a:tr h="1378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308" marR="7308" marT="7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Subsecretaria de Economía y Empresas de Menor Tamaño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75.880.081 </a:t>
                      </a:r>
                    </a:p>
                  </a:txBody>
                  <a:tcPr marL="7308" marR="7308" marT="7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75.880.081 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4.886.087 </a:t>
                      </a:r>
                    </a:p>
                  </a:txBody>
                  <a:tcPr marL="7308" marR="7308" marT="7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3941195"/>
                  </a:ext>
                </a:extLst>
              </a:tr>
              <a:tr h="1378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08" marR="7308" marT="7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Subsecretaria de Economía y Empresas de Menor Tamaño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36.069.331 </a:t>
                      </a:r>
                    </a:p>
                  </a:txBody>
                  <a:tcPr marL="7308" marR="7308" marT="7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36.069.331 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4.880.632 </a:t>
                      </a:r>
                    </a:p>
                  </a:txBody>
                  <a:tcPr marL="7308" marR="7308" marT="7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0497554"/>
                  </a:ext>
                </a:extLst>
              </a:tr>
              <a:tr h="1378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08" marR="7308" marT="7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Fondo de Innovación para Competitividad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39.810.750 </a:t>
                      </a:r>
                    </a:p>
                  </a:txBody>
                  <a:tcPr marL="7308" marR="7308" marT="7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39.810.750 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5.455 </a:t>
                      </a:r>
                    </a:p>
                  </a:txBody>
                  <a:tcPr marL="7308" marR="7308" marT="7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3080274"/>
                  </a:ext>
                </a:extLst>
              </a:tr>
              <a:tr h="1378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08" marR="7308" marT="7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Secretaria Ejecutiva Consejo Nacional de Innovación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8" marR="7308" marT="7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8" marR="7308" marT="7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3847858"/>
                  </a:ext>
                </a:extLst>
              </a:tr>
              <a:tr h="1378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08" marR="7308" marT="7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Iniciativa Científica Millenium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8" marR="7308" marT="7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8" marR="7308" marT="7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1384110"/>
                  </a:ext>
                </a:extLst>
              </a:tr>
              <a:tr h="1378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7308" marR="7308" marT="7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Consumidor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14.498.823 </a:t>
                      </a:r>
                    </a:p>
                  </a:txBody>
                  <a:tcPr marL="7308" marR="7308" marT="7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14.498.823 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1.026.755 </a:t>
                      </a:r>
                    </a:p>
                  </a:txBody>
                  <a:tcPr marL="7308" marR="7308" marT="7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3718261"/>
                  </a:ext>
                </a:extLst>
              </a:tr>
              <a:tr h="1378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7308" marR="7308" marT="7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Pesca y Acuicultura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37.540.756 </a:t>
                      </a:r>
                    </a:p>
                  </a:txBody>
                  <a:tcPr marL="7308" marR="7308" marT="7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37.540.756 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4.376.849 </a:t>
                      </a:r>
                    </a:p>
                  </a:txBody>
                  <a:tcPr marL="7308" marR="7308" marT="7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001655"/>
                  </a:ext>
                </a:extLst>
              </a:tr>
              <a:tr h="1378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08" marR="7308" marT="7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Pesca y Acuicultura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37.540.756 </a:t>
                      </a:r>
                    </a:p>
                  </a:txBody>
                  <a:tcPr marL="7308" marR="7308" marT="7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37.540.756 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4.376.849 </a:t>
                      </a:r>
                    </a:p>
                  </a:txBody>
                  <a:tcPr marL="7308" marR="7308" marT="7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2069352"/>
                  </a:ext>
                </a:extLst>
              </a:tr>
              <a:tr h="1378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08" marR="7308" marT="7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Administración Pesquero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8" marR="7308" marT="7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8" marR="7308" marT="7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2883600"/>
                  </a:ext>
                </a:extLst>
              </a:tr>
              <a:tr h="1378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7308" marR="7308" marT="7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Pesca y Acuicultura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33.193.882 </a:t>
                      </a:r>
                    </a:p>
                  </a:txBody>
                  <a:tcPr marL="7308" marR="7308" marT="7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33.193.882 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2.158.720 </a:t>
                      </a:r>
                    </a:p>
                  </a:txBody>
                  <a:tcPr marL="7308" marR="7308" marT="7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9001275"/>
                  </a:ext>
                </a:extLst>
              </a:tr>
              <a:tr h="1378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7308" marR="7308" marT="7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700.058.520 </a:t>
                      </a:r>
                    </a:p>
                  </a:txBody>
                  <a:tcPr marL="7308" marR="7308" marT="7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1.110.513.435 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410.454.915 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433.593.577 </a:t>
                      </a:r>
                    </a:p>
                  </a:txBody>
                  <a:tcPr marL="7308" marR="7308" marT="7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61,9%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39,0%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568381"/>
                  </a:ext>
                </a:extLst>
              </a:tr>
              <a:tr h="1378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08" marR="7308" marT="7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700.058.520 </a:t>
                      </a:r>
                    </a:p>
                  </a:txBody>
                  <a:tcPr marL="7308" marR="7308" marT="7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1.110.513.435 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410.454.915 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433.593.577 </a:t>
                      </a:r>
                    </a:p>
                  </a:txBody>
                  <a:tcPr marL="7308" marR="7308" marT="7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61,9%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39,0%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8657612"/>
                  </a:ext>
                </a:extLst>
              </a:tr>
              <a:tr h="1378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08" marR="7308" marT="7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Ciencia y Tecnología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8" marR="7308" marT="7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8" marR="7308" marT="7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4233150"/>
                  </a:ext>
                </a:extLst>
              </a:tr>
              <a:tr h="1378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7308" marR="7308" marT="7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Estadísticas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58.092.878 </a:t>
                      </a:r>
                    </a:p>
                  </a:txBody>
                  <a:tcPr marL="7308" marR="7308" marT="7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58.092.878 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3.275.630 </a:t>
                      </a:r>
                    </a:p>
                  </a:txBody>
                  <a:tcPr marL="7308" marR="7308" marT="7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0494305"/>
                  </a:ext>
                </a:extLst>
              </a:tr>
              <a:tr h="1378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08" marR="7308" marT="7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Estadísticas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42.946.736 </a:t>
                      </a:r>
                    </a:p>
                  </a:txBody>
                  <a:tcPr marL="7308" marR="7308" marT="7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42.946.736 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2.881.981 </a:t>
                      </a:r>
                    </a:p>
                  </a:txBody>
                  <a:tcPr marL="7308" marR="7308" marT="7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5985468"/>
                  </a:ext>
                </a:extLst>
              </a:tr>
              <a:tr h="1378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08" marR="7308" marT="7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Censos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15.146.142 </a:t>
                      </a:r>
                    </a:p>
                  </a:txBody>
                  <a:tcPr marL="7308" marR="7308" marT="7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15.146.142 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393.649 </a:t>
                      </a:r>
                    </a:p>
                  </a:txBody>
                  <a:tcPr marL="7308" marR="7308" marT="7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3497504"/>
                  </a:ext>
                </a:extLst>
              </a:tr>
              <a:tr h="1378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7308" marR="7308" marT="7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Fiscalía Nacional Económica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6.833.691 </a:t>
                      </a:r>
                    </a:p>
                  </a:txBody>
                  <a:tcPr marL="7308" marR="7308" marT="7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6.833.691 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438.392 </a:t>
                      </a:r>
                    </a:p>
                  </a:txBody>
                  <a:tcPr marL="7308" marR="7308" marT="7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4866969"/>
                  </a:ext>
                </a:extLst>
              </a:tr>
              <a:tr h="1378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7308" marR="7308" marT="7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Turismo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27.332.824 </a:t>
                      </a:r>
                    </a:p>
                  </a:txBody>
                  <a:tcPr marL="7308" marR="7308" marT="7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27.332.824 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1.184.433 </a:t>
                      </a:r>
                    </a:p>
                  </a:txBody>
                  <a:tcPr marL="7308" marR="7308" marT="7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3089865"/>
                  </a:ext>
                </a:extLst>
              </a:tr>
              <a:tr h="1378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08" marR="7308" marT="7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Turismo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22.526.431 </a:t>
                      </a:r>
                    </a:p>
                  </a:txBody>
                  <a:tcPr marL="7308" marR="7308" marT="7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22.526.431 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937.255 </a:t>
                      </a:r>
                    </a:p>
                  </a:txBody>
                  <a:tcPr marL="7308" marR="7308" marT="7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2752542"/>
                  </a:ext>
                </a:extLst>
              </a:tr>
              <a:tr h="1378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08" marR="7308" marT="7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Promoción Internacional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4.806.393 </a:t>
                      </a:r>
                    </a:p>
                  </a:txBody>
                  <a:tcPr marL="7308" marR="7308" marT="7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4.806.393 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247.178 </a:t>
                      </a:r>
                    </a:p>
                  </a:txBody>
                  <a:tcPr marL="7308" marR="7308" marT="7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8821616"/>
                  </a:ext>
                </a:extLst>
              </a:tr>
              <a:tr h="1378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308" marR="7308" marT="7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Cooperación Técnica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98.967.862 </a:t>
                      </a:r>
                    </a:p>
                  </a:txBody>
                  <a:tcPr marL="7308" marR="7308" marT="7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98.503.776 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-464.086 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1.604.144 </a:t>
                      </a:r>
                    </a:p>
                  </a:txBody>
                  <a:tcPr marL="7308" marR="7308" marT="7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4283623"/>
                  </a:ext>
                </a:extLst>
              </a:tr>
              <a:tr h="1378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08" marR="7308" marT="7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Cooperación Técnica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98.967.862 </a:t>
                      </a:r>
                    </a:p>
                  </a:txBody>
                  <a:tcPr marL="7308" marR="7308" marT="7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98.503.776 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-464.086 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1.604.144 </a:t>
                      </a:r>
                    </a:p>
                  </a:txBody>
                  <a:tcPr marL="7308" marR="7308" marT="7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4673947"/>
                  </a:ext>
                </a:extLst>
              </a:tr>
              <a:tr h="1378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7308" marR="7308" marT="7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Innova Chile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30.717.840 </a:t>
                      </a:r>
                    </a:p>
                  </a:txBody>
                  <a:tcPr marL="7308" marR="7308" marT="7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30.717.840 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573.448 </a:t>
                      </a:r>
                    </a:p>
                  </a:txBody>
                  <a:tcPr marL="7308" marR="7308" marT="7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0393811"/>
                  </a:ext>
                </a:extLst>
              </a:tr>
              <a:tr h="1378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308" marR="7308" marT="7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de Promoción de la Inversión Extranjera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4.386.910 </a:t>
                      </a:r>
                    </a:p>
                  </a:txBody>
                  <a:tcPr marL="7308" marR="7308" marT="7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4.386.910 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261.034 </a:t>
                      </a:r>
                    </a:p>
                  </a:txBody>
                  <a:tcPr marL="7308" marR="7308" marT="7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0292557"/>
                  </a:ext>
                </a:extLst>
              </a:tr>
              <a:tr h="1378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308" marR="7308" marT="7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Propiedad Industrial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6.592.367 </a:t>
                      </a:r>
                    </a:p>
                  </a:txBody>
                  <a:tcPr marL="7308" marR="7308" marT="7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6.592.367 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546.541 </a:t>
                      </a:r>
                    </a:p>
                  </a:txBody>
                  <a:tcPr marL="7308" marR="7308" marT="7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9497579"/>
                  </a:ext>
                </a:extLst>
              </a:tr>
              <a:tr h="1378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308" marR="7308" marT="7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Turismo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3.653.165 </a:t>
                      </a:r>
                    </a:p>
                  </a:txBody>
                  <a:tcPr marL="7308" marR="7308" marT="7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3.653.165 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168.114 </a:t>
                      </a:r>
                    </a:p>
                  </a:txBody>
                  <a:tcPr marL="7308" marR="7308" marT="7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4784224"/>
                  </a:ext>
                </a:extLst>
              </a:tr>
              <a:tr h="1378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308" marR="7308" marT="7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Insolvencia y Reemprendimiento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6.794.115 </a:t>
                      </a:r>
                    </a:p>
                  </a:txBody>
                  <a:tcPr marL="7308" marR="7308" marT="7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6.794.115 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694.296 </a:t>
                      </a:r>
                    </a:p>
                  </a:txBody>
                  <a:tcPr marL="7308" marR="7308" marT="7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388969"/>
                  </a:ext>
                </a:extLst>
              </a:tr>
              <a:tr h="1378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308" marR="7308" marT="7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Desarrollo Sustentable Pesca Artesanal y Acuicultura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15.654.230 </a:t>
                      </a:r>
                    </a:p>
                  </a:txBody>
                  <a:tcPr marL="7308" marR="7308" marT="7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15.654.230 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57.796 </a:t>
                      </a:r>
                    </a:p>
                  </a:txBody>
                  <a:tcPr marL="7308" marR="7308" marT="7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7308" marR="7308" marT="73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7166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 idx="4294967295"/>
          </p:nvPr>
        </p:nvSpPr>
        <p:spPr>
          <a:xfrm>
            <a:off x="558518" y="663449"/>
            <a:ext cx="776705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 RESUMEN FET – Covid - 19</a:t>
            </a:r>
          </a:p>
        </p:txBody>
      </p:sp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id="{2291C210-334E-4AD4-BF9B-5F9F4F8CFAA3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466360" y="6194551"/>
            <a:ext cx="8220440" cy="365125"/>
          </a:xfrm>
          <a:prstGeom prst="rect">
            <a:avLst/>
          </a:prstGeo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58518" y="1301572"/>
            <a:ext cx="8220440" cy="3674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9E547160-252D-4E2C-870C-F1F98BC239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2928367"/>
              </p:ext>
            </p:extLst>
          </p:nvPr>
        </p:nvGraphicFramePr>
        <p:xfrm>
          <a:off x="558518" y="1669004"/>
          <a:ext cx="7767060" cy="1215578"/>
        </p:xfrm>
        <a:graphic>
          <a:graphicData uri="http://schemas.openxmlformats.org/drawingml/2006/table">
            <a:tbl>
              <a:tblPr/>
              <a:tblGrid>
                <a:gridCol w="257103">
                  <a:extLst>
                    <a:ext uri="{9D8B030D-6E8A-4147-A177-3AD203B41FA5}">
                      <a16:colId xmlns:a16="http://schemas.microsoft.com/office/drawing/2014/main" val="1140163013"/>
                    </a:ext>
                  </a:extLst>
                </a:gridCol>
                <a:gridCol w="257103">
                  <a:extLst>
                    <a:ext uri="{9D8B030D-6E8A-4147-A177-3AD203B41FA5}">
                      <a16:colId xmlns:a16="http://schemas.microsoft.com/office/drawing/2014/main" val="711141803"/>
                    </a:ext>
                  </a:extLst>
                </a:gridCol>
                <a:gridCol w="2900112">
                  <a:extLst>
                    <a:ext uri="{9D8B030D-6E8A-4147-A177-3AD203B41FA5}">
                      <a16:colId xmlns:a16="http://schemas.microsoft.com/office/drawing/2014/main" val="3642943334"/>
                    </a:ext>
                  </a:extLst>
                </a:gridCol>
                <a:gridCol w="781591">
                  <a:extLst>
                    <a:ext uri="{9D8B030D-6E8A-4147-A177-3AD203B41FA5}">
                      <a16:colId xmlns:a16="http://schemas.microsoft.com/office/drawing/2014/main" val="1930948862"/>
                    </a:ext>
                  </a:extLst>
                </a:gridCol>
                <a:gridCol w="781591">
                  <a:extLst>
                    <a:ext uri="{9D8B030D-6E8A-4147-A177-3AD203B41FA5}">
                      <a16:colId xmlns:a16="http://schemas.microsoft.com/office/drawing/2014/main" val="3249357791"/>
                    </a:ext>
                  </a:extLst>
                </a:gridCol>
                <a:gridCol w="763594">
                  <a:extLst>
                    <a:ext uri="{9D8B030D-6E8A-4147-A177-3AD203B41FA5}">
                      <a16:colId xmlns:a16="http://schemas.microsoft.com/office/drawing/2014/main" val="3542872032"/>
                    </a:ext>
                  </a:extLst>
                </a:gridCol>
                <a:gridCol w="781591">
                  <a:extLst>
                    <a:ext uri="{9D8B030D-6E8A-4147-A177-3AD203B41FA5}">
                      <a16:colId xmlns:a16="http://schemas.microsoft.com/office/drawing/2014/main" val="4253784860"/>
                    </a:ext>
                  </a:extLst>
                </a:gridCol>
                <a:gridCol w="627330">
                  <a:extLst>
                    <a:ext uri="{9D8B030D-6E8A-4147-A177-3AD203B41FA5}">
                      <a16:colId xmlns:a16="http://schemas.microsoft.com/office/drawing/2014/main" val="1885324513"/>
                    </a:ext>
                  </a:extLst>
                </a:gridCol>
                <a:gridCol w="617045">
                  <a:extLst>
                    <a:ext uri="{9D8B030D-6E8A-4147-A177-3AD203B41FA5}">
                      <a16:colId xmlns:a16="http://schemas.microsoft.com/office/drawing/2014/main" val="2005439950"/>
                    </a:ext>
                  </a:extLst>
                </a:gridCol>
              </a:tblGrid>
              <a:tr h="16207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34" marR="7834" marT="78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834" marR="7834" marT="78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34" marR="7834" marT="78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3498666"/>
                  </a:ext>
                </a:extLst>
              </a:tr>
              <a:tr h="397089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7834" marR="7834" marT="78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Capítulos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834" marR="7834" marT="78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34" marR="7834" marT="78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1092954"/>
                  </a:ext>
                </a:extLst>
              </a:tr>
              <a:tr h="1701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834" marR="7834" marT="78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Cooperación Técnica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34" marR="7834" marT="78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464.086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464.086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34" marR="7834" marT="78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9646046"/>
                  </a:ext>
                </a:extLst>
              </a:tr>
              <a:tr h="162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34" marR="7834" marT="78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Cooperación Técnica FET - Covid - 19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34" marR="7834" marT="78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464.086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464.086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34" marR="7834" marT="78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1319118"/>
                  </a:ext>
                </a:extLst>
              </a:tr>
              <a:tr h="162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7834" marR="7834" marT="78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Turismo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34" marR="7834" marT="78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34" marR="7834" marT="78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6786993"/>
                  </a:ext>
                </a:extLst>
              </a:tr>
              <a:tr h="162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34" marR="7834" marT="78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Turismo FET - Covid - 19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34" marR="7834" marT="78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34" marR="7834" marT="78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51545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72220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1 Título"/>
          <p:cNvSpPr>
            <a:spLocks noGrp="1"/>
          </p:cNvSpPr>
          <p:nvPr>
            <p:ph type="title" idx="4294967295"/>
          </p:nvPr>
        </p:nvSpPr>
        <p:spPr>
          <a:xfrm>
            <a:off x="584666" y="647693"/>
            <a:ext cx="7875764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01. PROGRAMA 01: SUBSECRETARÍA DE ECONOMÍA Y EMPRESAS DE MENOR TAMAÑO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020C5F97-02D6-45C8-89AE-7A1C3C1399E7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500062" y="6309320"/>
            <a:ext cx="8229600" cy="365125"/>
          </a:xfrm>
          <a:prstGeom prst="rect">
            <a:avLst/>
          </a:prstGeo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70362" y="1506686"/>
            <a:ext cx="8159300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F4B4AC7-E8C4-4C91-823A-BF4F894875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1866306"/>
              </p:ext>
            </p:extLst>
          </p:nvPr>
        </p:nvGraphicFramePr>
        <p:xfrm>
          <a:off x="573729" y="1865040"/>
          <a:ext cx="7886701" cy="3988286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3224931894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4027116230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2210456140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2924080700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726824276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852069986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348912613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978492067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4035951631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3141823672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3437961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0986651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36.069.331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36.069.331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5.714.358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451772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8.876.684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8.876.684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1.175.867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725507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1.874.994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1.874.994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147.983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459546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660668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389908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21.422.160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21.422.160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3.814.753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837799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18.079.622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18.079.622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3.497.437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937409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Normalización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300.331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300.331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382511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Fomento Pesquero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17.779.291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17.779.291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3.497.437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080895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224.950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224.950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172400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Estadísticas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224.950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224.950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803972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3.117.588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3.117.588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317.316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418920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Escritorio Empresa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388.765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388.765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18.866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246206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 Arbitral de Propiedad Industrial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431.966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431.966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57.301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3144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Nacional de la Productividad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830.283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830.283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95.627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906256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Pymes Digitales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181.309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181.309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15.307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47871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Oficina de Gestión de Proyectos Sustentables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665.759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665.759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51.781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8091028"/>
                  </a:ext>
                </a:extLst>
              </a:tr>
              <a:tr h="1347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Oficina de Productividad y Emprendimiento Nacional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450.446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450.446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59.584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998134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Unificado de Permisos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169.060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169.060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18.850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476417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200.155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200.155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586838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200.155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200.155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674477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3.695.328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3.695.328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574.387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280076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386.818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386.818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386.818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50495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2.822.518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2.822.518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870049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393.180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393.180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178.128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723046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92.812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92.812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914869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9.441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51123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 idx="4294967295"/>
          </p:nvPr>
        </p:nvSpPr>
        <p:spPr>
          <a:xfrm>
            <a:off x="552324" y="707791"/>
            <a:ext cx="8049055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01. PROGRAMA 07: PROGRAMA FONDO DE INNOVACIÓN PARA LA COMPETITIVIDAD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17896A16-57B9-45C3-B69F-E6C553700C9A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467544" y="6448251"/>
            <a:ext cx="8229600" cy="365125"/>
          </a:xfrm>
          <a:prstGeom prst="rect">
            <a:avLst/>
          </a:prstGeo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3228" y="1582789"/>
            <a:ext cx="8058151" cy="24214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4E3F115-1DEA-4882-8099-3F92C73C31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2849886"/>
              </p:ext>
            </p:extLst>
          </p:nvPr>
        </p:nvGraphicFramePr>
        <p:xfrm>
          <a:off x="541509" y="1956729"/>
          <a:ext cx="8058151" cy="2944542"/>
        </p:xfrm>
        <a:graphic>
          <a:graphicData uri="http://schemas.openxmlformats.org/drawingml/2006/table">
            <a:tbl>
              <a:tblPr/>
              <a:tblGrid>
                <a:gridCol w="270046">
                  <a:extLst>
                    <a:ext uri="{9D8B030D-6E8A-4147-A177-3AD203B41FA5}">
                      <a16:colId xmlns:a16="http://schemas.microsoft.com/office/drawing/2014/main" val="3713845358"/>
                    </a:ext>
                  </a:extLst>
                </a:gridCol>
                <a:gridCol w="270046">
                  <a:extLst>
                    <a:ext uri="{9D8B030D-6E8A-4147-A177-3AD203B41FA5}">
                      <a16:colId xmlns:a16="http://schemas.microsoft.com/office/drawing/2014/main" val="4265605732"/>
                    </a:ext>
                  </a:extLst>
                </a:gridCol>
                <a:gridCol w="270046">
                  <a:extLst>
                    <a:ext uri="{9D8B030D-6E8A-4147-A177-3AD203B41FA5}">
                      <a16:colId xmlns:a16="http://schemas.microsoft.com/office/drawing/2014/main" val="297330831"/>
                    </a:ext>
                  </a:extLst>
                </a:gridCol>
                <a:gridCol w="3046110">
                  <a:extLst>
                    <a:ext uri="{9D8B030D-6E8A-4147-A177-3AD203B41FA5}">
                      <a16:colId xmlns:a16="http://schemas.microsoft.com/office/drawing/2014/main" val="2435042427"/>
                    </a:ext>
                  </a:extLst>
                </a:gridCol>
                <a:gridCol w="723721">
                  <a:extLst>
                    <a:ext uri="{9D8B030D-6E8A-4147-A177-3AD203B41FA5}">
                      <a16:colId xmlns:a16="http://schemas.microsoft.com/office/drawing/2014/main" val="1202139721"/>
                    </a:ext>
                  </a:extLst>
                </a:gridCol>
                <a:gridCol w="723721">
                  <a:extLst>
                    <a:ext uri="{9D8B030D-6E8A-4147-A177-3AD203B41FA5}">
                      <a16:colId xmlns:a16="http://schemas.microsoft.com/office/drawing/2014/main" val="3437663096"/>
                    </a:ext>
                  </a:extLst>
                </a:gridCol>
                <a:gridCol w="723721">
                  <a:extLst>
                    <a:ext uri="{9D8B030D-6E8A-4147-A177-3AD203B41FA5}">
                      <a16:colId xmlns:a16="http://schemas.microsoft.com/office/drawing/2014/main" val="3670288444"/>
                    </a:ext>
                  </a:extLst>
                </a:gridCol>
                <a:gridCol w="723721">
                  <a:extLst>
                    <a:ext uri="{9D8B030D-6E8A-4147-A177-3AD203B41FA5}">
                      <a16:colId xmlns:a16="http://schemas.microsoft.com/office/drawing/2014/main" val="115117893"/>
                    </a:ext>
                  </a:extLst>
                </a:gridCol>
                <a:gridCol w="658910">
                  <a:extLst>
                    <a:ext uri="{9D8B030D-6E8A-4147-A177-3AD203B41FA5}">
                      <a16:colId xmlns:a16="http://schemas.microsoft.com/office/drawing/2014/main" val="3391340892"/>
                    </a:ext>
                  </a:extLst>
                </a:gridCol>
                <a:gridCol w="648109">
                  <a:extLst>
                    <a:ext uri="{9D8B030D-6E8A-4147-A177-3AD203B41FA5}">
                      <a16:colId xmlns:a16="http://schemas.microsoft.com/office/drawing/2014/main" val="77324500"/>
                    </a:ext>
                  </a:extLst>
                </a:gridCol>
              </a:tblGrid>
              <a:tr h="23600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2243330"/>
                  </a:ext>
                </a:extLst>
              </a:tr>
              <a:tr h="38806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0904488"/>
                  </a:ext>
                </a:extLst>
              </a:tr>
              <a:tr h="16631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39.810.750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39.810.750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4693118"/>
                  </a:ext>
                </a:extLst>
              </a:tr>
              <a:tr h="1267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71.498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71.498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10.685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724874"/>
                  </a:ext>
                </a:extLst>
              </a:tr>
              <a:tr h="1267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39.739.252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39.739.252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911707"/>
                  </a:ext>
                </a:extLst>
              </a:tr>
              <a:tr h="1267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893.092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893.092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6758075"/>
                  </a:ext>
                </a:extLst>
              </a:tr>
              <a:tr h="1267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Normalización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893.092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893.092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0356544"/>
                  </a:ext>
                </a:extLst>
              </a:tr>
              <a:tr h="1267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38.682.267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38.682.267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2594744"/>
                  </a:ext>
                </a:extLst>
              </a:tr>
              <a:tr h="1267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Emprendimiento Start Up - CORFO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2.319.933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2.319.933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1169882"/>
                  </a:ext>
                </a:extLst>
              </a:tr>
              <a:tr h="1267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Financiamiento Temprano para el Emprendimiento - CORFO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1.339.475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1.339.475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9389989"/>
                  </a:ext>
                </a:extLst>
              </a:tr>
              <a:tr h="1267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Emprendimiento Semilla Flexible - CORFO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2.638.607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2.638.607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2092594"/>
                  </a:ext>
                </a:extLst>
              </a:tr>
              <a:tr h="1267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Redes y Competitividad - CORFO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4.606.844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4.606.844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6693052"/>
                  </a:ext>
                </a:extLst>
              </a:tr>
              <a:tr h="1267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Innovación de Interés Público - INNOVA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870.020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870.020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5229257"/>
                  </a:ext>
                </a:extLst>
              </a:tr>
              <a:tr h="1267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Innovación Empresarial - INNOVA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7.969.590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7.969.590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6016555"/>
                  </a:ext>
                </a:extLst>
              </a:tr>
              <a:tr h="1267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Crea y Valida Innovación - INNOVA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4.971.845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4.971.845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3387325"/>
                  </a:ext>
                </a:extLst>
              </a:tr>
              <a:tr h="1267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Escala Innovación - INNOVA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4.026.071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4.026.071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2536752"/>
                  </a:ext>
                </a:extLst>
              </a:tr>
              <a:tr h="1267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y Consorcios Tecnológicos - CORFO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9.939.882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9.939.882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4914191"/>
                  </a:ext>
                </a:extLst>
              </a:tr>
              <a:tr h="1267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163.893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163.893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9529231"/>
                  </a:ext>
                </a:extLst>
              </a:tr>
              <a:tr h="2534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Internacional de Normalización y Oficina Internacional de Pesos y Medidas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163.893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163.893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29994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398736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5487</TotalTime>
  <Words>7021</Words>
  <Application>Microsoft Office PowerPoint</Application>
  <PresentationFormat>Presentación en pantalla (4:3)</PresentationFormat>
  <Paragraphs>3927</Paragraphs>
  <Slides>27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27</vt:i4>
      </vt:variant>
    </vt:vector>
  </HeadingPairs>
  <TitlesOfParts>
    <vt:vector size="30" baseType="lpstr">
      <vt:lpstr>Arial</vt:lpstr>
      <vt:lpstr>Calibri</vt:lpstr>
      <vt:lpstr>1_Tema de Office</vt:lpstr>
      <vt:lpstr>EJECUCIÓN ACUMULADA DE GASTOS PRESUPUESTARIOS AL MES DE ENERO DE 2021 PARTIDA 07: MINISTERIO DE ECONOMÍA, FOMENTO Y TURISMO</vt:lpstr>
      <vt:lpstr>EJECUCIÓN ACUMULADA DE GASTOS A ENERO DE 2021  PARTIDA 07 MINISTERIO DE ECONOMÍA, FOMENTO Y TURISMO</vt:lpstr>
      <vt:lpstr>Presentación de PowerPoint</vt:lpstr>
      <vt:lpstr>Presentación de PowerPoint</vt:lpstr>
      <vt:lpstr>EJECUCIÓN ACUMULADA DE GASTOS A ENERO DE 2021  PARTIDA 07 MINISTERIO DE ECONOMÍA, FOMENTO Y TURISMO</vt:lpstr>
      <vt:lpstr>EJECUCIÓN ACUMULADA DE GASTOS A ENERO DE 2021  PARTIDA 07 RESUMEN POR CAPÍTULOS</vt:lpstr>
      <vt:lpstr>EJECUCIÓN ACUMULADA DE GASTOS A ENERO DE 2021  PARTIDA 07 RESUMEN FET – Covid - 19</vt:lpstr>
      <vt:lpstr>EJECUCIÓN ACUMULADA DE GASTOS A ENERO DE 2021  PARTIDA 07. CAPÍTULO 01. PROGRAMA 01: SUBSECRETARÍA DE ECONOMÍA Y EMPRESAS DE MENOR TAMAÑO</vt:lpstr>
      <vt:lpstr>EJECUCIÓN ACUMULADA DE GASTOS A ENERO DE 2021  PARTIDA 07. CAPÍTULO 01. PROGRAMA 07: PROGRAMA FONDO DE INNOVACIÓN PARA LA COMPETITIVIDAD</vt:lpstr>
      <vt:lpstr>EJECUCIÓN ACUMULADA DE GASTOS A ENERO DE 2021  PARTIDA 07. CAPÍTULO 02. PROGRAMA 01: SERVICIO NACIONAL DEL CONSUMIDOR</vt:lpstr>
      <vt:lpstr>EJECUCIÓN ACUMULADA DE GASTOS A ENERO DE 2021  PARTIDA 07. CAPÍTULO 03. PROGRAMA 01: SUBSECRETARÍA DE PESCA Y ACUICULTURA</vt:lpstr>
      <vt:lpstr>EJECUCIÓN ACUMULADA DE GASTOS A ENERO DE 2021  PARTIDA 07. CAPÍTULO 04. PROGRAMA 01: SERVICIO NACIONAL DE PESCA Y ACUICULTURA</vt:lpstr>
      <vt:lpstr>EJECUCIÓN ACUMULADA DE GASTOS A ENERO DE 2021  PARTIDA 07. CAPÍTULO 06. PROGRAMA 01: CORPORACIÓN DE FOMENTO DE LA PRODUCCIÓN</vt:lpstr>
      <vt:lpstr>EJECUCIÓN ACUMULADA DE GASTOS A ENERO DE 2021  PARTIDA 07. CAPÍTULO 06. PROGRAMA 01: CORPORACIÓN DE FOMENTO DE LA PRODUCCIÓN</vt:lpstr>
      <vt:lpstr>EJECUCIÓN ACUMULADA DE GASTOS A ENERO DE 2021  PARTIDA 07. CAPÍTULO 06. PROGRAMA 01: CORPORACIÓN DE FOMENTO DE LA PRODUCCIÓN</vt:lpstr>
      <vt:lpstr>EJECUCIÓN ACUMULADA DE GASTOS A ENERO DE 2021  PARTIDA 07. CAPÍTULO 07. PROGRAMA 01: INSTITUTO NACIONAL DE ESTADÍSTICAS</vt:lpstr>
      <vt:lpstr>EJECUCIÓN ACUMULADA DE GASTOS A ENERO DE 2021  PARTIDA 07. CAPÍTULO 07. PROGRAMA 02: PROGRAMA CENSOS</vt:lpstr>
      <vt:lpstr>EJECUCIÓN ACUMULADA DE GASTOS A ENERO DE 2021  PARTIDA 07. CAPÍTULO 07. PROGRAMA 08: FISCALÍA NACIONAL ECONÓMICA</vt:lpstr>
      <vt:lpstr>EJECUCIÓN ACUMULADA DE GASTOS A ENERO DE 2021  PARTIDA 07. CAPÍTULO 09. PROGRAMA 01: SERVICIO NACIONAL DE TURISMO</vt:lpstr>
      <vt:lpstr>EJECUCIÓN ACUMULADA DE GASTOS A ENERO DE 2021  PARTIDA 07. CAPÍTULO 09. PROGRAMA 03: PROGRAMA DE PROMOCIÓN INTERNACIONAL</vt:lpstr>
      <vt:lpstr>EJECUCIÓN ACUMULADA DE GASTOS A ENERO DE 2021  PARTIDA 07. CAPÍTULO 16. PROGRAMA 01: SERVICIO DE COOPERACIÓN TÉCNICA</vt:lpstr>
      <vt:lpstr>EJECUCIÓN ACUMULADA DE GASTOS A ENERO DE 2021  PARTIDA 07. CAPÍTULO 19. PROGRAMA 01: COMITÉ INNOVA CHILE</vt:lpstr>
      <vt:lpstr>EJECUCIÓN ACUMULADA DE GASTOS A ENERO DE 2021  PARTIDA 07. CAPÍTULO 21. PROGRAMA 01: AGENCIA DE PROMOCIÓN DE LA INVERSIÓN EXTRANJERA</vt:lpstr>
      <vt:lpstr>EJECUCIÓN ACUMULADA DE GASTOS A ENERO DE 2021  PARTIDA 07. CAPÍTULO 23. PROGRAMA 01: INSTITUTO NACIONAL DE PROPIEDAD INDUSTRIAL</vt:lpstr>
      <vt:lpstr>EJECUCIÓN ACUMULADA DE GASTOS A ENERO DE 2021  PARTIDA 07. CAPÍTULO 24. PROGRAMA 01: SUBSECRETARÍA DE TURISMO</vt:lpstr>
      <vt:lpstr>EJECUCIÓN ACUMULADA DE GASTOS A ENERO DE 2021  PARTIDA 07. CAPÍTULO 25. PROGRAMA 01: SUPERINTENDENCIA DE INSOLVENCIA Y REEMPRENDIMIENTO</vt:lpstr>
      <vt:lpstr>EJECUCIÓN ACUMULADA DE GASTOS A ENERO DE 2021  PARTIDA 07. CAPÍTULO 26. PROGRAMA 01: INSTITUTO NACIONAL DESARROLLO SUSTENTABLE PESCA ARTESANAL Y ACUICULTURA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410</cp:revision>
  <cp:lastPrinted>2019-10-14T18:23:01Z</cp:lastPrinted>
  <dcterms:created xsi:type="dcterms:W3CDTF">2016-06-23T13:38:47Z</dcterms:created>
  <dcterms:modified xsi:type="dcterms:W3CDTF">2021-04-14T20:51:06Z</dcterms:modified>
</cp:coreProperties>
</file>