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4"/>
  </p:notesMasterIdLst>
  <p:handoutMasterIdLst>
    <p:handoutMasterId r:id="rId35"/>
  </p:handoutMasterIdLst>
  <p:sldIdLst>
    <p:sldId id="256" r:id="rId3"/>
    <p:sldId id="306" r:id="rId4"/>
    <p:sldId id="301" r:id="rId5"/>
    <p:sldId id="305" r:id="rId6"/>
    <p:sldId id="264" r:id="rId7"/>
    <p:sldId id="263" r:id="rId8"/>
    <p:sldId id="311" r:id="rId9"/>
    <p:sldId id="265" r:id="rId10"/>
    <p:sldId id="269" r:id="rId11"/>
    <p:sldId id="271" r:id="rId12"/>
    <p:sldId id="273" r:id="rId13"/>
    <p:sldId id="274" r:id="rId14"/>
    <p:sldId id="275" r:id="rId15"/>
    <p:sldId id="276" r:id="rId16"/>
    <p:sldId id="278" r:id="rId17"/>
    <p:sldId id="272" r:id="rId18"/>
    <p:sldId id="280" r:id="rId19"/>
    <p:sldId id="281" r:id="rId20"/>
    <p:sldId id="282" r:id="rId21"/>
    <p:sldId id="284" r:id="rId22"/>
    <p:sldId id="286" r:id="rId23"/>
    <p:sldId id="287" r:id="rId24"/>
    <p:sldId id="288" r:id="rId25"/>
    <p:sldId id="289" r:id="rId26"/>
    <p:sldId id="292" r:id="rId27"/>
    <p:sldId id="293" r:id="rId28"/>
    <p:sldId id="297" r:id="rId29"/>
    <p:sldId id="303" r:id="rId30"/>
    <p:sldId id="307" r:id="rId31"/>
    <p:sldId id="295" r:id="rId32"/>
    <p:sldId id="296" r:id="rId33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1" autoAdjust="0"/>
    <p:restoredTop sz="94660"/>
  </p:normalViewPr>
  <p:slideViewPr>
    <p:cSldViewPr>
      <p:cViewPr varScale="1">
        <p:scale>
          <a:sx n="111" d="100"/>
          <a:sy n="111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488258274646362E-2"/>
          <c:y val="0.25148937683602562"/>
          <c:w val="0.97178815519347206"/>
          <c:h val="0.47384532218025599"/>
        </c:manualLayout>
      </c:layout>
      <c:pie3DChart>
        <c:varyColors val="1"/>
        <c:ser>
          <c:idx val="0"/>
          <c:order val="0"/>
          <c:tx>
            <c:strRef>
              <c:f>'Partida 05'!$D$61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49-44D0-9E79-C24178341E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49-44D0-9E79-C24178341E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49-44D0-9E79-C24178341E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49-44D0-9E79-C24178341E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F49-44D0-9E79-C24178341E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F49-44D0-9E79-C24178341E9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05'!$C$62:$C$68</c:f>
              <c:strCache>
                <c:ptCount val="7"/>
                <c:pt idx="0">
                  <c:v>Gastos en Personal</c:v>
                </c:pt>
                <c:pt idx="1">
                  <c:v>Bienes y Servicios de Consumo</c:v>
                </c:pt>
                <c:pt idx="2">
                  <c:v>Transferencias Corrientes</c:v>
                </c:pt>
                <c:pt idx="3">
                  <c:v>Iniciativas de Inversión</c:v>
                </c:pt>
                <c:pt idx="4">
                  <c:v>Transferencias de Capital</c:v>
                </c:pt>
                <c:pt idx="5">
                  <c:v>Adquisición de Activos Financieros</c:v>
                </c:pt>
                <c:pt idx="6">
                  <c:v>Otros</c:v>
                </c:pt>
              </c:strCache>
            </c:strRef>
          </c:cat>
          <c:val>
            <c:numRef>
              <c:f>'Partida 05'!$D$62:$D$68</c:f>
              <c:numCache>
                <c:formatCode>#,##0</c:formatCode>
                <c:ptCount val="7"/>
                <c:pt idx="0">
                  <c:v>1439199493</c:v>
                </c:pt>
                <c:pt idx="1">
                  <c:v>263335813</c:v>
                </c:pt>
                <c:pt idx="2">
                  <c:v>326641252</c:v>
                </c:pt>
                <c:pt idx="3">
                  <c:v>873572616</c:v>
                </c:pt>
                <c:pt idx="4">
                  <c:v>637496452</c:v>
                </c:pt>
                <c:pt idx="5">
                  <c:v>138107040</c:v>
                </c:pt>
                <c:pt idx="6">
                  <c:v>68972901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49-44D0-9E79-C24178341E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404304355285277E-2"/>
          <c:y val="0.81670689770305749"/>
          <c:w val="0.97600337209504462"/>
          <c:h val="0.16663117063030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Gores!$C$80</c:f>
              <c:strCache>
                <c:ptCount val="1"/>
                <c:pt idx="0">
                  <c:v>GASTOS 2019</c:v>
                </c:pt>
              </c:strCache>
            </c:strRef>
          </c:tx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Gores!$D$80:$O$80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0.11414293770909933</c:v>
                </c:pt>
                <c:pt idx="2">
                  <c:v>0.18937089620740893</c:v>
                </c:pt>
                <c:pt idx="3">
                  <c:v>0.2671681592062724</c:v>
                </c:pt>
                <c:pt idx="4">
                  <c:v>0.35520293458261909</c:v>
                </c:pt>
                <c:pt idx="5">
                  <c:v>0.45325842285839779</c:v>
                </c:pt>
                <c:pt idx="6">
                  <c:v>0.51296274865499503</c:v>
                </c:pt>
                <c:pt idx="7">
                  <c:v>0.57497577677248135</c:v>
                </c:pt>
                <c:pt idx="8">
                  <c:v>0.68689554489010096</c:v>
                </c:pt>
                <c:pt idx="9">
                  <c:v>0.76455908339492451</c:v>
                </c:pt>
                <c:pt idx="10">
                  <c:v>0.85023813224617151</c:v>
                </c:pt>
                <c:pt idx="11">
                  <c:v>0.98967825769218343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9F-4D8F-B4F0-51A7126CDC55}"/>
            </c:ext>
          </c:extLst>
        </c:ser>
        <c:ser>
          <c:idx val="1"/>
          <c:order val="1"/>
          <c:tx>
            <c:strRef>
              <c:f>Gores!$C$79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Gores!$D$79:$O$79</c:f>
              <c:numCache>
                <c:formatCode>0.0%</c:formatCode>
                <c:ptCount val="12"/>
                <c:pt idx="0">
                  <c:v>3.9525967449066036E-2</c:v>
                </c:pt>
                <c:pt idx="1">
                  <c:v>8.7606442260290407E-2</c:v>
                </c:pt>
                <c:pt idx="2">
                  <c:v>0.15828133008788756</c:v>
                </c:pt>
                <c:pt idx="3">
                  <c:v>0.22297650874160663</c:v>
                </c:pt>
                <c:pt idx="4">
                  <c:v>0.29921990145771737</c:v>
                </c:pt>
                <c:pt idx="5">
                  <c:v>0.38018378484505655</c:v>
                </c:pt>
                <c:pt idx="6">
                  <c:v>0.43138011155768513</c:v>
                </c:pt>
                <c:pt idx="7">
                  <c:v>0.50805488440707725</c:v>
                </c:pt>
                <c:pt idx="8">
                  <c:v>0.59443466123328881</c:v>
                </c:pt>
                <c:pt idx="9">
                  <c:v>0.67401260364887439</c:v>
                </c:pt>
                <c:pt idx="10">
                  <c:v>0.7688018960053985</c:v>
                </c:pt>
                <c:pt idx="11">
                  <c:v>0.93769693551668554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9F-4D8F-B4F0-51A7126CDC55}"/>
            </c:ext>
          </c:extLst>
        </c:ser>
        <c:ser>
          <c:idx val="0"/>
          <c:order val="2"/>
          <c:tx>
            <c:strRef>
              <c:f>Gores!$C$78</c:f>
              <c:strCache>
                <c:ptCount val="1"/>
                <c:pt idx="0">
                  <c:v>GASTOS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163406429252899E-2"/>
                  <c:y val="-2.33085466534255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9F-4D8F-B4F0-51A7126CDC55}"/>
                </c:ext>
              </c:extLst>
            </c:dLbl>
            <c:dLbl>
              <c:idx val="7"/>
              <c:layout>
                <c:manualLayout>
                  <c:x val="-5.542959572310005E-2"/>
                  <c:y val="-5.3347319703454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9F-4D8F-B4F0-51A7126CDC55}"/>
                </c:ext>
              </c:extLst>
            </c:dLbl>
            <c:dLbl>
              <c:idx val="8"/>
              <c:layout>
                <c:manualLayout>
                  <c:x val="-6.6362454840082186E-2"/>
                  <c:y val="-2.0219745003381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9F-4D8F-B4F0-51A7126CDC55}"/>
                </c:ext>
              </c:extLst>
            </c:dLbl>
            <c:dLbl>
              <c:idx val="9"/>
              <c:layout>
                <c:manualLayout>
                  <c:x val="-5.542959572310005E-2"/>
                  <c:y val="-5.8079830374893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9F-4D8F-B4F0-51A7126CD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Gores!$D$78</c:f>
              <c:numCache>
                <c:formatCode>0.0%</c:formatCode>
                <c:ptCount val="1"/>
                <c:pt idx="0">
                  <c:v>2.7416861986434199E-2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B9F-4D8F-B4F0-51A7126CD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6000"/>
        <c:axId val="209857536"/>
      </c:lineChart>
      <c:catAx>
        <c:axId val="2098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7536"/>
        <c:crosses val="autoZero"/>
        <c:auto val="1"/>
        <c:lblAlgn val="ctr"/>
        <c:lblOffset val="100"/>
        <c:noMultiLvlLbl val="0"/>
      </c:catAx>
      <c:valAx>
        <c:axId val="2098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'Partida 05'!$J$61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05'!$I$62:$I$72</c:f>
              <c:strCache>
                <c:ptCount val="11"/>
                <c:pt idx="0">
                  <c:v>Serv. Gob. Interior</c:v>
                </c:pt>
                <c:pt idx="1">
                  <c:v>ONEMI</c:v>
                </c:pt>
                <c:pt idx="2">
                  <c:v>SUBDERE</c:v>
                </c:pt>
                <c:pt idx="3">
                  <c:v>ANI</c:v>
                </c:pt>
                <c:pt idx="4">
                  <c:v>Subs. Prevención del Delito</c:v>
                </c:pt>
                <c:pt idx="5">
                  <c:v>SENDA</c:v>
                </c:pt>
                <c:pt idx="6">
                  <c:v>Subs. del Interior</c:v>
                </c:pt>
                <c:pt idx="7">
                  <c:v>Carabineros</c:v>
                </c:pt>
                <c:pt idx="8">
                  <c:v>HOSCAR</c:v>
                </c:pt>
                <c:pt idx="9">
                  <c:v>PDI</c:v>
                </c:pt>
                <c:pt idx="10">
                  <c:v>GORES</c:v>
                </c:pt>
              </c:strCache>
            </c:strRef>
          </c:cat>
          <c:val>
            <c:numRef>
              <c:f>'Partida 05'!$J$62:$J$72</c:f>
              <c:numCache>
                <c:formatCode>#,##0</c:formatCode>
                <c:ptCount val="11"/>
                <c:pt idx="0">
                  <c:v>73367156000</c:v>
                </c:pt>
                <c:pt idx="1">
                  <c:v>15642940000</c:v>
                </c:pt>
                <c:pt idx="2">
                  <c:v>699733127000</c:v>
                </c:pt>
                <c:pt idx="3">
                  <c:v>7890877000</c:v>
                </c:pt>
                <c:pt idx="4">
                  <c:v>45795013000</c:v>
                </c:pt>
                <c:pt idx="5">
                  <c:v>73793298000</c:v>
                </c:pt>
                <c:pt idx="6">
                  <c:v>100491154000</c:v>
                </c:pt>
                <c:pt idx="7">
                  <c:v>1221214788000</c:v>
                </c:pt>
                <c:pt idx="8">
                  <c:v>30690271000</c:v>
                </c:pt>
                <c:pt idx="9">
                  <c:v>369591607000</c:v>
                </c:pt>
                <c:pt idx="10">
                  <c:v>1278446244000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3-4DA0-BE67-F755B8832E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7009280"/>
        <c:axId val="207020416"/>
      </c:barChart>
      <c:catAx>
        <c:axId val="2070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20416"/>
        <c:crosses val="autoZero"/>
        <c:auto val="1"/>
        <c:lblAlgn val="ctr"/>
        <c:lblOffset val="100"/>
        <c:noMultiLvlLbl val="0"/>
      </c:catAx>
      <c:valAx>
        <c:axId val="2070204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70092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05'!$C$28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05'!$D$28:$O$28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6.8866152974273218E-2</c:v>
                </c:pt>
                <c:pt idx="2">
                  <c:v>9.7816879143194937E-2</c:v>
                </c:pt>
                <c:pt idx="3">
                  <c:v>7.3170836477018136E-2</c:v>
                </c:pt>
                <c:pt idx="4">
                  <c:v>8.1083012811088512E-2</c:v>
                </c:pt>
                <c:pt idx="5">
                  <c:v>8.6307891488960273E-2</c:v>
                </c:pt>
                <c:pt idx="6">
                  <c:v>7.2784979893448856E-2</c:v>
                </c:pt>
                <c:pt idx="7">
                  <c:v>7.7695749987199303E-2</c:v>
                </c:pt>
                <c:pt idx="8">
                  <c:v>8.7027859660061352E-2</c:v>
                </c:pt>
                <c:pt idx="9">
                  <c:v>8.8437702463749671E-2</c:v>
                </c:pt>
                <c:pt idx="10">
                  <c:v>8.4301818275213686E-2</c:v>
                </c:pt>
                <c:pt idx="11">
                  <c:v>0.13440596550012487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AF-4662-AFE0-5CC6B60566A9}"/>
            </c:ext>
          </c:extLst>
        </c:ser>
        <c:ser>
          <c:idx val="0"/>
          <c:order val="1"/>
          <c:tx>
            <c:strRef>
              <c:f>'Partida 05'!$C$29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05'!$D$29:$O$29</c:f>
              <c:numCache>
                <c:formatCode>0.0%</c:formatCode>
                <c:ptCount val="12"/>
                <c:pt idx="0">
                  <c:v>6.3709680189503182E-2</c:v>
                </c:pt>
                <c:pt idx="1">
                  <c:v>5.9244172298822263E-2</c:v>
                </c:pt>
                <c:pt idx="2">
                  <c:v>8.7452600179805273E-2</c:v>
                </c:pt>
                <c:pt idx="3">
                  <c:v>8.5128923209441223E-2</c:v>
                </c:pt>
                <c:pt idx="4">
                  <c:v>9.6878825438348443E-2</c:v>
                </c:pt>
                <c:pt idx="5">
                  <c:v>8.518769970793795E-2</c:v>
                </c:pt>
                <c:pt idx="6">
                  <c:v>9.1813213369185173E-2</c:v>
                </c:pt>
                <c:pt idx="7">
                  <c:v>7.9025796040021051E-2</c:v>
                </c:pt>
                <c:pt idx="8">
                  <c:v>7.6403167185014817E-2</c:v>
                </c:pt>
                <c:pt idx="9">
                  <c:v>8.2932522547559909E-2</c:v>
                </c:pt>
                <c:pt idx="10">
                  <c:v>7.4454125717906106E-2</c:v>
                </c:pt>
                <c:pt idx="11">
                  <c:v>0.12242572588492372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AF-4662-AFE0-5CC6B60566A9}"/>
            </c:ext>
          </c:extLst>
        </c:ser>
        <c:ser>
          <c:idx val="1"/>
          <c:order val="2"/>
          <c:tx>
            <c:strRef>
              <c:f>'Partida 05'!$C$30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AF-4662-AFE0-5CC6B60566A9}"/>
                </c:ext>
              </c:extLst>
            </c:dLbl>
            <c:dLbl>
              <c:idx val="1"/>
              <c:layout>
                <c:manualLayout>
                  <c:x val="6.462035541195477E-3"/>
                  <c:y val="-6.66961843385055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AF-4662-AFE0-5CC6B60566A9}"/>
                </c:ext>
              </c:extLst>
            </c:dLbl>
            <c:dLbl>
              <c:idx val="2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AF-4662-AFE0-5CC6B60566A9}"/>
                </c:ext>
              </c:extLst>
            </c:dLbl>
            <c:dLbl>
              <c:idx val="3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AF-4662-AFE0-5CC6B60566A9}"/>
                </c:ext>
              </c:extLst>
            </c:dLbl>
            <c:dLbl>
              <c:idx val="4"/>
              <c:layout>
                <c:manualLayout>
                  <c:x val="8.61604738826063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AF-4662-AFE0-5CC6B60566A9}"/>
                </c:ext>
              </c:extLst>
            </c:dLbl>
            <c:dLbl>
              <c:idx val="5"/>
              <c:layout>
                <c:manualLayout>
                  <c:x val="4.17318727177882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AF-4662-AFE0-5CC6B60566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05'!$D$30</c:f>
              <c:numCache>
                <c:formatCode>0.0%</c:formatCode>
                <c:ptCount val="1"/>
                <c:pt idx="0">
                  <c:v>6.3622785033558837E-2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AF-4662-AFE0-5CC6B60566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134464"/>
        <c:axId val="205169024"/>
      </c:barChart>
      <c:catAx>
        <c:axId val="20513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69024"/>
        <c:crosses val="autoZero"/>
        <c:auto val="1"/>
        <c:lblAlgn val="ctr"/>
        <c:lblOffset val="100"/>
        <c:noMultiLvlLbl val="0"/>
      </c:catAx>
      <c:valAx>
        <c:axId val="205169024"/>
        <c:scaling>
          <c:orientation val="minMax"/>
          <c:max val="0.16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34464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2019 - 2020 - 2021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05'!$C$22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05'!$D$22:$O$22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0.13013362025538205</c:v>
                </c:pt>
                <c:pt idx="2">
                  <c:v>0.22737184355080195</c:v>
                </c:pt>
                <c:pt idx="3">
                  <c:v>0.30053049199243098</c:v>
                </c:pt>
                <c:pt idx="4">
                  <c:v>0.3809045456943288</c:v>
                </c:pt>
                <c:pt idx="5">
                  <c:v>0.46512786602560585</c:v>
                </c:pt>
                <c:pt idx="6">
                  <c:v>0.531881957844905</c:v>
                </c:pt>
                <c:pt idx="7">
                  <c:v>0.60825957606018488</c:v>
                </c:pt>
                <c:pt idx="8">
                  <c:v>0.69020346235683694</c:v>
                </c:pt>
                <c:pt idx="9">
                  <c:v>0.77864116482058665</c:v>
                </c:pt>
                <c:pt idx="10">
                  <c:v>0.85708333424642025</c:v>
                </c:pt>
                <c:pt idx="11">
                  <c:v>0.97363506386670362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A6-48D1-A1E0-5D04E447987D}"/>
            </c:ext>
          </c:extLst>
        </c:ser>
        <c:ser>
          <c:idx val="0"/>
          <c:order val="1"/>
          <c:tx>
            <c:strRef>
              <c:f>'Partida 05'!$C$23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05'!$D$23:$O$23</c:f>
              <c:numCache>
                <c:formatCode>0.0%</c:formatCode>
                <c:ptCount val="12"/>
                <c:pt idx="0">
                  <c:v>6.3709680189503182E-2</c:v>
                </c:pt>
                <c:pt idx="1">
                  <c:v>0.12040572949883624</c:v>
                </c:pt>
                <c:pt idx="2">
                  <c:v>0.20864983495778736</c:v>
                </c:pt>
                <c:pt idx="3">
                  <c:v>0.29461842451990083</c:v>
                </c:pt>
                <c:pt idx="4">
                  <c:v>0.39640037658604882</c:v>
                </c:pt>
                <c:pt idx="5">
                  <c:v>0.47319999113965738</c:v>
                </c:pt>
                <c:pt idx="6">
                  <c:v>0.55412135433073872</c:v>
                </c:pt>
                <c:pt idx="7">
                  <c:v>0.62636977229492707</c:v>
                </c:pt>
                <c:pt idx="8">
                  <c:v>0.71281777494419774</c:v>
                </c:pt>
                <c:pt idx="9">
                  <c:v>0.77786916724727373</c:v>
                </c:pt>
                <c:pt idx="10">
                  <c:v>0.85130526776625637</c:v>
                </c:pt>
                <c:pt idx="11">
                  <c:v>0.96213021713773828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A6-48D1-A1E0-5D04E447987D}"/>
            </c:ext>
          </c:extLst>
        </c:ser>
        <c:ser>
          <c:idx val="1"/>
          <c:order val="2"/>
          <c:tx>
            <c:strRef>
              <c:f>'Partida 05'!$C$24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9443460463651748E-2"/>
                  <c:y val="3.2619917850280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A6-48D1-A1E0-5D04E447987D}"/>
                </c:ext>
              </c:extLst>
            </c:dLbl>
            <c:dLbl>
              <c:idx val="1"/>
              <c:layout>
                <c:manualLayout>
                  <c:x val="0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A6-48D1-A1E0-5D04E447987D}"/>
                </c:ext>
              </c:extLst>
            </c:dLbl>
            <c:dLbl>
              <c:idx val="2"/>
              <c:layout>
                <c:manualLayout>
                  <c:x val="-1.3212217868432319E-2"/>
                  <c:y val="3.990929135153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A6-48D1-A1E0-5D04E447987D}"/>
                </c:ext>
              </c:extLst>
            </c:dLbl>
            <c:dLbl>
              <c:idx val="3"/>
              <c:layout>
                <c:manualLayout>
                  <c:x val="-1.7616290491243091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A6-48D1-A1E0-5D04E447987D}"/>
                </c:ext>
              </c:extLst>
            </c:dLbl>
            <c:dLbl>
              <c:idx val="4"/>
              <c:layout>
                <c:manualLayout>
                  <c:x val="-1.9818326802648476E-2"/>
                  <c:y val="4.3537408747133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A6-48D1-A1E0-5D04E447987D}"/>
                </c:ext>
              </c:extLst>
            </c:dLbl>
            <c:dLbl>
              <c:idx val="5"/>
              <c:layout>
                <c:manualLayout>
                  <c:x val="-2.2020363114053865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A6-48D1-A1E0-5D04E447987D}"/>
                </c:ext>
              </c:extLst>
            </c:dLbl>
            <c:dLbl>
              <c:idx val="6"/>
              <c:layout>
                <c:manualLayout>
                  <c:x val="-3.7434617293891567E-2"/>
                  <c:y val="3.9909291351539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A6-48D1-A1E0-5D04E447987D}"/>
                </c:ext>
              </c:extLst>
            </c:dLbl>
            <c:dLbl>
              <c:idx val="7"/>
              <c:layout>
                <c:manualLayout>
                  <c:x val="-7.707127089918861E-2"/>
                  <c:y val="-1.0884352186783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A6-48D1-A1E0-5D04E447987D}"/>
                </c:ext>
              </c:extLst>
            </c:dLbl>
            <c:dLbl>
              <c:idx val="8"/>
              <c:layout>
                <c:manualLayout>
                  <c:x val="-6.3859053030756202E-2"/>
                  <c:y val="-7.2562347911889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A6-48D1-A1E0-5D04E447987D}"/>
                </c:ext>
              </c:extLst>
            </c:dLbl>
            <c:dLbl>
              <c:idx val="9"/>
              <c:layout>
                <c:manualLayout>
                  <c:x val="-5.5050907785134662E-2"/>
                  <c:y val="-1.8140586977972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A6-48D1-A1E0-5D04E447987D}"/>
                </c:ext>
              </c:extLst>
            </c:dLbl>
            <c:dLbl>
              <c:idx val="10"/>
              <c:layout>
                <c:manualLayout>
                  <c:x val="-6.1657016719350984E-2"/>
                  <c:y val="-7.2562347911889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6A6-48D1-A1E0-5D04E4479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05'!$D$24</c:f>
              <c:numCache>
                <c:formatCode>0.0%</c:formatCode>
                <c:ptCount val="1"/>
                <c:pt idx="0">
                  <c:v>6.3622785033558837E-2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6A6-48D1-A1E0-5D04E4479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64448"/>
        <c:axId val="207066240"/>
      </c:lineChart>
      <c:catAx>
        <c:axId val="2070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6240"/>
        <c:crosses val="autoZero"/>
        <c:auto val="1"/>
        <c:lblAlgn val="ctr"/>
        <c:lblOffset val="100"/>
        <c:noMultiLvlLbl val="0"/>
      </c:catAx>
      <c:valAx>
        <c:axId val="207066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44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19097341968788E-2"/>
          <c:y val="0.86122365258290534"/>
          <c:w val="0.94575552299316035"/>
          <c:h val="0.11700764304352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r>
              <a:rPr lang="es-CL" sz="1050" b="1">
                <a:latin typeface="+mn-lt"/>
              </a:rPr>
              <a:t>% de Ejecución Mensual 2019 - 2020 - 2021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Gores!$C$136</c:f>
              <c:strCache>
                <c:ptCount val="1"/>
                <c:pt idx="0">
                  <c:v>GASTO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Gores!$D$136:$O$136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6.6936288070986644E-2</c:v>
                </c:pt>
                <c:pt idx="2">
                  <c:v>7.777861854617886E-2</c:v>
                </c:pt>
                <c:pt idx="3">
                  <c:v>7.6746270168324471E-2</c:v>
                </c:pt>
                <c:pt idx="4">
                  <c:v>9.3845357057652373E-2</c:v>
                </c:pt>
                <c:pt idx="5">
                  <c:v>0.10980529621002257</c:v>
                </c:pt>
                <c:pt idx="6">
                  <c:v>6.0222968833573476E-2</c:v>
                </c:pt>
                <c:pt idx="7">
                  <c:v>7.9566061981051067E-2</c:v>
                </c:pt>
                <c:pt idx="8">
                  <c:v>0.1097925578332254</c:v>
                </c:pt>
                <c:pt idx="9">
                  <c:v>7.7939726040021223E-2</c:v>
                </c:pt>
                <c:pt idx="10">
                  <c:v>9.3904210931420748E-2</c:v>
                </c:pt>
                <c:pt idx="11">
                  <c:v>0.13553961167405226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9-427B-9C94-EFBFDBCA8DC1}"/>
            </c:ext>
          </c:extLst>
        </c:ser>
        <c:ser>
          <c:idx val="1"/>
          <c:order val="1"/>
          <c:tx>
            <c:strRef>
              <c:f>Gores!$C$135</c:f>
              <c:strCache>
                <c:ptCount val="1"/>
                <c:pt idx="0">
                  <c:v>GASTO 2020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Gores!$D$135:$O$135</c:f>
              <c:numCache>
                <c:formatCode>0.0%</c:formatCode>
                <c:ptCount val="12"/>
                <c:pt idx="0">
                  <c:v>4.0940043434951792E-2</c:v>
                </c:pt>
                <c:pt idx="1">
                  <c:v>5.3161973127713147E-2</c:v>
                </c:pt>
                <c:pt idx="2">
                  <c:v>7.1835602236083901E-2</c:v>
                </c:pt>
                <c:pt idx="3">
                  <c:v>6.2261506799505574E-2</c:v>
                </c:pt>
                <c:pt idx="4">
                  <c:v>6.7474466678398154E-2</c:v>
                </c:pt>
                <c:pt idx="5">
                  <c:v>8.29165950297652E-2</c:v>
                </c:pt>
                <c:pt idx="6">
                  <c:v>5.2519793137565308E-2</c:v>
                </c:pt>
                <c:pt idx="7">
                  <c:v>7.310027062726375E-2</c:v>
                </c:pt>
                <c:pt idx="8">
                  <c:v>6.6858959472708798E-2</c:v>
                </c:pt>
                <c:pt idx="9">
                  <c:v>7.9737804917091176E-2</c:v>
                </c:pt>
                <c:pt idx="10">
                  <c:v>9.3351017868910147E-2</c:v>
                </c:pt>
                <c:pt idx="11">
                  <c:v>0.16769369383540089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E9-427B-9C94-EFBFDBCA8DC1}"/>
            </c:ext>
          </c:extLst>
        </c:ser>
        <c:ser>
          <c:idx val="0"/>
          <c:order val="2"/>
          <c:tx>
            <c:strRef>
              <c:f>Gores!$C$134</c:f>
              <c:strCache>
                <c:ptCount val="1"/>
                <c:pt idx="0">
                  <c:v>GASTO 2021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5.5511314125724293E-3"/>
                  <c:y val="-8.4361660701343169E-3"/>
                </c:manualLayout>
              </c:layout>
              <c:spPr/>
              <c:txPr>
                <a:bodyPr rot="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E9-427B-9C94-EFBFDBCA8DC1}"/>
                </c:ext>
              </c:extLst>
            </c:dLbl>
            <c:dLbl>
              <c:idx val="1"/>
              <c:layout>
                <c:manualLayout>
                  <c:x val="1.1102058513967639E-2"/>
                  <c:y val="9.2600700933273463E-4"/>
                </c:manualLayout>
              </c:layout>
              <c:spPr/>
              <c:txPr>
                <a:bodyPr rot="-540000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E9-427B-9C94-EFBFDBCA8DC1}"/>
                </c:ext>
              </c:extLst>
            </c:dLbl>
            <c:dLbl>
              <c:idx val="2"/>
              <c:layout>
                <c:manualLayout>
                  <c:x val="1.3988342257451433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E9-427B-9C94-EFBFDBCA8DC1}"/>
                </c:ext>
              </c:extLst>
            </c:dLbl>
            <c:dLbl>
              <c:idx val="3"/>
              <c:layout>
                <c:manualLayout>
                  <c:x val="1.3877573142459517E-2"/>
                  <c:y val="-9.4650213428778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E9-427B-9C94-EFBFDBCA8DC1}"/>
                </c:ext>
              </c:extLst>
            </c:dLbl>
            <c:dLbl>
              <c:idx val="4"/>
              <c:layout>
                <c:manualLayout>
                  <c:x val="1.1102058513967613E-2"/>
                  <c:y val="-3.2510112480972138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E9-427B-9C94-EFBFDBCA8DC1}"/>
                </c:ext>
              </c:extLst>
            </c:dLbl>
            <c:dLbl>
              <c:idx val="5"/>
              <c:layout>
                <c:manualLayout>
                  <c:x val="1.1102047188606284E-2"/>
                  <c:y val="-8.5390143335451162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E9-427B-9C94-EFBFDBCA8DC1}"/>
                </c:ext>
              </c:extLst>
            </c:dLbl>
            <c:dLbl>
              <c:idx val="6"/>
              <c:layout>
                <c:manualLayout>
                  <c:x val="8.2157521197610828E-3"/>
                  <c:y val="-1.7901187413012255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E9-427B-9C94-EFBFDBCA8DC1}"/>
                </c:ext>
              </c:extLst>
            </c:dLbl>
            <c:dLbl>
              <c:idx val="7"/>
              <c:layout>
                <c:manualLayout>
                  <c:x val="8.3265438854757106E-3"/>
                  <c:y val="-4.2181202989307137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E9-427B-9C94-EFBFDBCA8DC1}"/>
                </c:ext>
              </c:extLst>
            </c:dLbl>
            <c:dLbl>
              <c:idx val="8"/>
              <c:layout>
                <c:manualLayout>
                  <c:x val="1.1249758217531021E-2"/>
                  <c:y val="-2.2736546347861892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E9-427B-9C94-EFBFDBCA8DC1}"/>
                </c:ext>
              </c:extLst>
            </c:dLbl>
            <c:dLbl>
              <c:idx val="9"/>
              <c:layout>
                <c:manualLayout>
                  <c:x val="5.5511314125724293E-3"/>
                  <c:y val="-4.7325106714390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E9-427B-9C94-EFBFDBCA8DC1}"/>
                </c:ext>
              </c:extLst>
            </c:dLbl>
            <c:dLbl>
              <c:idx val="10"/>
              <c:layout>
                <c:manualLayout>
                  <c:x val="5.5511314125724293E-3"/>
                  <c:y val="1.1008117932675421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2E9-427B-9C94-EFBFDBCA8DC1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Gores!$D$134</c:f>
              <c:numCache>
                <c:formatCode>0.0%</c:formatCode>
                <c:ptCount val="1"/>
                <c:pt idx="0">
                  <c:v>2.9499665008240503E-2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2E9-427B-9C94-EFBFDBCA8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10598528"/>
        <c:axId val="210616704"/>
      </c:barChart>
      <c:catAx>
        <c:axId val="21059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10616704"/>
        <c:crosses val="autoZero"/>
        <c:auto val="0"/>
        <c:lblAlgn val="ctr"/>
        <c:lblOffset val="100"/>
        <c:noMultiLvlLbl val="0"/>
      </c:catAx>
      <c:valAx>
        <c:axId val="210616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0598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043716371504573E-2"/>
          <c:y val="0.16005351090806447"/>
          <c:w val="0.87715770627754874"/>
          <c:h val="0.58293315049197614"/>
        </c:manualLayout>
      </c:layout>
      <c:lineChart>
        <c:grouping val="standard"/>
        <c:varyColors val="0"/>
        <c:ser>
          <c:idx val="2"/>
          <c:order val="0"/>
          <c:tx>
            <c:strRef>
              <c:f>Gores!$C$132</c:f>
              <c:strCache>
                <c:ptCount val="1"/>
                <c:pt idx="0">
                  <c:v>GASTO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Gores!$D$132:$O$132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0.11492254785857535</c:v>
                </c:pt>
                <c:pt idx="2">
                  <c:v>0.19142710310663055</c:v>
                </c:pt>
                <c:pt idx="3">
                  <c:v>0.26865307341799122</c:v>
                </c:pt>
                <c:pt idx="4">
                  <c:v>0.35547028092279531</c:v>
                </c:pt>
                <c:pt idx="5">
                  <c:v>0.45364994983898299</c:v>
                </c:pt>
                <c:pt idx="6">
                  <c:v>0.51376134909678761</c:v>
                </c:pt>
                <c:pt idx="7">
                  <c:v>0.57458564322357975</c:v>
                </c:pt>
                <c:pt idx="8">
                  <c:v>0.68544180948346001</c:v>
                </c:pt>
                <c:pt idx="9">
                  <c:v>0.76336132403040946</c:v>
                </c:pt>
                <c:pt idx="10">
                  <c:v>0.84824526758098884</c:v>
                </c:pt>
                <c:pt idx="11">
                  <c:v>0.98743718284025228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FD-419C-8302-9A941B93B290}"/>
            </c:ext>
          </c:extLst>
        </c:ser>
        <c:ser>
          <c:idx val="1"/>
          <c:order val="1"/>
          <c:tx>
            <c:strRef>
              <c:f>Gores!$C$131</c:f>
              <c:strCache>
                <c:ptCount val="1"/>
                <c:pt idx="0">
                  <c:v>GASTO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Gores!$D$131:$O$131</c:f>
              <c:numCache>
                <c:formatCode>0.0%</c:formatCode>
                <c:ptCount val="12"/>
                <c:pt idx="0">
                  <c:v>4.0940043434951792E-2</c:v>
                </c:pt>
                <c:pt idx="1">
                  <c:v>8.9800406455615364E-2</c:v>
                </c:pt>
                <c:pt idx="2">
                  <c:v>0.16230411962148097</c:v>
                </c:pt>
                <c:pt idx="3">
                  <c:v>0.22728968141666009</c:v>
                </c:pt>
                <c:pt idx="4">
                  <c:v>0.3032809298445282</c:v>
                </c:pt>
                <c:pt idx="5">
                  <c:v>0.38515381288069817</c:v>
                </c:pt>
                <c:pt idx="6">
                  <c:v>0.43722841744897983</c:v>
                </c:pt>
                <c:pt idx="7">
                  <c:v>0.51335465035083916</c:v>
                </c:pt>
                <c:pt idx="8">
                  <c:v>0.60060148271701708</c:v>
                </c:pt>
                <c:pt idx="9">
                  <c:v>0.67768851345815162</c:v>
                </c:pt>
                <c:pt idx="10">
                  <c:v>0.77100217387042935</c:v>
                </c:pt>
                <c:pt idx="11">
                  <c:v>0.93321592842771783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BFD-419C-8302-9A941B93B290}"/>
            </c:ext>
          </c:extLst>
        </c:ser>
        <c:ser>
          <c:idx val="0"/>
          <c:order val="2"/>
          <c:tx>
            <c:strRef>
              <c:f>Gores!$C$130</c:f>
              <c:strCache>
                <c:ptCount val="1"/>
                <c:pt idx="0">
                  <c:v>GASTO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080477431228831E-2"/>
                  <c:y val="-1.570756715139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FD-419C-8302-9A941B93B290}"/>
                </c:ext>
              </c:extLst>
            </c:dLbl>
            <c:dLbl>
              <c:idx val="1"/>
              <c:layout>
                <c:manualLayout>
                  <c:x val="-3.8265006909437835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FD-419C-8302-9A941B93B290}"/>
                </c:ext>
              </c:extLst>
            </c:dLbl>
            <c:dLbl>
              <c:idx val="2"/>
              <c:layout>
                <c:manualLayout>
                  <c:x val="-3.5531792130192322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FD-419C-8302-9A941B93B290}"/>
                </c:ext>
              </c:extLst>
            </c:dLbl>
            <c:dLbl>
              <c:idx val="3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FD-419C-8302-9A941B93B290}"/>
                </c:ext>
              </c:extLst>
            </c:dLbl>
            <c:dLbl>
              <c:idx val="4"/>
              <c:layout>
                <c:manualLayout>
                  <c:x val="-1.9132503454718917E-2"/>
                  <c:y val="2.839506402863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FD-419C-8302-9A941B93B290}"/>
                </c:ext>
              </c:extLst>
            </c:dLbl>
            <c:dLbl>
              <c:idx val="5"/>
              <c:layout>
                <c:manualLayout>
                  <c:x val="-2.4598933013210037E-2"/>
                  <c:y val="3.312757470007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FD-419C-8302-9A941B93B290}"/>
                </c:ext>
              </c:extLst>
            </c:dLbl>
            <c:dLbl>
              <c:idx val="6"/>
              <c:layout>
                <c:manualLayout>
                  <c:x val="-3.8265006909437835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FD-419C-8302-9A941B93B290}"/>
                </c:ext>
              </c:extLst>
            </c:dLbl>
            <c:dLbl>
              <c:idx val="7"/>
              <c:layout>
                <c:manualLayout>
                  <c:x val="-3.0065362571701153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FD-419C-8302-9A941B93B290}"/>
                </c:ext>
              </c:extLst>
            </c:dLbl>
            <c:dLbl>
              <c:idx val="8"/>
              <c:layout>
                <c:manualLayout>
                  <c:x val="-3.2798577350946712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FD-419C-8302-9A941B93B290}"/>
                </c:ext>
              </c:extLst>
            </c:dLbl>
            <c:dLbl>
              <c:idx val="9"/>
              <c:layout>
                <c:manualLayout>
                  <c:x val="-4.3731436467929055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FD-419C-8302-9A941B93B290}"/>
                </c:ext>
              </c:extLst>
            </c:dLbl>
            <c:dLbl>
              <c:idx val="10"/>
              <c:layout>
                <c:manualLayout>
                  <c:x val="-2.4598933013210138E-2"/>
                  <c:y val="2.83950640286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BFD-419C-8302-9A941B93B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Gores!$D$130</c:f>
              <c:numCache>
                <c:formatCode>0.0%</c:formatCode>
                <c:ptCount val="1"/>
                <c:pt idx="0">
                  <c:v>2.9499665008240503E-2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BFD-419C-8302-9A941B93B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02784"/>
        <c:axId val="210504320"/>
      </c:lineChart>
      <c:catAx>
        <c:axId val="2105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4320"/>
        <c:crosses val="autoZero"/>
        <c:auto val="1"/>
        <c:lblAlgn val="ctr"/>
        <c:lblOffset val="100"/>
        <c:tickLblSkip val="1"/>
        <c:noMultiLvlLbl val="0"/>
      </c:catAx>
      <c:valAx>
        <c:axId val="21050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4223042808385"/>
          <c:y val="0.8984429294613695"/>
          <c:w val="0.58555446490003427"/>
          <c:h val="6.8429495838558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Mensual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Gores!$C$33</c:f>
              <c:strCache>
                <c:ptCount val="1"/>
                <c:pt idx="0">
                  <c:v>GASTOS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Gores!$D$33:$O$33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6.4880715268959818E-2</c:v>
                </c:pt>
                <c:pt idx="2">
                  <c:v>9.7218537231517396E-2</c:v>
                </c:pt>
                <c:pt idx="3">
                  <c:v>6.9552497866343682E-2</c:v>
                </c:pt>
                <c:pt idx="4">
                  <c:v>7.0273861157483852E-2</c:v>
                </c:pt>
                <c:pt idx="5">
                  <c:v>0.10136280283585267</c:v>
                </c:pt>
                <c:pt idx="6">
                  <c:v>6.9346459889228038E-2</c:v>
                </c:pt>
                <c:pt idx="7">
                  <c:v>6.661667581919567E-2</c:v>
                </c:pt>
                <c:pt idx="8">
                  <c:v>0.1030507626609268</c:v>
                </c:pt>
                <c:pt idx="9">
                  <c:v>8.832584555461151E-2</c:v>
                </c:pt>
                <c:pt idx="10">
                  <c:v>7.93224274535827E-2</c:v>
                </c:pt>
                <c:pt idx="11">
                  <c:v>0.14791949518617784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4-486E-BB5B-161EB84DB533}"/>
            </c:ext>
          </c:extLst>
        </c:ser>
        <c:ser>
          <c:idx val="1"/>
          <c:order val="1"/>
          <c:tx>
            <c:strRef>
              <c:f>Gores!$C$32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Gores!$D$32:$O$32</c:f>
              <c:numCache>
                <c:formatCode>0.0%</c:formatCode>
                <c:ptCount val="12"/>
                <c:pt idx="0">
                  <c:v>6.2120294910711367E-2</c:v>
                </c:pt>
                <c:pt idx="1">
                  <c:v>6.5121185608258858E-2</c:v>
                </c:pt>
                <c:pt idx="2">
                  <c:v>0.10224293812635098</c:v>
                </c:pt>
                <c:pt idx="3">
                  <c:v>6.9421881558648202E-2</c:v>
                </c:pt>
                <c:pt idx="4">
                  <c:v>6.4724760046528051E-2</c:v>
                </c:pt>
                <c:pt idx="5">
                  <c:v>9.6405312337899521E-2</c:v>
                </c:pt>
                <c:pt idx="6">
                  <c:v>6.6003189408415833E-2</c:v>
                </c:pt>
                <c:pt idx="7">
                  <c:v>6.7389218978963814E-2</c:v>
                </c:pt>
                <c:pt idx="8">
                  <c:v>9.9039044005363841E-2</c:v>
                </c:pt>
                <c:pt idx="9">
                  <c:v>6.8347446620379212E-2</c:v>
                </c:pt>
                <c:pt idx="10">
                  <c:v>7.6452930372718081E-2</c:v>
                </c:pt>
                <c:pt idx="11">
                  <c:v>0.13975078863323062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4-486E-BB5B-161EB84DB533}"/>
            </c:ext>
          </c:extLst>
        </c:ser>
        <c:ser>
          <c:idx val="0"/>
          <c:order val="2"/>
          <c:tx>
            <c:strRef>
              <c:f>Gores!$C$31</c:f>
              <c:strCache>
                <c:ptCount val="1"/>
                <c:pt idx="0">
                  <c:v>GASTOS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77573142459517E-2"/>
                  <c:y val="2.3662553357194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64-486E-BB5B-161EB84DB533}"/>
                </c:ext>
              </c:extLst>
            </c:dLbl>
            <c:dLbl>
              <c:idx val="1"/>
              <c:layout>
                <c:manualLayout>
                  <c:x val="1.3668509583562463E-2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64-486E-BB5B-161EB84DB533}"/>
                </c:ext>
              </c:extLst>
            </c:dLbl>
            <c:dLbl>
              <c:idx val="2"/>
              <c:layout>
                <c:manualLayout>
                  <c:x val="1.9135913416987484E-2"/>
                  <c:y val="4.7471648772595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64-486E-BB5B-161EB84DB533}"/>
                </c:ext>
              </c:extLst>
            </c:dLbl>
            <c:dLbl>
              <c:idx val="3"/>
              <c:layout>
                <c:manualLayout>
                  <c:x val="1.093480766684999E-2"/>
                  <c:y val="-3.79773190180769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64-486E-BB5B-161EB84DB533}"/>
                </c:ext>
              </c:extLst>
            </c:dLbl>
            <c:dLbl>
              <c:idx val="4"/>
              <c:layout>
                <c:manualLayout>
                  <c:x val="1.093480766684999E-2"/>
                  <c:y val="-1.89886595090385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64-486E-BB5B-161EB84DB533}"/>
                </c:ext>
              </c:extLst>
            </c:dLbl>
            <c:dLbl>
              <c:idx val="5"/>
              <c:layout>
                <c:manualLayout>
                  <c:x val="8.2011057501373916E-3"/>
                  <c:y val="1.42414946317789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64-486E-BB5B-161EB84DB533}"/>
                </c:ext>
              </c:extLst>
            </c:dLbl>
            <c:dLbl>
              <c:idx val="6"/>
              <c:layout>
                <c:manualLayout>
                  <c:x val="8.2011057501374923E-3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64-486E-BB5B-161EB84DB533}"/>
                </c:ext>
              </c:extLst>
            </c:dLbl>
            <c:dLbl>
              <c:idx val="7"/>
              <c:layout>
                <c:manualLayout>
                  <c:x val="0"/>
                  <c:y val="-6.6460308281634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64-486E-BB5B-161EB84DB533}"/>
                </c:ext>
              </c:extLst>
            </c:dLbl>
            <c:dLbl>
              <c:idx val="8"/>
              <c:layout>
                <c:manualLayout>
                  <c:x val="1.3668509583562487E-2"/>
                  <c:y val="-4.7471648772596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64-486E-BB5B-161EB84DB533}"/>
                </c:ext>
              </c:extLst>
            </c:dLbl>
            <c:dLbl>
              <c:idx val="9"/>
              <c:layout>
                <c:manualLayout>
                  <c:x val="2.7337019167124974E-3"/>
                  <c:y val="-2.8482989263557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64-486E-BB5B-161EB84DB533}"/>
                </c:ext>
              </c:extLst>
            </c:dLbl>
            <c:dLbl>
              <c:idx val="10"/>
              <c:layout>
                <c:manualLayout>
                  <c:x val="0"/>
                  <c:y val="-5.69659785271155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64-486E-BB5B-161EB84DB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Gores!$D$31</c:f>
              <c:numCache>
                <c:formatCode>0.0%</c:formatCode>
                <c:ptCount val="1"/>
                <c:pt idx="0">
                  <c:v>6.2524090935010768E-2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264-486E-BB5B-161EB84DB5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126720"/>
        <c:axId val="210128256"/>
      </c:barChart>
      <c:catAx>
        <c:axId val="2101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8256"/>
        <c:crosses val="autoZero"/>
        <c:auto val="0"/>
        <c:lblAlgn val="ctr"/>
        <c:lblOffset val="100"/>
        <c:noMultiLvlLbl val="0"/>
      </c:catAx>
      <c:valAx>
        <c:axId val="2101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Gores!$C$28</c:f>
              <c:strCache>
                <c:ptCount val="1"/>
                <c:pt idx="0">
                  <c:v>GASTOS 2019</c:v>
                </c:pt>
              </c:strCache>
            </c:strRef>
          </c:tx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Gores!$D$28:$O$28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0.12635620371391218</c:v>
                </c:pt>
                <c:pt idx="2">
                  <c:v>0.22137796204477622</c:v>
                </c:pt>
                <c:pt idx="3">
                  <c:v>0.29014260935169678</c:v>
                </c:pt>
                <c:pt idx="4">
                  <c:v>0.35943605578744536</c:v>
                </c:pt>
                <c:pt idx="5">
                  <c:v>0.45964686590890302</c:v>
                </c:pt>
                <c:pt idx="6">
                  <c:v>0.52590905029120671</c:v>
                </c:pt>
                <c:pt idx="7">
                  <c:v>0.56865317179789465</c:v>
                </c:pt>
                <c:pt idx="8">
                  <c:v>0.66342435778080411</c:v>
                </c:pt>
                <c:pt idx="9">
                  <c:v>0.74522937270098299</c:v>
                </c:pt>
                <c:pt idx="10">
                  <c:v>0.81774144157200312</c:v>
                </c:pt>
                <c:pt idx="11">
                  <c:v>0.95335577766541491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0C-4AE2-81E6-E0E1FB1EE1BA}"/>
            </c:ext>
          </c:extLst>
        </c:ser>
        <c:ser>
          <c:idx val="0"/>
          <c:order val="1"/>
          <c:tx>
            <c:strRef>
              <c:f>Gores!$C$27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Gores!$D$27:$O$27</c:f>
              <c:numCache>
                <c:formatCode>0.0%</c:formatCode>
                <c:ptCount val="12"/>
                <c:pt idx="0">
                  <c:v>6.2120294910711367E-2</c:v>
                </c:pt>
                <c:pt idx="1">
                  <c:v>0.1259861050015047</c:v>
                </c:pt>
                <c:pt idx="2">
                  <c:v>0.22801455627122277</c:v>
                </c:pt>
                <c:pt idx="3">
                  <c:v>0.29606790789520798</c:v>
                </c:pt>
                <c:pt idx="4">
                  <c:v>0.3669273238514692</c:v>
                </c:pt>
                <c:pt idx="5">
                  <c:v>0.46333263618936871</c:v>
                </c:pt>
                <c:pt idx="6">
                  <c:v>0.52933582559778458</c:v>
                </c:pt>
                <c:pt idx="7">
                  <c:v>0.59621275280107355</c:v>
                </c:pt>
                <c:pt idx="8">
                  <c:v>0.69286487920366135</c:v>
                </c:pt>
                <c:pt idx="9">
                  <c:v>0.73062751045427721</c:v>
                </c:pt>
                <c:pt idx="10">
                  <c:v>0.80266282241418629</c:v>
                </c:pt>
                <c:pt idx="11">
                  <c:v>0.87288969344605727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50C-4AE2-81E6-E0E1FB1EE1BA}"/>
            </c:ext>
          </c:extLst>
        </c:ser>
        <c:ser>
          <c:idx val="1"/>
          <c:order val="2"/>
          <c:tx>
            <c:strRef>
              <c:f>Gores!$C$26</c:f>
              <c:strCache>
                <c:ptCount val="1"/>
                <c:pt idx="0">
                  <c:v>GASTOS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0C-4AE2-81E6-E0E1FB1EE1BA}"/>
                </c:ext>
              </c:extLst>
            </c:dLbl>
            <c:dLbl>
              <c:idx val="1"/>
              <c:layout>
                <c:manualLayout>
                  <c:x val="-1.6399288675473408E-2"/>
                  <c:y val="1.419753201431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0C-4AE2-81E6-E0E1FB1EE1BA}"/>
                </c:ext>
              </c:extLst>
            </c:dLbl>
            <c:dLbl>
              <c:idx val="2"/>
              <c:layout>
                <c:manualLayout>
                  <c:x val="-5.4664295584911239E-2"/>
                  <c:y val="-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0C-4AE2-81E6-E0E1FB1EE1BA}"/>
                </c:ext>
              </c:extLst>
            </c:dLbl>
            <c:dLbl>
              <c:idx val="3"/>
              <c:layout>
                <c:manualLayout>
                  <c:x val="-6.5597154701893423E-2"/>
                  <c:y val="-2.366255335719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0C-4AE2-81E6-E0E1FB1EE1BA}"/>
                </c:ext>
              </c:extLst>
            </c:dLbl>
            <c:dLbl>
              <c:idx val="4"/>
              <c:layout>
                <c:manualLayout>
                  <c:x val="-6.2863939922647924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0C-4AE2-81E6-E0E1FB1EE1BA}"/>
                </c:ext>
              </c:extLst>
            </c:dLbl>
            <c:dLbl>
              <c:idx val="5"/>
              <c:layout>
                <c:manualLayout>
                  <c:x val="-6.0130725143402362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0C-4AE2-81E6-E0E1FB1EE1BA}"/>
                </c:ext>
              </c:extLst>
            </c:dLbl>
            <c:dLbl>
              <c:idx val="6"/>
              <c:layout>
                <c:manualLayout>
                  <c:x val="-7.1063584260384546E-2"/>
                  <c:y val="-1.4197532014316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0C-4AE2-81E6-E0E1FB1EE1BA}"/>
                </c:ext>
              </c:extLst>
            </c:dLbl>
            <c:dLbl>
              <c:idx val="7"/>
              <c:layout>
                <c:manualLayout>
                  <c:x val="-3.0065362571701153E-2"/>
                  <c:y val="-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0C-4AE2-81E6-E0E1FB1EE1BA}"/>
                </c:ext>
              </c:extLst>
            </c:dLbl>
            <c:dLbl>
              <c:idx val="8"/>
              <c:layout>
                <c:manualLayout>
                  <c:x val="-4.0998221688683396E-2"/>
                  <c:y val="3.786008537151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0C-4AE2-81E6-E0E1FB1EE1BA}"/>
                </c:ext>
              </c:extLst>
            </c:dLbl>
            <c:dLbl>
              <c:idx val="9"/>
              <c:layout>
                <c:manualLayout>
                  <c:x val="-4.9197866026420171E-2"/>
                  <c:y val="2.83950640286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0C-4AE2-81E6-E0E1FB1EE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Gores!$D$26</c:f>
              <c:numCache>
                <c:formatCode>0.0%</c:formatCode>
                <c:ptCount val="1"/>
                <c:pt idx="0">
                  <c:v>6.2524090935010768E-2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50C-4AE2-81E6-E0E1FB1EE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67424"/>
        <c:axId val="209769216"/>
      </c:lineChart>
      <c:catAx>
        <c:axId val="2097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9216"/>
        <c:crosses val="autoZero"/>
        <c:auto val="1"/>
        <c:lblAlgn val="ctr"/>
        <c:lblOffset val="100"/>
        <c:noMultiLvlLbl val="0"/>
      </c:catAx>
      <c:valAx>
        <c:axId val="2097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50"/>
              <a:t>% de Ejecución Mensual 2019 - 2020 - 2021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Gores!$C$85</c:f>
              <c:strCache>
                <c:ptCount val="1"/>
                <c:pt idx="0">
                  <c:v>GASTOS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Gores!$D$85:$O$85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6.7076448439614411E-2</c:v>
                </c:pt>
                <c:pt idx="2">
                  <c:v>7.6444015922472769E-2</c:v>
                </c:pt>
                <c:pt idx="3">
                  <c:v>7.7243355575847189E-2</c:v>
                </c:pt>
                <c:pt idx="4">
                  <c:v>9.5434391578386402E-2</c:v>
                </c:pt>
                <c:pt idx="5">
                  <c:v>0.11035649017386326</c:v>
                </c:pt>
                <c:pt idx="6">
                  <c:v>5.9623182596562317E-2</c:v>
                </c:pt>
                <c:pt idx="7">
                  <c:v>8.0715679271625734E-2</c:v>
                </c:pt>
                <c:pt idx="8">
                  <c:v>0.11071268843205188</c:v>
                </c:pt>
                <c:pt idx="9">
                  <c:v>7.7663538504823534E-2</c:v>
                </c:pt>
                <c:pt idx="10">
                  <c:v>9.5228212534220313E-2</c:v>
                </c:pt>
                <c:pt idx="11">
                  <c:v>0.13543867142762447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7-405F-A073-6581F1878960}"/>
            </c:ext>
          </c:extLst>
        </c:ser>
        <c:ser>
          <c:idx val="1"/>
          <c:order val="1"/>
          <c:tx>
            <c:strRef>
              <c:f>Gores!$C$84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Gores!$D$84:$O$84</c:f>
              <c:numCache>
                <c:formatCode>0.0%</c:formatCode>
                <c:ptCount val="12"/>
                <c:pt idx="0">
                  <c:v>3.9525967449066036E-2</c:v>
                </c:pt>
                <c:pt idx="1">
                  <c:v>5.2436877715962935E-2</c:v>
                </c:pt>
                <c:pt idx="2">
                  <c:v>6.9974066705345561E-2</c:v>
                </c:pt>
                <c:pt idx="3">
                  <c:v>6.1812470318986422E-2</c:v>
                </c:pt>
                <c:pt idx="4">
                  <c:v>6.7649914743628817E-2</c:v>
                </c:pt>
                <c:pt idx="5">
                  <c:v>8.2059082722096124E-2</c:v>
                </c:pt>
                <c:pt idx="6">
                  <c:v>5.1663672794692549E-2</c:v>
                </c:pt>
                <c:pt idx="7">
                  <c:v>7.3498327818526693E-2</c:v>
                </c:pt>
                <c:pt idx="8">
                  <c:v>6.477384428812695E-2</c:v>
                </c:pt>
                <c:pt idx="9">
                  <c:v>8.0760633358653869E-2</c:v>
                </c:pt>
                <c:pt idx="10">
                  <c:v>9.4789292356524127E-2</c:v>
                </c:pt>
                <c:pt idx="11">
                  <c:v>0.1709448922315159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7-405F-A073-6581F1878960}"/>
            </c:ext>
          </c:extLst>
        </c:ser>
        <c:ser>
          <c:idx val="0"/>
          <c:order val="2"/>
          <c:tx>
            <c:strRef>
              <c:f>Gores!$C$83</c:f>
              <c:strCache>
                <c:ptCount val="1"/>
                <c:pt idx="0">
                  <c:v>GASTOS 2021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1487826637618936E-2"/>
                  <c:y val="9.43050032368445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7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57-405F-A073-6581F1878960}"/>
                </c:ext>
              </c:extLst>
            </c:dLbl>
            <c:dLbl>
              <c:idx val="1"/>
              <c:layout>
                <c:manualLayout>
                  <c:x val="8.32654388547571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57-405F-A073-6581F1878960}"/>
                </c:ext>
              </c:extLst>
            </c:dLbl>
            <c:dLbl>
              <c:idx val="2"/>
              <c:layout>
                <c:manualLayout>
                  <c:x val="1.1102058513967589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57-405F-A073-6581F1878960}"/>
                </c:ext>
              </c:extLst>
            </c:dLbl>
            <c:dLbl>
              <c:idx val="3"/>
              <c:layout>
                <c:manualLayout>
                  <c:x val="8.32654388547565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57-405F-A073-6581F1878960}"/>
                </c:ext>
              </c:extLst>
            </c:dLbl>
            <c:dLbl>
              <c:idx val="4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57-405F-A073-6581F1878960}"/>
                </c:ext>
              </c:extLst>
            </c:dLbl>
            <c:dLbl>
              <c:idx val="5"/>
              <c:layout>
                <c:manualLayout>
                  <c:x val="1.1102058513967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57-405F-A073-6581F1878960}"/>
                </c:ext>
              </c:extLst>
            </c:dLbl>
            <c:dLbl>
              <c:idx val="6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57-405F-A073-6581F1878960}"/>
                </c:ext>
              </c:extLst>
            </c:dLbl>
            <c:dLbl>
              <c:idx val="7"/>
              <c:layout>
                <c:manualLayout>
                  <c:x val="1.9428602399443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57-405F-A073-6581F1878960}"/>
                </c:ext>
              </c:extLst>
            </c:dLbl>
            <c:dLbl>
              <c:idx val="8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57-405F-A073-6581F1878960}"/>
                </c:ext>
              </c:extLst>
            </c:dLbl>
            <c:dLbl>
              <c:idx val="9"/>
              <c:layout>
                <c:manualLayout>
                  <c:x val="5.5510292569838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57-405F-A073-6581F1878960}"/>
                </c:ext>
              </c:extLst>
            </c:dLbl>
            <c:dLbl>
              <c:idx val="10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57-405F-A073-6581F18789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Gores!$D$83</c:f>
              <c:numCache>
                <c:formatCode>0.0%</c:formatCode>
                <c:ptCount val="1"/>
                <c:pt idx="0">
                  <c:v>2.7416861986434199E-2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757-405F-A073-6581F1878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9987456"/>
        <c:axId val="209988992"/>
      </c:barChart>
      <c:catAx>
        <c:axId val="2099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09988992"/>
        <c:crosses val="autoZero"/>
        <c:auto val="0"/>
        <c:lblAlgn val="ctr"/>
        <c:lblOffset val="100"/>
        <c:noMultiLvlLbl val="0"/>
      </c:catAx>
      <c:valAx>
        <c:axId val="209988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9987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046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14-04-2021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14-04-2021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14-04-2021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14-04-2021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152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/>
              <a:t>EJECUCIÓN ACUMULADA DE GASTOS PRESUPUESTARIOS </a:t>
            </a:r>
            <a:br>
              <a:rPr lang="es-CL" sz="2400" b="1" dirty="0"/>
            </a:br>
            <a:r>
              <a:rPr lang="es-CL" sz="2400" b="1" dirty="0"/>
              <a:t>AL MES DE ENERO DE 2021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05: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DEL INTERIOR Y SEGURIDAD PÚBLICA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</a:t>
            </a:r>
            <a:r>
              <a:rPr lang="es-CL"/>
              <a:t>, marzo </a:t>
            </a:r>
            <a:r>
              <a:rPr lang="es-CL" dirty="0"/>
              <a:t>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700805"/>
            <a:ext cx="7852260" cy="9229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01: SUBSECRETARÍA DE DESARROLLO REGIONAL Y ADMINISTRATIVO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0D262374-F5D3-4ABE-91B8-14F4365F2253}"/>
              </a:ext>
            </a:extLst>
          </p:cNvPr>
          <p:cNvSpPr txBox="1">
            <a:spLocks/>
          </p:cNvSpPr>
          <p:nvPr/>
        </p:nvSpPr>
        <p:spPr>
          <a:xfrm>
            <a:off x="503548" y="1772817"/>
            <a:ext cx="7956884" cy="203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35CE28-3B24-49C1-9EA2-2ADA4FFF6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177042"/>
              </p:ext>
            </p:extLst>
          </p:nvPr>
        </p:nvGraphicFramePr>
        <p:xfrm>
          <a:off x="503548" y="2114769"/>
          <a:ext cx="7886701" cy="413893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671439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235071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5342603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60767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652025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872115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921937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6875391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3757116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7674886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26083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68882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36.717.482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36.717.482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1.311.385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11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14.493.839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14.493.839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626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2.145.741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2.145.741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466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38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34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del  Desarrollo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953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Descentralizado Desarrollado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08826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Adolfo Ibañez - Índice de bienestar territorial para mejorar la toma de decisiones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549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Pontificia Universidad Católica - Programa de fortalecimiento de capacidades regionales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978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756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Desarrollo Regional y Comunal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770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Revitalización de Barrios e Infraestructura Patrimonial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221.883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164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Donación Española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443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08313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Económica Para América Latina y el Caribe de las Naciones Unidas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313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Interamericano de Desarrollo (BID)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3240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Mundial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43726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las Naciones Unidas para la Alimentación y la Agricultura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10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72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028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19.638.304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19.638.304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875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16.278.376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16.278.376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762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3.100.955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3.100.955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26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8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9" y="748747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02: FORTALECIMIENTO DE LA GESTIÓN SUBNACIONAL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8648" y="1744262"/>
            <a:ext cx="788670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625982-0B4F-4BB0-85A7-DE809BF9F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514996"/>
              </p:ext>
            </p:extLst>
          </p:nvPr>
        </p:nvGraphicFramePr>
        <p:xfrm>
          <a:off x="629378" y="2221315"/>
          <a:ext cx="7886701" cy="210911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0058354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062663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1315922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217262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546011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064644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521377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970305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6684509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83258313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6630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82407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7.835.232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7.835.232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661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6.641.297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6.641.297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234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6.641.297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6.641.297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011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Academia Capacitación Municipal y Regional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91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 Becas - Ley N°20.742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2.610.980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2.610.980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3302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Mejoramiento de la Gestión y de Servicios Municipales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033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(Prevención y Mitigación de Riesgos)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089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584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559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246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29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0822" y="77873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PARTIDA 05, CAPÍTULO 05, PROGRAMA 03: PROGRAMA DE DESARROLLO LOCAL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822" y="1455538"/>
            <a:ext cx="812506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1D00A7B-1CF6-4981-968E-944C2B05D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35489"/>
              </p:ext>
            </p:extLst>
          </p:nvPr>
        </p:nvGraphicFramePr>
        <p:xfrm>
          <a:off x="528922" y="1836434"/>
          <a:ext cx="7886701" cy="2806894"/>
        </p:xfrm>
        <a:graphic>
          <a:graphicData uri="http://schemas.openxmlformats.org/drawingml/2006/table">
            <a:tbl>
              <a:tblPr/>
              <a:tblGrid>
                <a:gridCol w="261495">
                  <a:extLst>
                    <a:ext uri="{9D8B030D-6E8A-4147-A177-3AD203B41FA5}">
                      <a16:colId xmlns:a16="http://schemas.microsoft.com/office/drawing/2014/main" val="1521374936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2506283961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522269067"/>
                    </a:ext>
                  </a:extLst>
                </a:gridCol>
                <a:gridCol w="3033346">
                  <a:extLst>
                    <a:ext uri="{9D8B030D-6E8A-4147-A177-3AD203B41FA5}">
                      <a16:colId xmlns:a16="http://schemas.microsoft.com/office/drawing/2014/main" val="1129140073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1522603525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2161748014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3930305470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3599604195"/>
                    </a:ext>
                  </a:extLst>
                </a:gridCol>
                <a:gridCol w="638049">
                  <a:extLst>
                    <a:ext uri="{9D8B030D-6E8A-4147-A177-3AD203B41FA5}">
                      <a16:colId xmlns:a16="http://schemas.microsoft.com/office/drawing/2014/main" val="3589531552"/>
                    </a:ext>
                  </a:extLst>
                </a:gridCol>
                <a:gridCol w="627589">
                  <a:extLst>
                    <a:ext uri="{9D8B030D-6E8A-4147-A177-3AD203B41FA5}">
                      <a16:colId xmlns:a16="http://schemas.microsoft.com/office/drawing/2014/main" val="145228427"/>
                    </a:ext>
                  </a:extLst>
                </a:gridCol>
              </a:tblGrid>
              <a:tr h="1568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22689"/>
                  </a:ext>
                </a:extLst>
              </a:tr>
              <a:tr h="384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185408"/>
                  </a:ext>
                </a:extLst>
              </a:tr>
              <a:tr h="164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284.011.840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284.011.840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54.232.716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8944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70.209.555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70.209.555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49.543.972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40007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70.209.555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70.209.555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49.543.972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14756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(Compensación por Predios Exentos)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67.468.828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67.468.828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49.518.571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92582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Tenencia Responsable de Animales de Compañía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2.740.727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2.740.727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25.401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26468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243944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99204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47252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3475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10.957.773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10.957.773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94464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Reembolsable Especial a Municipalidades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54894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118.788.394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118.788.394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4.688.744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35473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118.788.394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118.788.394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4.688.744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61669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de Incentivo al Mejoramiento de la Gestión Municipal)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16.062.562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16.062.562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342034"/>
                  </a:ext>
                </a:extLst>
              </a:tr>
              <a:tr h="233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Revitalización de Barrios e Infraestructura Patrimonial Emblemática)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9.379.074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9.379.074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260464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Municipal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93.346.758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93.346.758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4.688.744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956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3564" y="695501"/>
            <a:ext cx="7648836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4513" y="1579243"/>
            <a:ext cx="7648836" cy="3106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DD2450-6F84-436B-B507-95281D29C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99115"/>
              </p:ext>
            </p:extLst>
          </p:nvPr>
        </p:nvGraphicFramePr>
        <p:xfrm>
          <a:off x="514513" y="1988840"/>
          <a:ext cx="7715199" cy="3947652"/>
        </p:xfrm>
        <a:graphic>
          <a:graphicData uri="http://schemas.openxmlformats.org/drawingml/2006/table">
            <a:tbl>
              <a:tblPr/>
              <a:tblGrid>
                <a:gridCol w="254795">
                  <a:extLst>
                    <a:ext uri="{9D8B030D-6E8A-4147-A177-3AD203B41FA5}">
                      <a16:colId xmlns:a16="http://schemas.microsoft.com/office/drawing/2014/main" val="2802064134"/>
                    </a:ext>
                  </a:extLst>
                </a:gridCol>
                <a:gridCol w="254795">
                  <a:extLst>
                    <a:ext uri="{9D8B030D-6E8A-4147-A177-3AD203B41FA5}">
                      <a16:colId xmlns:a16="http://schemas.microsoft.com/office/drawing/2014/main" val="408846921"/>
                    </a:ext>
                  </a:extLst>
                </a:gridCol>
                <a:gridCol w="254795">
                  <a:extLst>
                    <a:ext uri="{9D8B030D-6E8A-4147-A177-3AD203B41FA5}">
                      <a16:colId xmlns:a16="http://schemas.microsoft.com/office/drawing/2014/main" val="894597905"/>
                    </a:ext>
                  </a:extLst>
                </a:gridCol>
                <a:gridCol w="2874091">
                  <a:extLst>
                    <a:ext uri="{9D8B030D-6E8A-4147-A177-3AD203B41FA5}">
                      <a16:colId xmlns:a16="http://schemas.microsoft.com/office/drawing/2014/main" val="1111028385"/>
                    </a:ext>
                  </a:extLst>
                </a:gridCol>
                <a:gridCol w="682851">
                  <a:extLst>
                    <a:ext uri="{9D8B030D-6E8A-4147-A177-3AD203B41FA5}">
                      <a16:colId xmlns:a16="http://schemas.microsoft.com/office/drawing/2014/main" val="199638388"/>
                    </a:ext>
                  </a:extLst>
                </a:gridCol>
                <a:gridCol w="682851">
                  <a:extLst>
                    <a:ext uri="{9D8B030D-6E8A-4147-A177-3AD203B41FA5}">
                      <a16:colId xmlns:a16="http://schemas.microsoft.com/office/drawing/2014/main" val="1871283827"/>
                    </a:ext>
                  </a:extLst>
                </a:gridCol>
                <a:gridCol w="682851">
                  <a:extLst>
                    <a:ext uri="{9D8B030D-6E8A-4147-A177-3AD203B41FA5}">
                      <a16:colId xmlns:a16="http://schemas.microsoft.com/office/drawing/2014/main" val="3042758743"/>
                    </a:ext>
                  </a:extLst>
                </a:gridCol>
                <a:gridCol w="682851">
                  <a:extLst>
                    <a:ext uri="{9D8B030D-6E8A-4147-A177-3AD203B41FA5}">
                      <a16:colId xmlns:a16="http://schemas.microsoft.com/office/drawing/2014/main" val="4165429955"/>
                    </a:ext>
                  </a:extLst>
                </a:gridCol>
                <a:gridCol w="631892">
                  <a:extLst>
                    <a:ext uri="{9D8B030D-6E8A-4147-A177-3AD203B41FA5}">
                      <a16:colId xmlns:a16="http://schemas.microsoft.com/office/drawing/2014/main" val="2908763982"/>
                    </a:ext>
                  </a:extLst>
                </a:gridCol>
                <a:gridCol w="713427">
                  <a:extLst>
                    <a:ext uri="{9D8B030D-6E8A-4147-A177-3AD203B41FA5}">
                      <a16:colId xmlns:a16="http://schemas.microsoft.com/office/drawing/2014/main" val="3171699839"/>
                    </a:ext>
                  </a:extLst>
                </a:gridCol>
              </a:tblGrid>
              <a:tr h="1560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3907"/>
                  </a:ext>
                </a:extLst>
              </a:tr>
              <a:tr h="3822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687676"/>
                  </a:ext>
                </a:extLst>
              </a:tr>
              <a:tr h="1638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182.040.948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182.040.948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5753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83285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658216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509383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Servicio Nacional del Patrimonio Cultural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072837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Tarapacá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029030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Atacama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69395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47678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Valparaiso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98941"/>
                  </a:ext>
                </a:extLst>
              </a:tr>
              <a:tr h="2496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Libertador General Bernardo O'Higgins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04335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133131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613248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Lagos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007920"/>
                  </a:ext>
                </a:extLst>
              </a:tr>
              <a:tr h="2496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Magallanes y de la Antártica Chilena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296008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Metropolitana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88796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168535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Arica y Parinacota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49245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182754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182.040.948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182.040.948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91220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71.465.007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76.480.185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5.015.178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74377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2.597.061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2.597.061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54977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Antofagasta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3.911.023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4.609.538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698.515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452874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3.372.719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4.034.602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661.883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820183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3.579.141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3.696.980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117.839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348664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15.617.268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15.761.756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144.488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35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6366" y="1640557"/>
            <a:ext cx="7886698" cy="278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	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F1FAF6E-8EA0-4E03-8785-DFED477B560E}"/>
              </a:ext>
            </a:extLst>
          </p:cNvPr>
          <p:cNvSpPr txBox="1">
            <a:spLocks/>
          </p:cNvSpPr>
          <p:nvPr/>
        </p:nvSpPr>
        <p:spPr>
          <a:xfrm>
            <a:off x="536366" y="710910"/>
            <a:ext cx="788669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66E7C5D-5C5E-4A99-AEFE-3F29DECE9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83757"/>
              </p:ext>
            </p:extLst>
          </p:nvPr>
        </p:nvGraphicFramePr>
        <p:xfrm>
          <a:off x="536365" y="1975468"/>
          <a:ext cx="7886698" cy="3906879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822782054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358701600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285254970"/>
                    </a:ext>
                  </a:extLst>
                </a:gridCol>
                <a:gridCol w="2937978">
                  <a:extLst>
                    <a:ext uri="{9D8B030D-6E8A-4147-A177-3AD203B41FA5}">
                      <a16:colId xmlns:a16="http://schemas.microsoft.com/office/drawing/2014/main" val="286062968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429017167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54126223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55298326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785547297"/>
                    </a:ext>
                  </a:extLst>
                </a:gridCol>
                <a:gridCol w="645938">
                  <a:extLst>
                    <a:ext uri="{9D8B030D-6E8A-4147-A177-3AD203B41FA5}">
                      <a16:colId xmlns:a16="http://schemas.microsoft.com/office/drawing/2014/main" val="1365630858"/>
                    </a:ext>
                  </a:extLst>
                </a:gridCol>
                <a:gridCol w="729285">
                  <a:extLst>
                    <a:ext uri="{9D8B030D-6E8A-4147-A177-3AD203B41FA5}">
                      <a16:colId xmlns:a16="http://schemas.microsoft.com/office/drawing/2014/main" val="735718498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25978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45540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7.058.493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7.058.493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57857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4.457.998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4.457.998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4046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1.810.507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788.007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45312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10.402.205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10.402.205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07026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2.706.516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4.070.347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1.363.831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77384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2.487.725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3.728.340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1.240.615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02845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3.629.126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3.629.126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92709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2.419.661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2.419.661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6864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7.379.257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7.379.257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8268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824.314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824.314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0832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61984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Patrimonio Cultural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7199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4363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71674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110.575.941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105.560.763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-5.015.178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28086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Fondo Nacional de Desarrollo Regional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41.820.053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41.820.053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40188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Infraestructura Rural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3.451.364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3.451.364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5924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Puesta en Valor del Patrimonio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3.973.793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3.973.793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37000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Apoyo a la Gestión Subnacional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2.233.329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2.233.329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674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Saneamiento Sanitario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5.403.128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5.403.128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44240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Residuos Sólidos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4.388.489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2.152.290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-2.236.199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9736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Ley N°20.378 - Fondo de Apoyo Regional (FAR)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9.418.549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9.418.549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52153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Regularización Mayores Ingresos Propios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2.935.047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2.935.047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3310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Energización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5.479.639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2.700.660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-2.778.979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098821"/>
                  </a:ext>
                </a:extLst>
              </a:tr>
              <a:tr h="156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Programas de Apoyo al Empleo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31.472.550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31.472.550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94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6083" y="836712"/>
            <a:ext cx="7770330" cy="650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071F9A9-4B21-4119-A8FB-4269F7FD9579}"/>
              </a:ext>
            </a:extLst>
          </p:cNvPr>
          <p:cNvSpPr txBox="1">
            <a:spLocks/>
          </p:cNvSpPr>
          <p:nvPr/>
        </p:nvSpPr>
        <p:spPr>
          <a:xfrm>
            <a:off x="546083" y="1510752"/>
            <a:ext cx="7648836" cy="3106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8774FDB-8281-49E3-BDEF-3EF2DABE9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64199"/>
              </p:ext>
            </p:extLst>
          </p:nvPr>
        </p:nvGraphicFramePr>
        <p:xfrm>
          <a:off x="531551" y="1868386"/>
          <a:ext cx="7784862" cy="3217092"/>
        </p:xfrm>
        <a:graphic>
          <a:graphicData uri="http://schemas.openxmlformats.org/drawingml/2006/table">
            <a:tbl>
              <a:tblPr/>
              <a:tblGrid>
                <a:gridCol w="255997">
                  <a:extLst>
                    <a:ext uri="{9D8B030D-6E8A-4147-A177-3AD203B41FA5}">
                      <a16:colId xmlns:a16="http://schemas.microsoft.com/office/drawing/2014/main" val="4038718373"/>
                    </a:ext>
                  </a:extLst>
                </a:gridCol>
                <a:gridCol w="255997">
                  <a:extLst>
                    <a:ext uri="{9D8B030D-6E8A-4147-A177-3AD203B41FA5}">
                      <a16:colId xmlns:a16="http://schemas.microsoft.com/office/drawing/2014/main" val="2203055165"/>
                    </a:ext>
                  </a:extLst>
                </a:gridCol>
                <a:gridCol w="255997">
                  <a:extLst>
                    <a:ext uri="{9D8B030D-6E8A-4147-A177-3AD203B41FA5}">
                      <a16:colId xmlns:a16="http://schemas.microsoft.com/office/drawing/2014/main" val="1611506063"/>
                    </a:ext>
                  </a:extLst>
                </a:gridCol>
                <a:gridCol w="3033563">
                  <a:extLst>
                    <a:ext uri="{9D8B030D-6E8A-4147-A177-3AD203B41FA5}">
                      <a16:colId xmlns:a16="http://schemas.microsoft.com/office/drawing/2014/main" val="4101520020"/>
                    </a:ext>
                  </a:extLst>
                </a:gridCol>
                <a:gridCol w="686071">
                  <a:extLst>
                    <a:ext uri="{9D8B030D-6E8A-4147-A177-3AD203B41FA5}">
                      <a16:colId xmlns:a16="http://schemas.microsoft.com/office/drawing/2014/main" val="2306599485"/>
                    </a:ext>
                  </a:extLst>
                </a:gridCol>
                <a:gridCol w="686071">
                  <a:extLst>
                    <a:ext uri="{9D8B030D-6E8A-4147-A177-3AD203B41FA5}">
                      <a16:colId xmlns:a16="http://schemas.microsoft.com/office/drawing/2014/main" val="3442490101"/>
                    </a:ext>
                  </a:extLst>
                </a:gridCol>
                <a:gridCol w="686071">
                  <a:extLst>
                    <a:ext uri="{9D8B030D-6E8A-4147-A177-3AD203B41FA5}">
                      <a16:colId xmlns:a16="http://schemas.microsoft.com/office/drawing/2014/main" val="273990925"/>
                    </a:ext>
                  </a:extLst>
                </a:gridCol>
                <a:gridCol w="686071">
                  <a:extLst>
                    <a:ext uri="{9D8B030D-6E8A-4147-A177-3AD203B41FA5}">
                      <a16:colId xmlns:a16="http://schemas.microsoft.com/office/drawing/2014/main" val="1983118534"/>
                    </a:ext>
                  </a:extLst>
                </a:gridCol>
                <a:gridCol w="624632">
                  <a:extLst>
                    <a:ext uri="{9D8B030D-6E8A-4147-A177-3AD203B41FA5}">
                      <a16:colId xmlns:a16="http://schemas.microsoft.com/office/drawing/2014/main" val="3482165031"/>
                    </a:ext>
                  </a:extLst>
                </a:gridCol>
                <a:gridCol w="614392">
                  <a:extLst>
                    <a:ext uri="{9D8B030D-6E8A-4147-A177-3AD203B41FA5}">
                      <a16:colId xmlns:a16="http://schemas.microsoft.com/office/drawing/2014/main" val="1862991374"/>
                    </a:ext>
                  </a:extLst>
                </a:gridCol>
              </a:tblGrid>
              <a:tr h="1569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83" marR="7783" marT="7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83" marR="7783" marT="7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799647"/>
                  </a:ext>
                </a:extLst>
              </a:tr>
              <a:tr h="3844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14167"/>
                  </a:ext>
                </a:extLst>
              </a:tr>
              <a:tr h="1647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023203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90504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97.865.901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97.865.901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316616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4.577.488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4.577.488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441347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13.447.329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13.447.329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34164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796.282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796.282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824218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2.192.579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2.192.579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1635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26.656.900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26.656.900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08109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5.118.995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5.118.995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618278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14.616.869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14.616.869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205068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8.550.251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8.550.251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406671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11.757.317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11.757.317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339135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1.156.063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1.156.063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814291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7.806.699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7.806.699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193003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1.189.129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1.189.129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772853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91.261.724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91.261.724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629328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Regiones Extremas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68.341.040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68.341.040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234265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Territorios Rezagados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7.920.684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7.920.684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693769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Local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15.000.000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15.000.000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899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780057"/>
            <a:ext cx="7892530" cy="9437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07, PROGRAMA 01: AGENCIA NACIONAL DE INTELIGENCIA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8178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4E39CB-5965-4A56-8DB4-ADBEC115B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580639"/>
              </p:ext>
            </p:extLst>
          </p:nvPr>
        </p:nvGraphicFramePr>
        <p:xfrm>
          <a:off x="447019" y="2184113"/>
          <a:ext cx="7886701" cy="17285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537598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561284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6277131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87012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691295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66659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515025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6256629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3454099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69819666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2263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58752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1.044.886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002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6.046.800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6.046.800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473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232.993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625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883.291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16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355.169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90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84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471.373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754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455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960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6770" y="782966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01: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PREVENCIÓN DEL DELITO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12613"/>
            <a:ext cx="7704856" cy="325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6780BF5-4782-41B4-B5C3-8EFC888D7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700866"/>
              </p:ext>
            </p:extLst>
          </p:nvPr>
        </p:nvGraphicFramePr>
        <p:xfrm>
          <a:off x="576769" y="2090268"/>
          <a:ext cx="7886701" cy="334603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089706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941092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5412274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511199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505857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863762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490509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7996357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3239313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212764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03236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62820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42.930.872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42.930.872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281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11.226.126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11.226.126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9426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1.594.580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1.594.580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22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29.618.175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29.618.175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244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701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Urbana de Seguridad Ciudadana - INE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401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28.636.166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28.636.166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57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Gestión en Seguridad Ciudadana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3.299.748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3.299.748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81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Nacional de Seguridad Pública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3.855.981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3.855.981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05768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Innovación y Tecnología para la Prevención del Delito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1.864.188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1.864.188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230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Calle Segura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6.630.533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6.630.533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82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Seguridad en mi Barrio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5.753.987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5.753.987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587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Sistema Lazos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6.863.562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6.863.562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418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Denuncia Seguro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368.167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98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802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102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318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291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30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153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543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09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2914" y="799066"/>
            <a:ext cx="787739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CENTROS REGIONALES DE ATENCIÓN Y ORIENTACIÓN A VÍCTIMAS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914" y="1765772"/>
            <a:ext cx="804883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26ED66C-203B-4701-A1B3-BEAC59F07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343826"/>
              </p:ext>
            </p:extLst>
          </p:nvPr>
        </p:nvGraphicFramePr>
        <p:xfrm>
          <a:off x="553605" y="2167956"/>
          <a:ext cx="7886700" cy="2011798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87862811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960215999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475948159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279178504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91975298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69342241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86939566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294085020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3281315372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2241677879"/>
                    </a:ext>
                  </a:extLst>
                </a:gridCol>
              </a:tblGrid>
              <a:tr h="1719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631279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839664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2.864.141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2.864.141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160.373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48916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1.571.558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1.571.558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86614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1.253.616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1.253.616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38.247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3082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64614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1278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36261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6245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84900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89631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3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5471" y="781772"/>
            <a:ext cx="7886702" cy="12066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09,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SERV. NACIONAL PARA PREVENCIÓN Y REHABIL. CONSUMO DE DROGAS Y ALCOHOL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3" y="2010037"/>
            <a:ext cx="8015287" cy="194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D4BEEE2-BE82-4F62-925E-13E0F8596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75503"/>
              </p:ext>
            </p:extLst>
          </p:nvPr>
        </p:nvGraphicFramePr>
        <p:xfrm>
          <a:off x="500063" y="2361526"/>
          <a:ext cx="7886701" cy="287029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553619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7240498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9058570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410055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638023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377522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981225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497819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2180055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95103231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3155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3926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73.793.298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73.793.298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5.711.322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748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9.119.843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9.119.843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728.832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20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2.663.413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2.663.413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16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61.975.157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61.975.157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4.910.853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76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61.975.157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61.975.157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4.910.853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8579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Tratamiento y Rehabilitación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46.837.970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46.837.970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018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Programas de Prevención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3.449.869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3.449.869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0223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1.288.542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69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- Programa PREVIENE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6.356.151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6.356.151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3.118.858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123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Tolerancia Cero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1.167.227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52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Parentalidad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1.814.602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1.814.602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04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Elige Vivir sin Drogas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1.060.796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225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16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198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731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76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713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19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0" y="908720"/>
            <a:ext cx="8206782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1E9D6F4-CEEF-4CC8-AA10-8A8EDBF56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16331"/>
              </p:ext>
            </p:extLst>
          </p:nvPr>
        </p:nvGraphicFramePr>
        <p:xfrm>
          <a:off x="451218" y="2153876"/>
          <a:ext cx="4086001" cy="253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319B381-84D5-41D2-A903-8134DBCEB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641502"/>
              </p:ext>
            </p:extLst>
          </p:nvPr>
        </p:nvGraphicFramePr>
        <p:xfrm>
          <a:off x="4630756" y="2160890"/>
          <a:ext cx="4086000" cy="251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710698"/>
            <a:ext cx="792087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7026" y="1427232"/>
            <a:ext cx="7920878" cy="281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	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4463DEC-0B5B-48B3-AF83-8EF11EE9A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85530"/>
              </p:ext>
            </p:extLst>
          </p:nvPr>
        </p:nvGraphicFramePr>
        <p:xfrm>
          <a:off x="539553" y="1772844"/>
          <a:ext cx="7908350" cy="4192735"/>
        </p:xfrm>
        <a:graphic>
          <a:graphicData uri="http://schemas.openxmlformats.org/drawingml/2006/table">
            <a:tbl>
              <a:tblPr/>
              <a:tblGrid>
                <a:gridCol w="260486">
                  <a:extLst>
                    <a:ext uri="{9D8B030D-6E8A-4147-A177-3AD203B41FA5}">
                      <a16:colId xmlns:a16="http://schemas.microsoft.com/office/drawing/2014/main" val="2456376261"/>
                    </a:ext>
                  </a:extLst>
                </a:gridCol>
                <a:gridCol w="260486">
                  <a:extLst>
                    <a:ext uri="{9D8B030D-6E8A-4147-A177-3AD203B41FA5}">
                      <a16:colId xmlns:a16="http://schemas.microsoft.com/office/drawing/2014/main" val="4202409550"/>
                    </a:ext>
                  </a:extLst>
                </a:gridCol>
                <a:gridCol w="260486">
                  <a:extLst>
                    <a:ext uri="{9D8B030D-6E8A-4147-A177-3AD203B41FA5}">
                      <a16:colId xmlns:a16="http://schemas.microsoft.com/office/drawing/2014/main" val="2758412284"/>
                    </a:ext>
                  </a:extLst>
                </a:gridCol>
                <a:gridCol w="2938280">
                  <a:extLst>
                    <a:ext uri="{9D8B030D-6E8A-4147-A177-3AD203B41FA5}">
                      <a16:colId xmlns:a16="http://schemas.microsoft.com/office/drawing/2014/main" val="2108668693"/>
                    </a:ext>
                  </a:extLst>
                </a:gridCol>
                <a:gridCol w="698102">
                  <a:extLst>
                    <a:ext uri="{9D8B030D-6E8A-4147-A177-3AD203B41FA5}">
                      <a16:colId xmlns:a16="http://schemas.microsoft.com/office/drawing/2014/main" val="2387876868"/>
                    </a:ext>
                  </a:extLst>
                </a:gridCol>
                <a:gridCol w="698102">
                  <a:extLst>
                    <a:ext uri="{9D8B030D-6E8A-4147-A177-3AD203B41FA5}">
                      <a16:colId xmlns:a16="http://schemas.microsoft.com/office/drawing/2014/main" val="2514194029"/>
                    </a:ext>
                  </a:extLst>
                </a:gridCol>
                <a:gridCol w="698102">
                  <a:extLst>
                    <a:ext uri="{9D8B030D-6E8A-4147-A177-3AD203B41FA5}">
                      <a16:colId xmlns:a16="http://schemas.microsoft.com/office/drawing/2014/main" val="947681676"/>
                    </a:ext>
                  </a:extLst>
                </a:gridCol>
                <a:gridCol w="698102">
                  <a:extLst>
                    <a:ext uri="{9D8B030D-6E8A-4147-A177-3AD203B41FA5}">
                      <a16:colId xmlns:a16="http://schemas.microsoft.com/office/drawing/2014/main" val="3370089688"/>
                    </a:ext>
                  </a:extLst>
                </a:gridCol>
                <a:gridCol w="771038">
                  <a:extLst>
                    <a:ext uri="{9D8B030D-6E8A-4147-A177-3AD203B41FA5}">
                      <a16:colId xmlns:a16="http://schemas.microsoft.com/office/drawing/2014/main" val="2793044217"/>
                    </a:ext>
                  </a:extLst>
                </a:gridCol>
                <a:gridCol w="625166">
                  <a:extLst>
                    <a:ext uri="{9D8B030D-6E8A-4147-A177-3AD203B41FA5}">
                      <a16:colId xmlns:a16="http://schemas.microsoft.com/office/drawing/2014/main" val="2716694046"/>
                    </a:ext>
                  </a:extLst>
                </a:gridCol>
              </a:tblGrid>
              <a:tr h="155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789973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880425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40.126.215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40.126.215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1.725.696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87453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15.136.852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15.136.852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1.057.288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81589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2.166.908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2.166.908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139.049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86709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19.565.757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19.565.757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483.256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31140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2.495.971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2.495.971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170.202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69927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Social (ORASMI)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2.263.841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2.263.841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166.500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537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232.130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232.130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98838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17.069.786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17.069.786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313.054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3098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3086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Estadio Seguro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659.517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659.517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6718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Diario Oficial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967.644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967.644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57.669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4523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Migraciones y Extranjería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3.700.450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3.700.450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189.543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36803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Seguimiento de Causas Judiciales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544.873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544.873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30.178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1523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361.964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361.964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80616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Violencia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3.734.956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3.734.956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33655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BID Fortalecimiento Seguridad Publica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6.895.800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6.895.800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95609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CiberSeguridad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204.572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204.572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5556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2341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51562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15.574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15.574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1422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15.574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15.574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32175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2.629.763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2.629.763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6029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2.629.763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2.629.763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6291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93895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2.629.753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2.629.753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2820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341.650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341.650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44754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243.513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243.513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7995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98.137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98.137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06518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041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9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725" y="823897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02: RED DE CONECTIVIDAD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5" y="1556792"/>
            <a:ext cx="7886701" cy="2725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B71B3D-9E74-4D63-97F7-2AB572B31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46666"/>
              </p:ext>
            </p:extLst>
          </p:nvPr>
        </p:nvGraphicFramePr>
        <p:xfrm>
          <a:off x="466725" y="1988840"/>
          <a:ext cx="7886701" cy="16016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010056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413033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7154117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939708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075535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58202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960201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4884689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6326203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3903874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0671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3768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5.676.186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5.676.186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447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1.374.781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1.374.781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101.304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595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3.739.030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9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562.375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06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501.025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2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5857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6781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590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92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078" y="746702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03: FONDO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4128" y="1506218"/>
            <a:ext cx="787065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D3BD809-E9D4-40FE-97A5-A6F2C3CD9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65636"/>
              </p:ext>
            </p:extLst>
          </p:nvPr>
        </p:nvGraphicFramePr>
        <p:xfrm>
          <a:off x="428077" y="1871343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743952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8587496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1191470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552075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989890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281078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991402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1251443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7188732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622667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3792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89463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3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6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113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405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001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234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64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4102" y="80626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04: BOMBEROS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0021" y="1509623"/>
            <a:ext cx="7886701" cy="33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F56EEB-C4BE-40AF-8D6C-F5CAF326C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02344"/>
              </p:ext>
            </p:extLst>
          </p:nvPr>
        </p:nvGraphicFramePr>
        <p:xfrm>
          <a:off x="574101" y="1896480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854429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8995551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4036054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746676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373392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664850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946054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7277933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534208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020218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6977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448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47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106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697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Cuerpo de Bomberos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24.841.657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24.841.657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91224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 Extraordinaria, Reparaciones y Mantenciones de Cuerpos de Bomberos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1.794.899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01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 de la Junta Nacional y Organismos Dependientes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3.878.479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3.878.479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219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de Bomberos de Chile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2.782.437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534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05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18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de Cuerpos de Bomberos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2.582.406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2.582.406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3704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Importaciones y Compromisos en Moneda Extranjera para Cuerpos de Bomberos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9.320.773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9.320.773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34467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Adquisiciones y Compromisos en Moneda Nacional para Cuerpos de Bomberos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5.145.616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5.145.616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756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806346"/>
            <a:ext cx="788670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5AAEE31-7C89-411D-A519-355A78D3E71D}"/>
              </a:ext>
            </a:extLst>
          </p:cNvPr>
          <p:cNvSpPr txBox="1">
            <a:spLocks/>
          </p:cNvSpPr>
          <p:nvPr/>
        </p:nvSpPr>
        <p:spPr>
          <a:xfrm>
            <a:off x="522464" y="1477700"/>
            <a:ext cx="7920878" cy="281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	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60A4ECB-B74F-4920-AD70-8695EAE6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173438"/>
              </p:ext>
            </p:extLst>
          </p:nvPr>
        </p:nvGraphicFramePr>
        <p:xfrm>
          <a:off x="522464" y="1817569"/>
          <a:ext cx="7886701" cy="423408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6385318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886875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9419603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824231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632270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322346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644095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7283319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6455689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477559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4193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8685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1.221.214.788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1.196.315.431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-24.899.357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89.901.058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970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953.037.666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953.037.666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80.297.518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57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178.509.598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178.509.598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710.563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851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8.203.013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8.203.013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52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8.201.990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8.201.990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892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Asistencia Social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5570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1.016.593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566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801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918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881.209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46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 Histórico y Centro Cultural de Carabineros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35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Modelo de Integración Carabineros-Comunidad MICC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745.759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01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191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2.932.420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4436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2.932.420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120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338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724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13.810.131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13.810.131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41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11.365.289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11.365.289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262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85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1.444.432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1.444.432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449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-24.899.357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206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-24.899.357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369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57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746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58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5.960.557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59605570,0%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59605570,0%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931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5.960.557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59605570,0%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59605570,0%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763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9294" y="79803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32, PROGRAMA 01: HOSPITAL DE CARABINEROS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9294" y="1520611"/>
            <a:ext cx="8187506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AB1EF27-A1C1-4DD6-B0CD-E72077D4B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0391"/>
              </p:ext>
            </p:extLst>
          </p:nvPr>
        </p:nvGraphicFramePr>
        <p:xfrm>
          <a:off x="499294" y="1856359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9088164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5141139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7875899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175504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05318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433318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324482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7921961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0613512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067450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40196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78356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2.790.972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072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23.397.730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23.397.730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1.918.255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43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7.128.096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7.128.096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763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3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648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5344680,0%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5344680,0%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02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5344680,0%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5344680,0%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509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3634" y="720340"/>
            <a:ext cx="788895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33, PROGRAMA 01: POLICÍA DE INVESTIGACIONES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1376" y="1730291"/>
            <a:ext cx="7886701" cy="322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272AB22-6A87-4D7B-98AB-D389440A1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05463"/>
              </p:ext>
            </p:extLst>
          </p:nvPr>
        </p:nvGraphicFramePr>
        <p:xfrm>
          <a:off x="501375" y="2132855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37620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483681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3206863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955480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948271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299437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049650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014963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9848186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4602834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24358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78647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369.591.607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363.746.424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-5.845.183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38.858.016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00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300.159.283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300.159.283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758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35.954.264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35.954.264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1.822.022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930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013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554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677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87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226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5.666.695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5.666.695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47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970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1.474.445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939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736.200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8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26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-5.845.183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8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-5.845.183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897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0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395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10.145.285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101452850,0%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101452850,0%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15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10.145.285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101452850,0%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101452850,0%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77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5447" y="920335"/>
            <a:ext cx="757901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757" y="1641499"/>
            <a:ext cx="757463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0264A24-7BF0-4349-86E4-2758DE9DC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725992"/>
              </p:ext>
            </p:extLst>
          </p:nvPr>
        </p:nvGraphicFramePr>
        <p:xfrm>
          <a:off x="525447" y="2094925"/>
          <a:ext cx="7574630" cy="3215627"/>
        </p:xfrm>
        <a:graphic>
          <a:graphicData uri="http://schemas.openxmlformats.org/drawingml/2006/table">
            <a:tbl>
              <a:tblPr/>
              <a:tblGrid>
                <a:gridCol w="797956">
                  <a:extLst>
                    <a:ext uri="{9D8B030D-6E8A-4147-A177-3AD203B41FA5}">
                      <a16:colId xmlns:a16="http://schemas.microsoft.com/office/drawing/2014/main" val="101438227"/>
                    </a:ext>
                  </a:extLst>
                </a:gridCol>
                <a:gridCol w="2131854">
                  <a:extLst>
                    <a:ext uri="{9D8B030D-6E8A-4147-A177-3AD203B41FA5}">
                      <a16:colId xmlns:a16="http://schemas.microsoft.com/office/drawing/2014/main" val="3044241408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2343803111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4106356698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1107455778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4244123515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4287007854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3638609350"/>
                    </a:ext>
                  </a:extLst>
                </a:gridCol>
              </a:tblGrid>
              <a:tr h="15221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478659"/>
                  </a:ext>
                </a:extLst>
              </a:tr>
              <a:tr h="466171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830596"/>
                  </a:ext>
                </a:extLst>
              </a:tr>
              <a:tr h="1617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1.278.446.244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1.283.461.422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5.015.178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37.861.682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821321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40.371.816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40.371.816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268.710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401945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51.208.757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51.208.757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452.734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71950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88.203.642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88.902.157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698.515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2.715.082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82307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73.345.576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74.007.459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661.883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358.985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080861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73.811.876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73.929.715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117.839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283.061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250135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87.460.581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87.605.069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144.488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1.041.702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362295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136.632.805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136.632.805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11.330.590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1590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76.522.153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76.522.153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4.456.307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911871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89.481.987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89.481.987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15558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55.161.435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55.161.435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622547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91.574.111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92.362.118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788.007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2.362.330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96369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138.691.896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138.691.896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3.273.687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733129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57.019.398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57.019.398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999.180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17871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88.025.852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89.389.683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1.363.831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6.375.469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902115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63.983.171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65.223.786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1.240.615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414.873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44545"/>
                  </a:ext>
                </a:extLst>
              </a:tr>
              <a:tr h="1522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66.951.188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66.951.188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3.029.894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264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1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810920"/>
            <a:ext cx="72008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MENSUAL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27BA1CC5-AEA6-4CF3-896B-C3C518A6D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11063"/>
              </p:ext>
            </p:extLst>
          </p:nvPr>
        </p:nvGraphicFramePr>
        <p:xfrm>
          <a:off x="611559" y="2145763"/>
          <a:ext cx="7200801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801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232" y="916622"/>
            <a:ext cx="76328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71F61CC1-F897-47A8-9365-700BEC332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3374"/>
              </p:ext>
            </p:extLst>
          </p:nvPr>
        </p:nvGraphicFramePr>
        <p:xfrm>
          <a:off x="611232" y="2348880"/>
          <a:ext cx="7632848" cy="323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6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362" y="817540"/>
            <a:ext cx="801357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ENERO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F44A13-D57F-4580-8606-3996C82EC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76491"/>
              </p:ext>
            </p:extLst>
          </p:nvPr>
        </p:nvGraphicFramePr>
        <p:xfrm>
          <a:off x="630362" y="1988840"/>
          <a:ext cx="8013575" cy="366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7585" y="836712"/>
            <a:ext cx="810755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01: GASTOS DE FUNCIONAMIENTO GOBIERNOS REGIONALES</a:t>
            </a:r>
          </a:p>
        </p:txBody>
      </p:sp>
      <p:graphicFrame>
        <p:nvGraphicFramePr>
          <p:cNvPr id="9" name="2 Gráfico">
            <a:extLst>
              <a:ext uri="{FF2B5EF4-FFF2-40B4-BE49-F238E27FC236}">
                <a16:creationId xmlns:a16="http://schemas.microsoft.com/office/drawing/2014/main" id="{22449F74-9072-4AA8-92AE-595D946DD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217770"/>
              </p:ext>
            </p:extLst>
          </p:nvPr>
        </p:nvGraphicFramePr>
        <p:xfrm>
          <a:off x="4629026" y="2162393"/>
          <a:ext cx="3937980" cy="267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1 Gráfico">
            <a:extLst>
              <a:ext uri="{FF2B5EF4-FFF2-40B4-BE49-F238E27FC236}">
                <a16:creationId xmlns:a16="http://schemas.microsoft.com/office/drawing/2014/main" id="{D7EFA333-2F48-40B4-A3CA-51D3B6312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662908"/>
              </p:ext>
            </p:extLst>
          </p:nvPr>
        </p:nvGraphicFramePr>
        <p:xfrm>
          <a:off x="640247" y="2168612"/>
          <a:ext cx="3872634" cy="267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408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6001" y="959239"/>
            <a:ext cx="81820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02 Y 03: INVERSIÓN REGIONAL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87B083C4-584E-4ADD-A603-A05DE3214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366995"/>
              </p:ext>
            </p:extLst>
          </p:nvPr>
        </p:nvGraphicFramePr>
        <p:xfrm>
          <a:off x="4640780" y="2101710"/>
          <a:ext cx="4017296" cy="270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7B6C79D9-3180-47BB-BC8C-72C1ACC72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271946"/>
              </p:ext>
            </p:extLst>
          </p:nvPr>
        </p:nvGraphicFramePr>
        <p:xfrm>
          <a:off x="485924" y="2101710"/>
          <a:ext cx="4027220" cy="271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0485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21830C7-7DBA-4D54-B39D-355C835FA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121017"/>
              </p:ext>
            </p:extLst>
          </p:nvPr>
        </p:nvGraphicFramePr>
        <p:xfrm>
          <a:off x="611560" y="2060848"/>
          <a:ext cx="7704856" cy="354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17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469" y="866703"/>
            <a:ext cx="786024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8178" y="1563585"/>
            <a:ext cx="7886699" cy="302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AB32744-8CF9-40BC-87AF-4249D4464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267195"/>
              </p:ext>
            </p:extLst>
          </p:nvPr>
        </p:nvGraphicFramePr>
        <p:xfrm>
          <a:off x="528177" y="1909991"/>
          <a:ext cx="7886699" cy="2766568"/>
        </p:xfrm>
        <a:graphic>
          <a:graphicData uri="http://schemas.openxmlformats.org/drawingml/2006/table">
            <a:tbl>
              <a:tblPr/>
              <a:tblGrid>
                <a:gridCol w="715032">
                  <a:extLst>
                    <a:ext uri="{9D8B030D-6E8A-4147-A177-3AD203B41FA5}">
                      <a16:colId xmlns:a16="http://schemas.microsoft.com/office/drawing/2014/main" val="474656046"/>
                    </a:ext>
                  </a:extLst>
                </a:gridCol>
                <a:gridCol w="3009539">
                  <a:extLst>
                    <a:ext uri="{9D8B030D-6E8A-4147-A177-3AD203B41FA5}">
                      <a16:colId xmlns:a16="http://schemas.microsoft.com/office/drawing/2014/main" val="1230367712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3383927359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1047332519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2661262571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3475263884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452084025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3410218402"/>
                    </a:ext>
                  </a:extLst>
                </a:gridCol>
              </a:tblGrid>
              <a:tr h="16972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309916"/>
                  </a:ext>
                </a:extLst>
              </a:tr>
              <a:tr h="415834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110094"/>
                  </a:ext>
                </a:extLst>
              </a:tr>
              <a:tr h="17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3.747.325.567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3.747.325.567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238.415.289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517845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1.439.199.493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1.439.199.493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120.466.826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760033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263.335.813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263.335.813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3.949.317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654494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8.731.921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8.731.921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9864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326.641.252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326.641.252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56.427.803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515564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5.617.089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5.617.089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2.978.523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11844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136.821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136.821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703190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22.356.401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28.000.878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5.644.477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548.823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891212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138.107.040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107.362.500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-30.744.540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70240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873.572.616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892.673.029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19.100.413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27.176.380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20719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11.728.479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11.728.479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14362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637.496.452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643.496.102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5.999.650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9.976.543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658116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20.402.190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20.402.190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16.853.272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24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9557" y="801086"/>
            <a:ext cx="7886697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POR 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9557" y="1566168"/>
            <a:ext cx="79871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2974573-B44A-4224-9A29-5ED54454A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70501"/>
              </p:ext>
            </p:extLst>
          </p:nvPr>
        </p:nvGraphicFramePr>
        <p:xfrm>
          <a:off x="509556" y="1994532"/>
          <a:ext cx="7886698" cy="3884259"/>
        </p:xfrm>
        <a:graphic>
          <a:graphicData uri="http://schemas.openxmlformats.org/drawingml/2006/table">
            <a:tbl>
              <a:tblPr/>
              <a:tblGrid>
                <a:gridCol w="346668">
                  <a:extLst>
                    <a:ext uri="{9D8B030D-6E8A-4147-A177-3AD203B41FA5}">
                      <a16:colId xmlns:a16="http://schemas.microsoft.com/office/drawing/2014/main" val="2306394846"/>
                    </a:ext>
                  </a:extLst>
                </a:gridCol>
                <a:gridCol w="270834">
                  <a:extLst>
                    <a:ext uri="{9D8B030D-6E8A-4147-A177-3AD203B41FA5}">
                      <a16:colId xmlns:a16="http://schemas.microsoft.com/office/drawing/2014/main" val="1600425962"/>
                    </a:ext>
                  </a:extLst>
                </a:gridCol>
                <a:gridCol w="3055013">
                  <a:extLst>
                    <a:ext uri="{9D8B030D-6E8A-4147-A177-3AD203B41FA5}">
                      <a16:colId xmlns:a16="http://schemas.microsoft.com/office/drawing/2014/main" val="3944296045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74739944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943223714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077586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535168392"/>
                    </a:ext>
                  </a:extLst>
                </a:gridCol>
                <a:gridCol w="660836">
                  <a:extLst>
                    <a:ext uri="{9D8B030D-6E8A-4147-A177-3AD203B41FA5}">
                      <a16:colId xmlns:a16="http://schemas.microsoft.com/office/drawing/2014/main" val="1596183533"/>
                    </a:ext>
                  </a:extLst>
                </a:gridCol>
                <a:gridCol w="650003">
                  <a:extLst>
                    <a:ext uri="{9D8B030D-6E8A-4147-A177-3AD203B41FA5}">
                      <a16:colId xmlns:a16="http://schemas.microsoft.com/office/drawing/2014/main" val="3141204904"/>
                    </a:ext>
                  </a:extLst>
                </a:gridCol>
              </a:tblGrid>
              <a:tr h="1625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640553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978896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Gobierno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73.367.156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73.367.156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2.878.424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53858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Nacional de Emergencia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15.642.940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15.642.940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852.305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66785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699.733.127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699.733.127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55.557.262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614518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36.717.482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36.717.482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1.311.385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48593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Gestión Subnacional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7.835.232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7.835.232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7973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Local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284.011.840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284.011.840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54.232.716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3302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a 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182.040.948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182.040.948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342208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Convergencia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485960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Inteligencia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1.044.886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792174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45.795.013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45.795.013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1.132.362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0501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42.930.872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42.930.872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971.989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93169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Regionales de Atención y Orientación a Víctimas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2.864.141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2.864.141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160.373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937123"/>
                  </a:ext>
                </a:extLst>
              </a:tr>
              <a:tr h="26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para Prevención y Rehabilitación Consumo de Drogas y Alcohol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73.793.298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73.793.298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5.711.322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391451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100.491.154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100.491.154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1.827.000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5967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40.126.215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40.126.215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1.725.696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4236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Conectividad del Estado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5.676.186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5.676.186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101.304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15871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19696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Bomberos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989678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1.221.214.788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1.196.315.431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89.901.058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7220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de Carabineros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2.790.972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9175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369.591.607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363.746.424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38.858.016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70887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al 76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1.278.446.244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1.283.461.422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5.015.178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37.861.682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94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9557" y="801086"/>
            <a:ext cx="7886697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FET – Covid - 19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9557" y="1566168"/>
            <a:ext cx="79871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436F0FB-6EA9-4662-AE5E-4D6797C16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43015"/>
              </p:ext>
            </p:extLst>
          </p:nvPr>
        </p:nvGraphicFramePr>
        <p:xfrm>
          <a:off x="509556" y="1994532"/>
          <a:ext cx="7886698" cy="1527641"/>
        </p:xfrm>
        <a:graphic>
          <a:graphicData uri="http://schemas.openxmlformats.org/drawingml/2006/table">
            <a:tbl>
              <a:tblPr/>
              <a:tblGrid>
                <a:gridCol w="346668">
                  <a:extLst>
                    <a:ext uri="{9D8B030D-6E8A-4147-A177-3AD203B41FA5}">
                      <a16:colId xmlns:a16="http://schemas.microsoft.com/office/drawing/2014/main" val="259000909"/>
                    </a:ext>
                  </a:extLst>
                </a:gridCol>
                <a:gridCol w="270834">
                  <a:extLst>
                    <a:ext uri="{9D8B030D-6E8A-4147-A177-3AD203B41FA5}">
                      <a16:colId xmlns:a16="http://schemas.microsoft.com/office/drawing/2014/main" val="1598006983"/>
                    </a:ext>
                  </a:extLst>
                </a:gridCol>
                <a:gridCol w="3055013">
                  <a:extLst>
                    <a:ext uri="{9D8B030D-6E8A-4147-A177-3AD203B41FA5}">
                      <a16:colId xmlns:a16="http://schemas.microsoft.com/office/drawing/2014/main" val="1328768488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3934036119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27568564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468301157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741654249"/>
                    </a:ext>
                  </a:extLst>
                </a:gridCol>
                <a:gridCol w="660836">
                  <a:extLst>
                    <a:ext uri="{9D8B030D-6E8A-4147-A177-3AD203B41FA5}">
                      <a16:colId xmlns:a16="http://schemas.microsoft.com/office/drawing/2014/main" val="1333956636"/>
                    </a:ext>
                  </a:extLst>
                </a:gridCol>
                <a:gridCol w="650003">
                  <a:extLst>
                    <a:ext uri="{9D8B030D-6E8A-4147-A177-3AD203B41FA5}">
                      <a16:colId xmlns:a16="http://schemas.microsoft.com/office/drawing/2014/main" val="422662174"/>
                    </a:ext>
                  </a:extLst>
                </a:gridCol>
              </a:tblGrid>
              <a:tr h="1300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188911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40317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69945"/>
                  </a:ext>
                </a:extLst>
              </a:tr>
              <a:tr h="243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FET - Covid - 19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479400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962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 FET - Covid - 19 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514545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00891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 FET - Covid - 19       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51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00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2057" y="818389"/>
            <a:ext cx="805939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3572" y="1556791"/>
            <a:ext cx="8077876" cy="202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4CADEBA-EF35-49B6-83B3-7267B4B55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23866"/>
              </p:ext>
            </p:extLst>
          </p:nvPr>
        </p:nvGraphicFramePr>
        <p:xfrm>
          <a:off x="473570" y="1988840"/>
          <a:ext cx="8077877" cy="2965445"/>
        </p:xfrm>
        <a:graphic>
          <a:graphicData uri="http://schemas.openxmlformats.org/drawingml/2006/table">
            <a:tbl>
              <a:tblPr/>
              <a:tblGrid>
                <a:gridCol w="270707">
                  <a:extLst>
                    <a:ext uri="{9D8B030D-6E8A-4147-A177-3AD203B41FA5}">
                      <a16:colId xmlns:a16="http://schemas.microsoft.com/office/drawing/2014/main" val="418259120"/>
                    </a:ext>
                  </a:extLst>
                </a:gridCol>
                <a:gridCol w="270707">
                  <a:extLst>
                    <a:ext uri="{9D8B030D-6E8A-4147-A177-3AD203B41FA5}">
                      <a16:colId xmlns:a16="http://schemas.microsoft.com/office/drawing/2014/main" val="3425517287"/>
                    </a:ext>
                  </a:extLst>
                </a:gridCol>
                <a:gridCol w="270707">
                  <a:extLst>
                    <a:ext uri="{9D8B030D-6E8A-4147-A177-3AD203B41FA5}">
                      <a16:colId xmlns:a16="http://schemas.microsoft.com/office/drawing/2014/main" val="3270705356"/>
                    </a:ext>
                  </a:extLst>
                </a:gridCol>
                <a:gridCol w="3053566">
                  <a:extLst>
                    <a:ext uri="{9D8B030D-6E8A-4147-A177-3AD203B41FA5}">
                      <a16:colId xmlns:a16="http://schemas.microsoft.com/office/drawing/2014/main" val="202939617"/>
                    </a:ext>
                  </a:extLst>
                </a:gridCol>
                <a:gridCol w="725493">
                  <a:extLst>
                    <a:ext uri="{9D8B030D-6E8A-4147-A177-3AD203B41FA5}">
                      <a16:colId xmlns:a16="http://schemas.microsoft.com/office/drawing/2014/main" val="2517292166"/>
                    </a:ext>
                  </a:extLst>
                </a:gridCol>
                <a:gridCol w="725493">
                  <a:extLst>
                    <a:ext uri="{9D8B030D-6E8A-4147-A177-3AD203B41FA5}">
                      <a16:colId xmlns:a16="http://schemas.microsoft.com/office/drawing/2014/main" val="3974453502"/>
                    </a:ext>
                  </a:extLst>
                </a:gridCol>
                <a:gridCol w="725493">
                  <a:extLst>
                    <a:ext uri="{9D8B030D-6E8A-4147-A177-3AD203B41FA5}">
                      <a16:colId xmlns:a16="http://schemas.microsoft.com/office/drawing/2014/main" val="1578288612"/>
                    </a:ext>
                  </a:extLst>
                </a:gridCol>
                <a:gridCol w="725493">
                  <a:extLst>
                    <a:ext uri="{9D8B030D-6E8A-4147-A177-3AD203B41FA5}">
                      <a16:colId xmlns:a16="http://schemas.microsoft.com/office/drawing/2014/main" val="3339809428"/>
                    </a:ext>
                  </a:extLst>
                </a:gridCol>
                <a:gridCol w="660523">
                  <a:extLst>
                    <a:ext uri="{9D8B030D-6E8A-4147-A177-3AD203B41FA5}">
                      <a16:colId xmlns:a16="http://schemas.microsoft.com/office/drawing/2014/main" val="1338623948"/>
                    </a:ext>
                  </a:extLst>
                </a:gridCol>
                <a:gridCol w="649695">
                  <a:extLst>
                    <a:ext uri="{9D8B030D-6E8A-4147-A177-3AD203B41FA5}">
                      <a16:colId xmlns:a16="http://schemas.microsoft.com/office/drawing/2014/main" val="256369568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47990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4701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73.367.156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73.367.156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2.878.424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04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36.473.457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36.473.457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2.374.091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44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5.461.130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5.461.130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35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10.671.073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130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10.671.073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899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Complejos Fronterizos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8.044.285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8.044.285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105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Coordinación, Orden Público y Gestión Territorial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2.019.627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2.019.627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113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Barrios Transitorios de Emergencias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292.435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607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Regional y Descentralizacion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314.726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020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83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12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680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46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3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61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a Concesiones de Complejos Fronterizos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15.155.073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15.155.073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863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Crédito IVA  Concesiones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5096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075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922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1729" y="70618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04, PROGRAMA 01: OFICINA NACIONAL DE EMERGENCIA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1729" y="1358828"/>
            <a:ext cx="8044094" cy="341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3415AC6-4858-42F2-A5FD-C96E8AAFA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906687"/>
              </p:ext>
            </p:extLst>
          </p:nvPr>
        </p:nvGraphicFramePr>
        <p:xfrm>
          <a:off x="574450" y="1745523"/>
          <a:ext cx="7886701" cy="23628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773340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831737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8511760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627387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473461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111719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022357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8598268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7879194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76339778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60699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98706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15.642.940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15.642.940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74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8.239.422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8.239.422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85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3.643.099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3.643.099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312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3.394.558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3.394.558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906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532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908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813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Respaldo de Telecomunicaciones - Ejército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325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2.784.635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2.784.635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11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Protección Civil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40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- Red Sismológica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2.626.095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2.626.095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790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510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183.559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183.559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46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43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4734</TotalTime>
  <Words>7247</Words>
  <Application>Microsoft Office PowerPoint</Application>
  <PresentationFormat>Presentación en pantalla (4:3)</PresentationFormat>
  <Paragraphs>4199</Paragraphs>
  <Slides>31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 AL MES DE ENERO DE 2021 PARTIDA 05: MINISTERIO DEL INTERIOR Y SEGURIDAD PÚBLICA</vt:lpstr>
      <vt:lpstr>DISTRIBUCIÓN POR SUBTÍTULO DE GASTO Y CÁPITULO MINISTERIO DEL INTERIOR Y SEGURIDAD PÚBLICA</vt:lpstr>
      <vt:lpstr>COMPORTAMIENTO DE LA EJECUCIÓN MENSUAL DE GASTOS A ENERO PARTIDA 05 MINISTERIO DEL INTERIOR Y SEGURIDAD PÚBLICA</vt:lpstr>
      <vt:lpstr>COMPORTAMIENTO DE LA EJECUCIÓN ACUMULADA DE GASTOS A ENERO MINISTERIO DEL INTERIOR Y SEGURIDAD PÚBLICA</vt:lpstr>
      <vt:lpstr>EJECUCIÓN ACUMULADA DE GASTOS A ENERO DE 2021 MINISTERIO DEL INTERIOR Y SEGURIDAD PÚBLICA</vt:lpstr>
      <vt:lpstr>EJECUCIÓN ACUMULADA DE GASTOS A ENERO DE 2021 PARTIDA 05 RESUMEN POR CAPÍTULOS</vt:lpstr>
      <vt:lpstr>EJECUCIÓN ACUMULADA DE GASTOS A ENERO DE 2021 PARTIDA 05 RESUMEN FET – Covid - 19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321</cp:revision>
  <cp:lastPrinted>2017-06-20T21:34:02Z</cp:lastPrinted>
  <dcterms:created xsi:type="dcterms:W3CDTF">2016-06-23T13:38:47Z</dcterms:created>
  <dcterms:modified xsi:type="dcterms:W3CDTF">2021-04-14T20:51:55Z</dcterms:modified>
</cp:coreProperties>
</file>