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21" autoAdjust="0"/>
  </p:normalViewPr>
  <p:slideViewPr>
    <p:cSldViewPr>
      <p:cViewPr varScale="1">
        <p:scale>
          <a:sx n="110" d="100"/>
          <a:sy n="110" d="100"/>
        </p:scale>
        <p:origin x="3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 Presupuesto Inicial por Subtítulo de Gasto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286195678978621E-2"/>
          <c:y val="0.18072727272727274"/>
          <c:w val="0.87265597658597682"/>
          <c:h val="0.484689731965322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FE8-4633-A9A1-1FE8224758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FE8-4633-A9A1-1FE8224758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FE8-4633-A9A1-1FE8224758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FE8-4633-A9A1-1FE82247587E}"/>
              </c:ext>
            </c:extLst>
          </c:dPt>
          <c:dLbls>
            <c:dLbl>
              <c:idx val="0"/>
              <c:layout>
                <c:manualLayout>
                  <c:x val="4.4300178233641123E-2"/>
                  <c:y val="-3.11142925316153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E8-4633-A9A1-1FE82247587E}"/>
                </c:ext>
              </c:extLst>
            </c:dLbl>
            <c:dLbl>
              <c:idx val="1"/>
              <c:layout>
                <c:manualLayout>
                  <c:x val="5.4319175547584836E-3"/>
                  <c:y val="3.613457408732999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E8-4633-A9A1-1FE82247587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04'!$C$62:$C$65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04'!$D$62:$D$65</c:f>
              <c:numCache>
                <c:formatCode>#,##0</c:formatCode>
                <c:ptCount val="4"/>
                <c:pt idx="0">
                  <c:v>66711795</c:v>
                </c:pt>
                <c:pt idx="1">
                  <c:v>10389315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FE8-4633-A9A1-1FE822475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98-4179-B6C2-CD5F4155C39A}"/>
            </c:ext>
          </c:extLst>
        </c:ser>
        <c:ser>
          <c:idx val="1"/>
          <c:order val="1"/>
          <c:tx>
            <c:strRef>
              <c:f>'Partida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04'!$D$34:$O$34</c:f>
              <c:numCache>
                <c:formatCode>0.0%</c:formatCode>
                <c:ptCount val="12"/>
                <c:pt idx="0">
                  <c:v>0.108</c:v>
                </c:pt>
                <c:pt idx="1">
                  <c:v>6.7000000000000004E-2</c:v>
                </c:pt>
                <c:pt idx="2">
                  <c:v>9.1999999999999998E-2</c:v>
                </c:pt>
                <c:pt idx="3">
                  <c:v>0.10199999999999999</c:v>
                </c:pt>
                <c:pt idx="4">
                  <c:v>6.9000000000000006E-2</c:v>
                </c:pt>
                <c:pt idx="5">
                  <c:v>0.11</c:v>
                </c:pt>
                <c:pt idx="6">
                  <c:v>7.0000000000000007E-2</c:v>
                </c:pt>
                <c:pt idx="7">
                  <c:v>6.7000000000000004E-2</c:v>
                </c:pt>
                <c:pt idx="8">
                  <c:v>0.10199999999999999</c:v>
                </c:pt>
                <c:pt idx="9">
                  <c:v>0.06</c:v>
                </c:pt>
                <c:pt idx="10">
                  <c:v>6.5000000000000002E-2</c:v>
                </c:pt>
                <c:pt idx="11">
                  <c:v>0.151865051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98-4179-B6C2-CD5F4155C39A}"/>
            </c:ext>
          </c:extLst>
        </c:ser>
        <c:ser>
          <c:idx val="2"/>
          <c:order val="2"/>
          <c:tx>
            <c:strRef>
              <c:f>'Partida 04'!$C$35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04'!$D$32:$O$32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04'!$D$35</c:f>
              <c:numCache>
                <c:formatCode>0.0%</c:formatCode>
                <c:ptCount val="1"/>
                <c:pt idx="0">
                  <c:v>0.11545879724450414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98-4179-B6C2-CD5F4155C3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3661992"/>
        <c:axId val="443660032"/>
      </c:barChart>
      <c:catAx>
        <c:axId val="443661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3660032"/>
        <c:crosses val="autoZero"/>
        <c:auto val="0"/>
        <c:lblAlgn val="ctr"/>
        <c:lblOffset val="100"/>
        <c:noMultiLvlLbl val="0"/>
      </c:catAx>
      <c:valAx>
        <c:axId val="4436600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3661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2019-2020-2021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'Partida 04'!$C$29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04'!$D$29:$O$29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146-4E91-A976-A5BF48EA5B8D}"/>
            </c:ext>
          </c:extLst>
        </c:ser>
        <c:ser>
          <c:idx val="0"/>
          <c:order val="1"/>
          <c:tx>
            <c:strRef>
              <c:f>'Partida 04'!$C$30</c:f>
              <c:strCache>
                <c:ptCount val="1"/>
                <c:pt idx="0">
                  <c:v>% Ejecución Ppto. Vigente 2020</c:v>
                </c:pt>
              </c:strCache>
            </c:strRef>
          </c:tx>
          <c:marker>
            <c:symbol val="none"/>
          </c:marker>
          <c:cat>
            <c:strRef>
              <c:f>'Partida 04'!$D$28:$O$28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04'!$D$30:$O$30</c:f>
              <c:numCache>
                <c:formatCode>0.0%</c:formatCode>
                <c:ptCount val="12"/>
                <c:pt idx="0">
                  <c:v>0.108</c:v>
                </c:pt>
                <c:pt idx="1">
                  <c:v>0.17100000000000001</c:v>
                </c:pt>
                <c:pt idx="2">
                  <c:v>0.26300000000000001</c:v>
                </c:pt>
                <c:pt idx="3">
                  <c:v>0.36599999999999999</c:v>
                </c:pt>
                <c:pt idx="4">
                  <c:v>0.44600000000000001</c:v>
                </c:pt>
                <c:pt idx="5">
                  <c:v>0.55700000000000005</c:v>
                </c:pt>
                <c:pt idx="6">
                  <c:v>0.626</c:v>
                </c:pt>
                <c:pt idx="7">
                  <c:v>0.69399999999999995</c:v>
                </c:pt>
                <c:pt idx="8">
                  <c:v>0.71699999999999997</c:v>
                </c:pt>
                <c:pt idx="9">
                  <c:v>0.77300000000000002</c:v>
                </c:pt>
                <c:pt idx="10">
                  <c:v>0.83799999999999997</c:v>
                </c:pt>
                <c:pt idx="11">
                  <c:v>0.99299999999999999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46-4E91-A976-A5BF48EA5B8D}"/>
            </c:ext>
          </c:extLst>
        </c:ser>
        <c:ser>
          <c:idx val="2"/>
          <c:order val="2"/>
          <c:tx>
            <c:strRef>
              <c:f>'Partida 04'!$C$31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F146-4E91-A976-A5BF48EA5B8D}"/>
              </c:ext>
            </c:extLst>
          </c:dPt>
          <c:dLbls>
            <c:dLbl>
              <c:idx val="0"/>
              <c:layout>
                <c:manualLayout>
                  <c:x val="-2.1784670993132794E-2"/>
                  <c:y val="-5.3740890504678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46-4E91-A976-A5BF48EA5B8D}"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46-4E91-A976-A5BF48EA5B8D}"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46-4E91-A976-A5BF48EA5B8D}"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46-4E91-A976-A5BF48EA5B8D}"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146-4E91-A976-A5BF48EA5B8D}"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46-4E91-A976-A5BF48EA5B8D}"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46-4E91-A976-A5BF48EA5B8D}"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146-4E91-A976-A5BF48EA5B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'Partida 04'!$D$31</c:f>
              <c:numCache>
                <c:formatCode>0.0%</c:formatCode>
                <c:ptCount val="1"/>
                <c:pt idx="0">
                  <c:v>0.11545879724450414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146-4E91-A976-A5BF48EA5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3658072"/>
        <c:axId val="443658464"/>
      </c:lineChart>
      <c:catAx>
        <c:axId val="443658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3658464"/>
        <c:crosses val="autoZero"/>
        <c:auto val="1"/>
        <c:lblAlgn val="ctr"/>
        <c:lblOffset val="100"/>
        <c:tickLblSkip val="1"/>
        <c:noMultiLvlLbl val="0"/>
      </c:catAx>
      <c:valAx>
        <c:axId val="4436584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3658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febrero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381683"/>
              </p:ext>
            </p:extLst>
          </p:nvPr>
        </p:nvGraphicFramePr>
        <p:xfrm>
          <a:off x="479235" y="1796400"/>
          <a:ext cx="8207565" cy="408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4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152171"/>
              </p:ext>
            </p:extLst>
          </p:nvPr>
        </p:nvGraphicFramePr>
        <p:xfrm>
          <a:off x="611560" y="1797048"/>
          <a:ext cx="8075240" cy="444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3" y="18139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224115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552253"/>
              </p:ext>
            </p:extLst>
          </p:nvPr>
        </p:nvGraphicFramePr>
        <p:xfrm>
          <a:off x="467543" y="2276871"/>
          <a:ext cx="8138789" cy="2653110"/>
        </p:xfrm>
        <a:graphic>
          <a:graphicData uri="http://schemas.openxmlformats.org/drawingml/2006/table">
            <a:tbl>
              <a:tblPr/>
              <a:tblGrid>
                <a:gridCol w="93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0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5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0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0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72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769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67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2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303" y="6260692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42365"/>
              </p:ext>
            </p:extLst>
          </p:nvPr>
        </p:nvGraphicFramePr>
        <p:xfrm>
          <a:off x="406303" y="1609454"/>
          <a:ext cx="8195709" cy="4567514"/>
        </p:xfrm>
        <a:graphic>
          <a:graphicData uri="http://schemas.openxmlformats.org/drawingml/2006/table">
            <a:tbl>
              <a:tblPr/>
              <a:tblGrid>
                <a:gridCol w="887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9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5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78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5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77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18" marR="9418" marT="94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82.863.924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9.567.369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66.711.795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5.251.417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10.389.315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138.819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239.814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224.396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6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1.547.043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1.342.543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14.827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2.944.545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1.028.160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4.162.306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404,8%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7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4.162.306</a:t>
                      </a:r>
                    </a:p>
                  </a:txBody>
                  <a:tcPr marL="9418" marR="9418" marT="94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41623060,0%</a:t>
                      </a:r>
                    </a:p>
                  </a:txBody>
                  <a:tcPr marL="9418" marR="9418" marT="94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4021</TotalTime>
  <Words>517</Words>
  <Application>Microsoft Office PowerPoint</Application>
  <PresentationFormat>Presentación en pantalla (4:3)</PresentationFormat>
  <Paragraphs>265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1_Tema de Office</vt:lpstr>
      <vt:lpstr>Tema de Office</vt:lpstr>
      <vt:lpstr>EJECUCIÓN PRESUPUESTARIA DE GASTOS ACUMULADA AL MES DE ENERO DE 2021 PARTIDA 04: CONTRALORÍA GENERAL DE LA REPÚBLICA</vt:lpstr>
      <vt:lpstr>EJECUCIÓN ACUMULADA DE GASTOS A ENERO DE 2021  PARTIDA 04 CONTRALORÍA GENERAL DE LA REPÚBLICA</vt:lpstr>
      <vt:lpstr>EJECUCIÓN ACUMULADA DE GASTOS A ENERO DE 2021  PARTIDA 04 CONTRALORÍA GENERAL DE LA REPÚBLICA</vt:lpstr>
      <vt:lpstr>EJECUCION ACUMULADA DE GASTOS A ENERO DE 2021  PARTIDA 04 CONTRALORÍA GENERAL DE LA REPÚBLICA</vt:lpstr>
      <vt:lpstr>EJECUCIÓN ACUMULADA DE GASTOS A ENERO DE 2021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278</cp:revision>
  <cp:lastPrinted>2019-10-18T21:20:26Z</cp:lastPrinted>
  <dcterms:created xsi:type="dcterms:W3CDTF">2016-06-23T13:38:47Z</dcterms:created>
  <dcterms:modified xsi:type="dcterms:W3CDTF">2021-04-12T20:52:38Z</dcterms:modified>
</cp:coreProperties>
</file>