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E7-4271-B15D-1C6BECF62048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E7-4271-B15D-1C6BECF62048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E7-4271-B15D-1C6BECF62048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E7-4271-B15D-1C6BECF62048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E7-4271-B15D-1C6BECF620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30'!$D$29:$O$29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E7-4271-B15D-1C6BECF62048}"/>
            </c:ext>
          </c:extLst>
        </c:ser>
        <c:ser>
          <c:idx val="1"/>
          <c:order val="1"/>
          <c:tx>
            <c:strRef>
              <c:f>'Partida 30'!$C$30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E7-4271-B15D-1C6BECF62048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E7-4271-B15D-1C6BECF62048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E7-4271-B15D-1C6BECF62048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E7-4271-B15D-1C6BECF62048}"/>
                </c:ext>
              </c:extLst>
            </c:dLbl>
            <c:dLbl>
              <c:idx val="7"/>
              <c:layout>
                <c:manualLayout>
                  <c:x val="6.2597809076680782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E7-4271-B15D-1C6BECF62048}"/>
                </c:ext>
              </c:extLst>
            </c:dLbl>
            <c:dLbl>
              <c:idx val="8"/>
              <c:layout>
                <c:manualLayout>
                  <c:x val="8.3463745435574891E-3"/>
                  <c:y val="-6.669618433850550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E7-4271-B15D-1C6BECF62048}"/>
                </c:ext>
              </c:extLst>
            </c:dLbl>
            <c:dLbl>
              <c:idx val="9"/>
              <c:layout>
                <c:manualLayout>
                  <c:x val="1.04329681794470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E7-4271-B15D-1C6BECF62048}"/>
                </c:ext>
              </c:extLst>
            </c:dLbl>
            <c:dLbl>
              <c:idx val="10"/>
              <c:layout>
                <c:manualLayout>
                  <c:x val="6.2597809076682318E-3"/>
                  <c:y val="-3.334809216925275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E7-4271-B15D-1C6BECF620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30'!$D$30:$O$30</c:f>
              <c:numCache>
                <c:formatCode>0.0%</c:formatCode>
                <c:ptCount val="12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  <c:pt idx="5">
                  <c:v>5.7010349373150471E-2</c:v>
                </c:pt>
                <c:pt idx="6">
                  <c:v>4.2599244380787694E-2</c:v>
                </c:pt>
                <c:pt idx="7">
                  <c:v>4.7822269625235198E-2</c:v>
                </c:pt>
                <c:pt idx="8">
                  <c:v>3.2948848277621096E-2</c:v>
                </c:pt>
                <c:pt idx="9">
                  <c:v>5.5065890106990374E-2</c:v>
                </c:pt>
                <c:pt idx="10">
                  <c:v>0.16231439369802511</c:v>
                </c:pt>
                <c:pt idx="11">
                  <c:v>0.24344887008604968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1E7-4271-B15D-1C6BECF620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30'!$D$25:$O$25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3E-4C38-9F24-77EA21F13F36}"/>
            </c:ext>
          </c:extLst>
        </c:ser>
        <c:ser>
          <c:idx val="1"/>
          <c:order val="1"/>
          <c:tx>
            <c:strRef>
              <c:f>'Partida 30'!$C$26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03E-4C38-9F24-77EA21F13F36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03E-4C38-9F24-77EA21F13F36}"/>
              </c:ext>
            </c:extLst>
          </c:dPt>
          <c:dLbls>
            <c:dLbl>
              <c:idx val="6"/>
              <c:layout>
                <c:manualLayout>
                  <c:x val="-5.1433292295391848E-2"/>
                  <c:y val="-1.9129320387905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3E-4C38-9F24-77EA21F13F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30'!$D$26:$O$26</c:f>
              <c:numCache>
                <c:formatCode>0.0%</c:formatCode>
                <c:ptCount val="12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  <c:pt idx="5">
                  <c:v>0.35663485292592711</c:v>
                </c:pt>
                <c:pt idx="6">
                  <c:v>0.39923409730671477</c:v>
                </c:pt>
                <c:pt idx="7">
                  <c:v>0.44705636693195</c:v>
                </c:pt>
                <c:pt idx="8">
                  <c:v>0.48000521520957107</c:v>
                </c:pt>
                <c:pt idx="9">
                  <c:v>0.53512045481152204</c:v>
                </c:pt>
                <c:pt idx="10">
                  <c:v>0.69743484850954718</c:v>
                </c:pt>
                <c:pt idx="11">
                  <c:v>0.99101163719198326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03E-4C38-9F24-77EA21F13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marzo 2022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9376" y="1124744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4700" y="1705489"/>
            <a:ext cx="7931332" cy="212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91719F-3852-4173-B829-4B910721B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616"/>
              </p:ext>
            </p:extLst>
          </p:nvPr>
        </p:nvGraphicFramePr>
        <p:xfrm>
          <a:off x="579375" y="2060848"/>
          <a:ext cx="7886701" cy="166508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275220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5754324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8232168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096114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21694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293644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541621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747515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2457950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6416598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375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314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93669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103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865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646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5966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5139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548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7072" y="1085741"/>
            <a:ext cx="7848873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3500" y="1895318"/>
            <a:ext cx="7876016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8978CE4-D5FB-45E3-9F1D-E85062307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62689"/>
              </p:ext>
            </p:extLst>
          </p:nvPr>
        </p:nvGraphicFramePr>
        <p:xfrm>
          <a:off x="553500" y="2159739"/>
          <a:ext cx="7848873" cy="4244089"/>
        </p:xfrm>
        <a:graphic>
          <a:graphicData uri="http://schemas.openxmlformats.org/drawingml/2006/table">
            <a:tbl>
              <a:tblPr/>
              <a:tblGrid>
                <a:gridCol w="263032">
                  <a:extLst>
                    <a:ext uri="{9D8B030D-6E8A-4147-A177-3AD203B41FA5}">
                      <a16:colId xmlns:a16="http://schemas.microsoft.com/office/drawing/2014/main" val="2569956631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2081975495"/>
                    </a:ext>
                  </a:extLst>
                </a:gridCol>
                <a:gridCol w="263032">
                  <a:extLst>
                    <a:ext uri="{9D8B030D-6E8A-4147-A177-3AD203B41FA5}">
                      <a16:colId xmlns:a16="http://schemas.microsoft.com/office/drawing/2014/main" val="418883772"/>
                    </a:ext>
                  </a:extLst>
                </a:gridCol>
                <a:gridCol w="2967002">
                  <a:extLst>
                    <a:ext uri="{9D8B030D-6E8A-4147-A177-3AD203B41FA5}">
                      <a16:colId xmlns:a16="http://schemas.microsoft.com/office/drawing/2014/main" val="1185474608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2678004143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400555540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326653361"/>
                    </a:ext>
                  </a:extLst>
                </a:gridCol>
                <a:gridCol w="704925">
                  <a:extLst>
                    <a:ext uri="{9D8B030D-6E8A-4147-A177-3AD203B41FA5}">
                      <a16:colId xmlns:a16="http://schemas.microsoft.com/office/drawing/2014/main" val="429416769"/>
                    </a:ext>
                  </a:extLst>
                </a:gridCol>
                <a:gridCol w="641798">
                  <a:extLst>
                    <a:ext uri="{9D8B030D-6E8A-4147-A177-3AD203B41FA5}">
                      <a16:colId xmlns:a16="http://schemas.microsoft.com/office/drawing/2014/main" val="2112813227"/>
                    </a:ext>
                  </a:extLst>
                </a:gridCol>
                <a:gridCol w="631277">
                  <a:extLst>
                    <a:ext uri="{9D8B030D-6E8A-4147-A177-3AD203B41FA5}">
                      <a16:colId xmlns:a16="http://schemas.microsoft.com/office/drawing/2014/main" val="1848755528"/>
                    </a:ext>
                  </a:extLst>
                </a:gridCol>
              </a:tblGrid>
              <a:tr h="150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0846"/>
                  </a:ext>
                </a:extLst>
              </a:tr>
              <a:tr h="369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25211"/>
                  </a:ext>
                </a:extLst>
              </a:tr>
              <a:tr h="158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351.582.003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24.216.801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349.123.047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0853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11.479.300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614.666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11.033.788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48331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1.526.398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5647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1231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56625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321.554.127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16.644.935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319.575.317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656271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104.001.855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6.140.534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103.144.414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486330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46.129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2229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42.762.081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3.153.533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42.493.329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3218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98.764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-48.432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77.014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0506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4.266.071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62277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10.086.413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10.079.023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994123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39.521.996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3.702.768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39.331.420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09917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6.982.951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-462.440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6.850.233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027328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-637.002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933520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-160.416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74051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217.495.116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10.504.401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216.376.668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588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124.817.270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-9.921.827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124.026.425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255693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25.627.577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2.909.221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25.409.143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81837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5.354.305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124316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45.052.982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12.623.485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45.049.290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71642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99.293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88.505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015395"/>
                  </a:ext>
                </a:extLst>
              </a:tr>
              <a:tr h="24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-1.206.478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10.449.000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954485"/>
                  </a:ext>
                </a:extLst>
              </a:tr>
              <a:tr h="15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Estratégica en Sequía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35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81" y="1163514"/>
            <a:ext cx="7902600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81" y="1988841"/>
            <a:ext cx="783869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9280DB-295B-4BF7-8BB3-540A5C71F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036009"/>
              </p:ext>
            </p:extLst>
          </p:nvPr>
        </p:nvGraphicFramePr>
        <p:xfrm>
          <a:off x="551097" y="2276873"/>
          <a:ext cx="7910583" cy="2791008"/>
        </p:xfrm>
        <a:graphic>
          <a:graphicData uri="http://schemas.openxmlformats.org/drawingml/2006/table">
            <a:tbl>
              <a:tblPr/>
              <a:tblGrid>
                <a:gridCol w="265100">
                  <a:extLst>
                    <a:ext uri="{9D8B030D-6E8A-4147-A177-3AD203B41FA5}">
                      <a16:colId xmlns:a16="http://schemas.microsoft.com/office/drawing/2014/main" val="1750686374"/>
                    </a:ext>
                  </a:extLst>
                </a:gridCol>
                <a:gridCol w="265100">
                  <a:extLst>
                    <a:ext uri="{9D8B030D-6E8A-4147-A177-3AD203B41FA5}">
                      <a16:colId xmlns:a16="http://schemas.microsoft.com/office/drawing/2014/main" val="666251333"/>
                    </a:ext>
                  </a:extLst>
                </a:gridCol>
                <a:gridCol w="265100">
                  <a:extLst>
                    <a:ext uri="{9D8B030D-6E8A-4147-A177-3AD203B41FA5}">
                      <a16:colId xmlns:a16="http://schemas.microsoft.com/office/drawing/2014/main" val="1478311919"/>
                    </a:ext>
                  </a:extLst>
                </a:gridCol>
                <a:gridCol w="2990327">
                  <a:extLst>
                    <a:ext uri="{9D8B030D-6E8A-4147-A177-3AD203B41FA5}">
                      <a16:colId xmlns:a16="http://schemas.microsoft.com/office/drawing/2014/main" val="2041351328"/>
                    </a:ext>
                  </a:extLst>
                </a:gridCol>
                <a:gridCol w="710468">
                  <a:extLst>
                    <a:ext uri="{9D8B030D-6E8A-4147-A177-3AD203B41FA5}">
                      <a16:colId xmlns:a16="http://schemas.microsoft.com/office/drawing/2014/main" val="4224045079"/>
                    </a:ext>
                  </a:extLst>
                </a:gridCol>
                <a:gridCol w="710468">
                  <a:extLst>
                    <a:ext uri="{9D8B030D-6E8A-4147-A177-3AD203B41FA5}">
                      <a16:colId xmlns:a16="http://schemas.microsoft.com/office/drawing/2014/main" val="1739158557"/>
                    </a:ext>
                  </a:extLst>
                </a:gridCol>
                <a:gridCol w="710468">
                  <a:extLst>
                    <a:ext uri="{9D8B030D-6E8A-4147-A177-3AD203B41FA5}">
                      <a16:colId xmlns:a16="http://schemas.microsoft.com/office/drawing/2014/main" val="1446193996"/>
                    </a:ext>
                  </a:extLst>
                </a:gridCol>
                <a:gridCol w="710468">
                  <a:extLst>
                    <a:ext uri="{9D8B030D-6E8A-4147-A177-3AD203B41FA5}">
                      <a16:colId xmlns:a16="http://schemas.microsoft.com/office/drawing/2014/main" val="1314224429"/>
                    </a:ext>
                  </a:extLst>
                </a:gridCol>
                <a:gridCol w="646844">
                  <a:extLst>
                    <a:ext uri="{9D8B030D-6E8A-4147-A177-3AD203B41FA5}">
                      <a16:colId xmlns:a16="http://schemas.microsoft.com/office/drawing/2014/main" val="1278725650"/>
                    </a:ext>
                  </a:extLst>
                </a:gridCol>
                <a:gridCol w="636240">
                  <a:extLst>
                    <a:ext uri="{9D8B030D-6E8A-4147-A177-3AD203B41FA5}">
                      <a16:colId xmlns:a16="http://schemas.microsoft.com/office/drawing/2014/main" val="196346421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71152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9875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7153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9229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8791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78561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4886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664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2233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711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086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6078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115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0458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349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4.003.362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416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4.003.362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90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4924" y="1111040"/>
            <a:ext cx="78838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060" y="1705420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9C9AC5-E406-42F2-A474-572ACEDA6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91013"/>
              </p:ext>
            </p:extLst>
          </p:nvPr>
        </p:nvGraphicFramePr>
        <p:xfrm>
          <a:off x="572059" y="2046937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693059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82701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4259271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91049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61304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105556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64560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9876124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0274790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0967994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4747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469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16.390.690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2375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11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726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13.500.500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569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13.500.500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261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13.500.500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72707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4456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245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9012" y="113307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2" y="1756854"/>
            <a:ext cx="7886701" cy="223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DD4F5A-455F-413E-8CDE-DCF5F722F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74112"/>
              </p:ext>
            </p:extLst>
          </p:nvPr>
        </p:nvGraphicFramePr>
        <p:xfrm>
          <a:off x="559011" y="2043766"/>
          <a:ext cx="7886701" cy="33143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839444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771735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2232535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509339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80319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664375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902092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2531447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5030674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32792244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0620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3826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31.584.022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31.495.917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5045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8040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15724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29.106.749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29.094.836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479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-5.238.535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17.609.493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589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-938.744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824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27953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5940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-605.312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3345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11.485.344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6.270.594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11.485.343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563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6.662.207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3.533.357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6.662.206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408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4.823.137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28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5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5116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8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38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22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177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4599" y="1200629"/>
            <a:ext cx="817933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96968"/>
              </p:ext>
            </p:extLst>
          </p:nvPr>
        </p:nvGraphicFramePr>
        <p:xfrm>
          <a:off x="464599" y="2117130"/>
          <a:ext cx="405682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55230"/>
              </p:ext>
            </p:extLst>
          </p:nvPr>
        </p:nvGraphicFramePr>
        <p:xfrm>
          <a:off x="4593997" y="2119138"/>
          <a:ext cx="4052062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786" y="1212141"/>
            <a:ext cx="778363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714115"/>
              </p:ext>
            </p:extLst>
          </p:nvPr>
        </p:nvGraphicFramePr>
        <p:xfrm>
          <a:off x="604786" y="2404872"/>
          <a:ext cx="7835126" cy="368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208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958632"/>
              </p:ext>
            </p:extLst>
          </p:nvPr>
        </p:nvGraphicFramePr>
        <p:xfrm>
          <a:off x="539552" y="2348880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1943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750205"/>
            <a:ext cx="7886701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BDBFD7-99CA-44A8-95B8-FB7DCB319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1738"/>
              </p:ext>
            </p:extLst>
          </p:nvPr>
        </p:nvGraphicFramePr>
        <p:xfrm>
          <a:off x="569062" y="2060848"/>
          <a:ext cx="7886701" cy="2461057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337663098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66904382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95313566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95397200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96992954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04409406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50999666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369183388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259856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65061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425.862.872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-23.382.318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422.035.062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4566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17.513.920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16.861.830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60437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3.178.452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-645.546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2.977.240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3516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42499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383.016.823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7.905.955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380.105.226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9777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522.349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522.349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42007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59711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648.505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613.605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79510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2413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13.606.007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2.823.429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13.605.835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101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7.247.739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16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9063" y="1150362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31055" y="1733441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5F2746-F0F1-4549-BDDD-F3C55049F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872687"/>
              </p:ext>
            </p:extLst>
          </p:nvPr>
        </p:nvGraphicFramePr>
        <p:xfrm>
          <a:off x="569063" y="2066848"/>
          <a:ext cx="7886698" cy="188689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59828278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56550574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405683111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6510731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06012912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24674118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56601043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988848105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913222027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67739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79194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134.128.867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-22.833.290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133.033.268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65880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16.317.569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-143.752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15.285.347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46599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117.190.801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-22.854.268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117.173.970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00412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49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399.742.376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27.977.959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397.009.654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63629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351.582.003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24.216.801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349.123.047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8998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16.576.351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16.390.690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56614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31.584.022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1.428.414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31.495.917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13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1" y="1184038"/>
            <a:ext cx="7882725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0040" y="2047497"/>
            <a:ext cx="7886701" cy="301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C7A98E-DF29-4B12-8245-671DE78B2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26110"/>
              </p:ext>
            </p:extLst>
          </p:nvPr>
        </p:nvGraphicFramePr>
        <p:xfrm>
          <a:off x="579465" y="2381743"/>
          <a:ext cx="7886701" cy="356804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197953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1331057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9134705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439734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15604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858079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623073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0032414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6594378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79746481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28325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5024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16.317.569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15.285.347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2820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3.716.632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3.709.913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6626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0246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9.684.438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0430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616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9036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686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8468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7.107.296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6.250.030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6821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5699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5.981.590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53028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8012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0740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4940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064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17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725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1917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996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0767" y="1148381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11285" y="1729340"/>
            <a:ext cx="783240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4A470E9-1FFB-483C-A58E-E2E2BC1D4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973151"/>
              </p:ext>
            </p:extLst>
          </p:nvPr>
        </p:nvGraphicFramePr>
        <p:xfrm>
          <a:off x="580767" y="2017372"/>
          <a:ext cx="7886699" cy="4338986"/>
        </p:xfrm>
        <a:graphic>
          <a:graphicData uri="http://schemas.openxmlformats.org/drawingml/2006/table">
            <a:tbl>
              <a:tblPr/>
              <a:tblGrid>
                <a:gridCol w="264299">
                  <a:extLst>
                    <a:ext uri="{9D8B030D-6E8A-4147-A177-3AD203B41FA5}">
                      <a16:colId xmlns:a16="http://schemas.microsoft.com/office/drawing/2014/main" val="1359770034"/>
                    </a:ext>
                  </a:extLst>
                </a:gridCol>
                <a:gridCol w="264299">
                  <a:extLst>
                    <a:ext uri="{9D8B030D-6E8A-4147-A177-3AD203B41FA5}">
                      <a16:colId xmlns:a16="http://schemas.microsoft.com/office/drawing/2014/main" val="3426544133"/>
                    </a:ext>
                  </a:extLst>
                </a:gridCol>
                <a:gridCol w="264299">
                  <a:extLst>
                    <a:ext uri="{9D8B030D-6E8A-4147-A177-3AD203B41FA5}">
                      <a16:colId xmlns:a16="http://schemas.microsoft.com/office/drawing/2014/main" val="1883025020"/>
                    </a:ext>
                  </a:extLst>
                </a:gridCol>
                <a:gridCol w="2981300">
                  <a:extLst>
                    <a:ext uri="{9D8B030D-6E8A-4147-A177-3AD203B41FA5}">
                      <a16:colId xmlns:a16="http://schemas.microsoft.com/office/drawing/2014/main" val="7351211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339437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987400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690955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7026680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44676060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44712149"/>
                    </a:ext>
                  </a:extLst>
                </a:gridCol>
              </a:tblGrid>
              <a:tr h="154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0" marR="7770" marT="77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0" marR="7770" marT="77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301742"/>
                  </a:ext>
                </a:extLst>
              </a:tr>
              <a:tr h="379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515154"/>
                  </a:ext>
                </a:extLst>
              </a:tr>
              <a:tr h="162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117.190.801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-22.854.268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117.173.970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6541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464.342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-31.046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460.133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743433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193.919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181.809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65143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114.909.827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18.674.819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114.909.316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832133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114.909.827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28.674.819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114.909.316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133,3%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54220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61.344.426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20.472.943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61.343.916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150,1%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87207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5.184.636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4.193.556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5.184.635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523,1%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61533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09185"/>
                  </a:ext>
                </a:extLst>
              </a:tr>
              <a:tr h="12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7.872.923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-1.544.056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7.872.923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54202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16.827.865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6.020.432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16.827.865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155,7%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863878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-3.275.836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2.420.000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308856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1.985.950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-168.481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1.985.950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13772"/>
                  </a:ext>
                </a:extLst>
              </a:tr>
              <a:tr h="170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70545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708886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1.876.869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-481.318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1.876.869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881884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781.280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-22.421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781.280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48030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87616"/>
                  </a:ext>
                </a:extLst>
              </a:tr>
              <a:tr h="12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052055"/>
                  </a:ext>
                </a:extLst>
              </a:tr>
              <a:tr h="12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179165"/>
                  </a:ext>
                </a:extLst>
              </a:tr>
              <a:tr h="12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127.768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01228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-42.177.960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493691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-42.177.960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283106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38567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56871"/>
                  </a:ext>
                </a:extLst>
              </a:tr>
              <a:tr h="154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1.348.679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214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9615" y="1171280"/>
            <a:ext cx="78867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39696" y="1731595"/>
            <a:ext cx="7916619" cy="268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98CB33-393B-4F51-857A-B0079BE9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36897"/>
              </p:ext>
            </p:extLst>
          </p:nvPr>
        </p:nvGraphicFramePr>
        <p:xfrm>
          <a:off x="570576" y="2060848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2265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392848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761254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85220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794834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36342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618043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75215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8166904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704717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2275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2197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6788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1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2834</Words>
  <Application>Microsoft Office PowerPoint</Application>
  <PresentationFormat>Presentación en pantalla (4:3)</PresentationFormat>
  <Paragraphs>1537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EJECUCIÓN ACUMULADA DE GASTOS PRESUPUESTARIOS AL MES DE DICIEMBRE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DICIEMBRE DE 2021  PARTIDA 30 MINISTERIO DE CIENCIA, TECNOLOGÍA, CONOCIMIENTO E INNOVACIÓN</vt:lpstr>
      <vt:lpstr>EJECUCIÓN ACUMULADA DE GASTOS A DICIEMBRE DE 2021  PARTIDA 30 MINISTERIO DE CIENCIA, TECNOLOGÍA, CONOCIMIENTO E INNOVACIÓN</vt:lpstr>
      <vt:lpstr>EJECUCIÓN ACUMULADA DE GASTOS A DICIEMBRE DE 2021  PARTIDA 30 MINISTERIO DE CIENCIA, TECNOLOGÍA, CONOCIMIENTO E INNOVACIÓN</vt:lpstr>
      <vt:lpstr>EJECUCIÓN ACUMULADA DE GASTOS A DICIEMBRE DE 2021  PARTIDA 30 RESUMEN POR CAPÍTULOS</vt:lpstr>
      <vt:lpstr>EJECUCIÓN ACUMULADA DE GASTOS A DICIEMBRE DE 2021  PARTIDA 30. CAPÍTUO 01. PROGRAMA 01: SUBSECRETARÍA DE CIENCIA, TECNOLOGÍA, CONOCIMIENTO E INNOVACIÓN</vt:lpstr>
      <vt:lpstr>EJECUCIÓN ACUMULADA DE GASTOS A DICIEMBRE DE 2021  PARTIDA 30. CAPÍTUO 01. PROGRAMA 02: FONDO DE INNOVACIÓN, CIENCIA Y TECNOLOGÍA</vt:lpstr>
      <vt:lpstr>EJECUCIÓN ACUMULADA DE GASTOS A DICIEMBRE DE 2021  PARTIDA 30. CAPÍTUO 01. PROGRAMA 02: FONDO DE INNOVACIÓN, CIENCIA Y TECNOLOGÍA</vt:lpstr>
      <vt:lpstr>EJECUCIÓN ACUMULADA DE GASTOS A DICIEMBRE DE 2021  PARTIDA 30. CAPÍTUO 01. PROGRAMA 03: SUBSECRETARÍA EJECUTIVA CONSEJO NACIONAL CTCI</vt:lpstr>
      <vt:lpstr>EJECUCIÓN ACUMULADA DE GASTOS A DICIEMBRE DE 2021  PARTIDA 30. CAPÍTUO 02. PROGRAMA 01: AGENCIA NACIONAL DE INVESTIGACIÓN Y DESARROLLO</vt:lpstr>
      <vt:lpstr>EJECUCIÓN ACUMULADA DE GASTOS A DICIEMBRE DE 2021  PARTIDA 30. CAPÍTUO 02. PROGRAMA 01: AGENCIA NACIONAL DE INVESTIGACIÓN Y DESARROLLO</vt:lpstr>
      <vt:lpstr>EJECUCIÓN ACUMULADA DE GASTOS A DICIEMBRE DE 2021  PARTIDA 30. CAPÍTUO 02. PROGRAMA 02: INICIATIVA CIENTÍFICO MILENIO</vt:lpstr>
      <vt:lpstr>EJECUCIÓN ACUMULADA DE GASTOS A DICIEMBRE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64</cp:revision>
  <dcterms:created xsi:type="dcterms:W3CDTF">2020-01-02T20:22:07Z</dcterms:created>
  <dcterms:modified xsi:type="dcterms:W3CDTF">2022-03-07T18:36:44Z</dcterms:modified>
</cp:coreProperties>
</file>