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9"/>
  </p:notesMasterIdLst>
  <p:sldIdLst>
    <p:sldId id="257" r:id="rId2"/>
    <p:sldId id="258" r:id="rId3"/>
    <p:sldId id="260" r:id="rId4"/>
    <p:sldId id="259" r:id="rId5"/>
    <p:sldId id="261" r:id="rId6"/>
    <p:sldId id="271" r:id="rId7"/>
    <p:sldId id="272" r:id="rId8"/>
    <p:sldId id="263" r:id="rId9"/>
    <p:sldId id="264" r:id="rId10"/>
    <p:sldId id="273" r:id="rId11"/>
    <p:sldId id="265" r:id="rId12"/>
    <p:sldId id="266" r:id="rId13"/>
    <p:sldId id="267" r:id="rId14"/>
    <p:sldId id="268" r:id="rId15"/>
    <p:sldId id="274" r:id="rId16"/>
    <p:sldId id="269" r:id="rId17"/>
    <p:sldId id="270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Distribución Presupuesto Inicial por Subtítulos de Gasto</a:t>
            </a:r>
            <a:endParaRPr lang="es-CL" sz="1050" b="1" dirty="0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04C-4EDC-9859-103E49F536A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04C-4EDC-9859-103E49F536A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04C-4EDC-9859-103E49F536A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04C-4EDC-9859-103E49F536A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04C-4EDC-9859-103E49F536A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04C-4EDC-9859-103E49F536A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29'!$C$60:$C$65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FINANCIEROS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29'!$D$60:$D$65</c:f>
              <c:numCache>
                <c:formatCode>#,##0</c:formatCode>
                <c:ptCount val="6"/>
                <c:pt idx="0">
                  <c:v>58340420</c:v>
                </c:pt>
                <c:pt idx="1">
                  <c:v>20721996</c:v>
                </c:pt>
                <c:pt idx="2">
                  <c:v>115021891</c:v>
                </c:pt>
                <c:pt idx="3">
                  <c:v>15314000</c:v>
                </c:pt>
                <c:pt idx="4">
                  <c:v>11072126</c:v>
                </c:pt>
                <c:pt idx="5">
                  <c:v>5618277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04C-4EDC-9859-103E49F536A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77294098400301592"/>
          <c:w val="0.97600337209504462"/>
          <c:h val="0.205378799194816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Distribución Presupuesto Inicial por Programa</a:t>
            </a:r>
          </a:p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(en millones de $)</a:t>
            </a:r>
            <a:endParaRPr lang="es-CL" sz="1050" dirty="0">
              <a:effectLst/>
            </a:endParaRPr>
          </a:p>
        </c:rich>
      </c:tx>
      <c:layout>
        <c:manualLayout>
          <c:xMode val="edge"/>
          <c:yMode val="edge"/>
          <c:x val="0.25108183057759342"/>
          <c:y val="1.08843521867834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29'!$I$62:$I$67</c:f>
              <c:strCache>
                <c:ptCount val="6"/>
                <c:pt idx="0">
                  <c:v>Subse. de las Culturas y las Artes</c:v>
                </c:pt>
                <c:pt idx="1">
                  <c:v>Fondos Culturales y Artísticos</c:v>
                </c:pt>
                <c:pt idx="2">
                  <c:v>Subs. del Patrimonio Cultural</c:v>
                </c:pt>
                <c:pt idx="3">
                  <c:v>Serv. Nac. del Patrimonio Cultural</c:v>
                </c:pt>
                <c:pt idx="4">
                  <c:v>Red de Bibliotecas Públicas</c:v>
                </c:pt>
                <c:pt idx="5">
                  <c:v>Consejo de Monumentos Nacionales</c:v>
                </c:pt>
              </c:strCache>
            </c:strRef>
          </c:cat>
          <c:val>
            <c:numRef>
              <c:f>'Partida 29'!$J$62:$J$67</c:f>
              <c:numCache>
                <c:formatCode>#,##0</c:formatCode>
                <c:ptCount val="6"/>
                <c:pt idx="0">
                  <c:v>101133518000</c:v>
                </c:pt>
                <c:pt idx="1">
                  <c:v>43816908000</c:v>
                </c:pt>
                <c:pt idx="2">
                  <c:v>2177177000</c:v>
                </c:pt>
                <c:pt idx="3">
                  <c:v>66359127000</c:v>
                </c:pt>
                <c:pt idx="4">
                  <c:v>6442392000</c:v>
                </c:pt>
                <c:pt idx="5">
                  <c:v>6161428000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AB-4AD4-852C-7B12E798E42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790272"/>
        <c:axId val="164792960"/>
      </c:barChart>
      <c:catAx>
        <c:axId val="16479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792960"/>
        <c:crosses val="autoZero"/>
        <c:auto val="1"/>
        <c:lblAlgn val="ctr"/>
        <c:lblOffset val="100"/>
        <c:noMultiLvlLbl val="0"/>
      </c:catAx>
      <c:valAx>
        <c:axId val="1647929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6479027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317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2019 - 2020 - 2021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29'!$C$27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29'!$D$27:$O$27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7.9921513604330585E-2</c:v>
                </c:pt>
                <c:pt idx="2">
                  <c:v>0.13717439423748901</c:v>
                </c:pt>
                <c:pt idx="3">
                  <c:v>7.2538866589701587E-2</c:v>
                </c:pt>
                <c:pt idx="4">
                  <c:v>5.6511295592515033E-2</c:v>
                </c:pt>
                <c:pt idx="5">
                  <c:v>6.4773785837824296E-2</c:v>
                </c:pt>
                <c:pt idx="6">
                  <c:v>7.6502888629789739E-2</c:v>
                </c:pt>
                <c:pt idx="7">
                  <c:v>6.9076216464543885E-2</c:v>
                </c:pt>
                <c:pt idx="8">
                  <c:v>6.014651930510749E-2</c:v>
                </c:pt>
                <c:pt idx="9">
                  <c:v>4.9851262513173289E-2</c:v>
                </c:pt>
                <c:pt idx="10">
                  <c:v>7.318275867085236E-2</c:v>
                </c:pt>
                <c:pt idx="11">
                  <c:v>0.16684786670763763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FF-4C82-80E3-F64EAA2F03D6}"/>
            </c:ext>
          </c:extLst>
        </c:ser>
        <c:ser>
          <c:idx val="1"/>
          <c:order val="1"/>
          <c:tx>
            <c:strRef>
              <c:f>'Partida 29'!$C$28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29'!$D$28:$O$28</c:f>
              <c:numCache>
                <c:formatCode>0.0%</c:formatCode>
                <c:ptCount val="12"/>
                <c:pt idx="0">
                  <c:v>6.9646111836758742E-2</c:v>
                </c:pt>
                <c:pt idx="1">
                  <c:v>5.983056108391762E-2</c:v>
                </c:pt>
                <c:pt idx="2">
                  <c:v>0.13887111053917356</c:v>
                </c:pt>
                <c:pt idx="3">
                  <c:v>5.0673262663486762E-2</c:v>
                </c:pt>
                <c:pt idx="4">
                  <c:v>5.002137621721383E-2</c:v>
                </c:pt>
                <c:pt idx="5">
                  <c:v>5.1665009361961875E-2</c:v>
                </c:pt>
                <c:pt idx="6">
                  <c:v>8.4079187580167164E-2</c:v>
                </c:pt>
                <c:pt idx="7">
                  <c:v>5.9959157315838923E-2</c:v>
                </c:pt>
                <c:pt idx="8">
                  <c:v>6.7166294575593657E-2</c:v>
                </c:pt>
                <c:pt idx="9">
                  <c:v>5.8614863808057867E-2</c:v>
                </c:pt>
                <c:pt idx="10">
                  <c:v>6.1215464332056345E-2</c:v>
                </c:pt>
                <c:pt idx="11">
                  <c:v>0.16430728635697872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FF-4C82-80E3-F64EAA2F03D6}"/>
            </c:ext>
          </c:extLst>
        </c:ser>
        <c:ser>
          <c:idx val="0"/>
          <c:order val="2"/>
          <c:tx>
            <c:strRef>
              <c:f>'Partida 29'!$C$29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252854812397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9FF-4C82-80E3-F64EAA2F03D6}"/>
                </c:ext>
              </c:extLst>
            </c:dLbl>
            <c:dLbl>
              <c:idx val="1"/>
              <c:layout>
                <c:manualLayout>
                  <c:x val="1.5361267654630209E-2"/>
                  <c:y val="-7.25880201188836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9FF-4C82-80E3-F64EAA2F03D6}"/>
                </c:ext>
              </c:extLst>
            </c:dLbl>
            <c:dLbl>
              <c:idx val="2"/>
              <c:layout>
                <c:manualLayout>
                  <c:x val="1.546302094204411E-2"/>
                  <c:y val="3.62940100594418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9FF-4C82-80E3-F64EAA2F03D6}"/>
                </c:ext>
              </c:extLst>
            </c:dLbl>
            <c:dLbl>
              <c:idx val="3"/>
              <c:layout>
                <c:manualLayout>
                  <c:x val="8.83601196688234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9FF-4C82-80E3-F64EAA2F03D6}"/>
                </c:ext>
              </c:extLst>
            </c:dLbl>
            <c:dLbl>
              <c:idx val="4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9FF-4C82-80E3-F64EAA2F03D6}"/>
                </c:ext>
              </c:extLst>
            </c:dLbl>
            <c:dLbl>
              <c:idx val="5"/>
              <c:layout>
                <c:manualLayout>
                  <c:x val="1.08754758020662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9FF-4C82-80E3-F64EAA2F03D6}"/>
                </c:ext>
              </c:extLst>
            </c:dLbl>
            <c:dLbl>
              <c:idx val="6"/>
              <c:layout>
                <c:manualLayout>
                  <c:x val="6.5252854812397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9FF-4C82-80E3-F64EAA2F03D6}"/>
                </c:ext>
              </c:extLst>
            </c:dLbl>
            <c:dLbl>
              <c:idx val="7"/>
              <c:layout>
                <c:manualLayout>
                  <c:x val="4.4180059834410127E-3"/>
                  <c:y val="-6.6538249786771156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9FF-4C82-80E3-F64EAA2F03D6}"/>
                </c:ext>
              </c:extLst>
            </c:dLbl>
            <c:dLbl>
              <c:idx val="9"/>
              <c:layout>
                <c:manualLayout>
                  <c:x val="6.6270089751617614E-3"/>
                  <c:y val="-6.6538249786771156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9FF-4C82-80E3-F64EAA2F03D6}"/>
                </c:ext>
              </c:extLst>
            </c:dLbl>
            <c:dLbl>
              <c:idx val="10"/>
              <c:layout>
                <c:manualLayout>
                  <c:x val="1.104501495860293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9FF-4C82-80E3-F64EAA2F03D6}"/>
                </c:ext>
              </c:extLst>
            </c:dLbl>
            <c:dLbl>
              <c:idx val="11"/>
              <c:layout>
                <c:manualLayout>
                  <c:x val="6.6270089751617614E-3"/>
                  <c:y val="7.25880201188839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9FF-4C82-80E3-F64EAA2F03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29'!$D$29:$O$29</c:f>
              <c:numCache>
                <c:formatCode>0.0%</c:formatCode>
                <c:ptCount val="12"/>
                <c:pt idx="0">
                  <c:v>5.349040904212117E-2</c:v>
                </c:pt>
                <c:pt idx="1">
                  <c:v>3.3876371177723033E-2</c:v>
                </c:pt>
                <c:pt idx="2">
                  <c:v>8.2147799165064816E-2</c:v>
                </c:pt>
                <c:pt idx="3">
                  <c:v>5.6696561029509422E-2</c:v>
                </c:pt>
                <c:pt idx="4">
                  <c:v>7.485901354871749E-2</c:v>
                </c:pt>
                <c:pt idx="5">
                  <c:v>0.12159505908260365</c:v>
                </c:pt>
                <c:pt idx="6">
                  <c:v>6.6268986500112523E-2</c:v>
                </c:pt>
                <c:pt idx="7">
                  <c:v>8.1660689382615545E-2</c:v>
                </c:pt>
                <c:pt idx="8">
                  <c:v>9.3781010359884079E-2</c:v>
                </c:pt>
                <c:pt idx="9">
                  <c:v>7.1746503622594396E-2</c:v>
                </c:pt>
                <c:pt idx="10">
                  <c:v>6.8407233807955103E-2</c:v>
                </c:pt>
                <c:pt idx="11">
                  <c:v>0.16575273834649545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89FF-4C82-80E3-F64EAA2F03D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433472"/>
        <c:axId val="139435008"/>
      </c:barChart>
      <c:catAx>
        <c:axId val="1394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5008"/>
        <c:crosses val="autoZero"/>
        <c:auto val="1"/>
        <c:lblAlgn val="ctr"/>
        <c:lblOffset val="100"/>
        <c:noMultiLvlLbl val="0"/>
      </c:catAx>
      <c:valAx>
        <c:axId val="139435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347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2019 - 2020 - 2021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0111947120724789"/>
          <c:y val="0.1257142677573492"/>
          <c:w val="0.88341519176235084"/>
          <c:h val="0.57204384137070852"/>
        </c:manualLayout>
      </c:layout>
      <c:lineChart>
        <c:grouping val="standard"/>
        <c:varyColors val="0"/>
        <c:ser>
          <c:idx val="2"/>
          <c:order val="0"/>
          <c:tx>
            <c:strRef>
              <c:f>'Partida 29'!$C$21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29'!$D$21:$O$21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0.12577858464891137</c:v>
                </c:pt>
                <c:pt idx="2">
                  <c:v>0.26048616862761192</c:v>
                </c:pt>
                <c:pt idx="3">
                  <c:v>0.3327555477648913</c:v>
                </c:pt>
                <c:pt idx="4">
                  <c:v>0.3890051871839908</c:v>
                </c:pt>
                <c:pt idx="5">
                  <c:v>0.45367588589596824</c:v>
                </c:pt>
                <c:pt idx="6">
                  <c:v>0.52656162063434608</c:v>
                </c:pt>
                <c:pt idx="7">
                  <c:v>0.59552774774358397</c:v>
                </c:pt>
                <c:pt idx="8">
                  <c:v>0.65567426704869147</c:v>
                </c:pt>
                <c:pt idx="9">
                  <c:v>0.70552552956186476</c:v>
                </c:pt>
                <c:pt idx="10">
                  <c:v>0.77732792109935456</c:v>
                </c:pt>
                <c:pt idx="11">
                  <c:v>0.96752980970302327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5A8-4D29-A4BB-F0D35A6D4901}"/>
            </c:ext>
          </c:extLst>
        </c:ser>
        <c:ser>
          <c:idx val="1"/>
          <c:order val="1"/>
          <c:tx>
            <c:strRef>
              <c:f>'Partida 29'!$C$22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29'!$D$22:$O$22</c:f>
              <c:numCache>
                <c:formatCode>0.0%</c:formatCode>
                <c:ptCount val="12"/>
                <c:pt idx="0">
                  <c:v>6.9646111836758742E-2</c:v>
                </c:pt>
                <c:pt idx="1">
                  <c:v>0.12947667292067636</c:v>
                </c:pt>
                <c:pt idx="2">
                  <c:v>0.26610432265078637</c:v>
                </c:pt>
                <c:pt idx="3">
                  <c:v>0.31987672534576783</c:v>
                </c:pt>
                <c:pt idx="4">
                  <c:v>0.3992652242505364</c:v>
                </c:pt>
                <c:pt idx="5">
                  <c:v>0.45093023361249823</c:v>
                </c:pt>
                <c:pt idx="6">
                  <c:v>0.53937400946041036</c:v>
                </c:pt>
                <c:pt idx="7">
                  <c:v>0.59933316677624926</c:v>
                </c:pt>
                <c:pt idx="8">
                  <c:v>0.66519525941704938</c:v>
                </c:pt>
                <c:pt idx="9">
                  <c:v>0.71399082901982214</c:v>
                </c:pt>
                <c:pt idx="10">
                  <c:v>0.77520629335187852</c:v>
                </c:pt>
                <c:pt idx="11">
                  <c:v>0.93930979922414171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5A8-4D29-A4BB-F0D35A6D4901}"/>
            </c:ext>
          </c:extLst>
        </c:ser>
        <c:ser>
          <c:idx val="0"/>
          <c:order val="2"/>
          <c:tx>
            <c:strRef>
              <c:f>'Partida 29'!$C$23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28575" cap="rnd">
              <a:solidFill>
                <a:srgbClr val="C0504D"/>
              </a:solidFill>
              <a:round/>
            </a:ln>
            <a:effectLst>
              <a:outerShdw blurRad="40000" dist="23000" dir="5400000" rotWithShape="0">
                <a:sysClr val="windowText" lastClr="000000">
                  <a:alpha val="35000"/>
                </a:sysClr>
              </a:outerShdw>
            </a:effectLst>
          </c:spPr>
          <c:marker>
            <c:symbol val="circle"/>
            <c:size val="5"/>
            <c:spPr>
              <a:solidFill>
                <a:srgbClr val="C0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4.6396011091203913E-2"/>
                  <c:y val="-3.9909291351539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5A8-4D29-A4BB-F0D35A6D4901}"/>
                </c:ext>
              </c:extLst>
            </c:dLbl>
            <c:dLbl>
              <c:idx val="1"/>
              <c:layout>
                <c:manualLayout>
                  <c:x val="-3.9768009506746228E-2"/>
                  <c:y val="-3.6281173955945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5A8-4D29-A4BB-F0D35A6D4901}"/>
                </c:ext>
              </c:extLst>
            </c:dLbl>
            <c:dLbl>
              <c:idx val="2"/>
              <c:layout>
                <c:manualLayout>
                  <c:x val="-4.4186677229718009E-2"/>
                  <c:y val="-2.9024939164756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5A8-4D29-A4BB-F0D35A6D4901}"/>
                </c:ext>
              </c:extLst>
            </c:dLbl>
            <c:dLbl>
              <c:idx val="3"/>
              <c:layout>
                <c:manualLayout>
                  <c:x val="-4.6396011091203913E-2"/>
                  <c:y val="-2.539682176916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5A8-4D29-A4BB-F0D35A6D4901}"/>
                </c:ext>
              </c:extLst>
            </c:dLbl>
            <c:dLbl>
              <c:idx val="4"/>
              <c:layout>
                <c:manualLayout>
                  <c:x val="-4.1977343368232188E-2"/>
                  <c:y val="-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5A8-4D29-A4BB-F0D35A6D4901}"/>
                </c:ext>
              </c:extLst>
            </c:dLbl>
            <c:dLbl>
              <c:idx val="5"/>
              <c:layout>
                <c:manualLayout>
                  <c:x val="-4.1977343368232112E-2"/>
                  <c:y val="-3.2653056560350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5A8-4D29-A4BB-F0D35A6D4901}"/>
                </c:ext>
              </c:extLst>
            </c:dLbl>
            <c:dLbl>
              <c:idx val="6"/>
              <c:layout>
                <c:manualLayout>
                  <c:x val="-6.6280015844577017E-2"/>
                  <c:y val="-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5A8-4D29-A4BB-F0D35A6D4901}"/>
                </c:ext>
              </c:extLst>
            </c:dLbl>
            <c:dLbl>
              <c:idx val="7"/>
              <c:layout>
                <c:manualLayout>
                  <c:x val="-3.9768009506746291E-2"/>
                  <c:y val="-3.2653056560350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5A8-4D29-A4BB-F0D35A6D4901}"/>
                </c:ext>
              </c:extLst>
            </c:dLbl>
            <c:dLbl>
              <c:idx val="8"/>
              <c:layout>
                <c:manualLayout>
                  <c:x val="-2.6512006337830806E-2"/>
                  <c:y val="-2.1768704373566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5A8-4D29-A4BB-F0D35A6D4901}"/>
                </c:ext>
              </c:extLst>
            </c:dLbl>
            <c:dLbl>
              <c:idx val="9"/>
              <c:layout>
                <c:manualLayout>
                  <c:x val="-3.9768009506746207E-2"/>
                  <c:y val="-2.1768704373566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5A8-4D29-A4BB-F0D35A6D4901}"/>
                </c:ext>
              </c:extLst>
            </c:dLbl>
            <c:dLbl>
              <c:idx val="10"/>
              <c:layout>
                <c:manualLayout>
                  <c:x val="-5.0814678814175715E-2"/>
                  <c:y val="-1.0884352186783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5A8-4D29-A4BB-F0D35A6D49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29'!$D$23:$O$23</c:f>
              <c:numCache>
                <c:formatCode>0.0%</c:formatCode>
                <c:ptCount val="12"/>
                <c:pt idx="0">
                  <c:v>5.349040904212117E-2</c:v>
                </c:pt>
                <c:pt idx="1">
                  <c:v>8.6502340233906752E-2</c:v>
                </c:pt>
                <c:pt idx="2">
                  <c:v>0.168056103215907</c:v>
                </c:pt>
                <c:pt idx="3">
                  <c:v>0.22475266424541643</c:v>
                </c:pt>
                <c:pt idx="4">
                  <c:v>0.29950714656175231</c:v>
                </c:pt>
                <c:pt idx="5">
                  <c:v>0.42086620311970541</c:v>
                </c:pt>
                <c:pt idx="6">
                  <c:v>0.48713518961981789</c:v>
                </c:pt>
                <c:pt idx="7">
                  <c:v>0.56879587900243345</c:v>
                </c:pt>
                <c:pt idx="8">
                  <c:v>0.66257688936231751</c:v>
                </c:pt>
                <c:pt idx="9">
                  <c:v>0.73304693168838364</c:v>
                </c:pt>
                <c:pt idx="10">
                  <c:v>0.79565840389191034</c:v>
                </c:pt>
                <c:pt idx="11">
                  <c:v>0.97242297636494957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45A8-4D29-A4BB-F0D35A6D49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191232"/>
        <c:axId val="142205312"/>
      </c:lineChart>
      <c:catAx>
        <c:axId val="142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205312"/>
        <c:crosses val="autoZero"/>
        <c:auto val="1"/>
        <c:lblAlgn val="ctr"/>
        <c:lblOffset val="100"/>
        <c:noMultiLvlLbl val="0"/>
      </c:catAx>
      <c:valAx>
        <c:axId val="142205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91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07-03-2022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7696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859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14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366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450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07-03-2022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702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07-03-2022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5511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07-03-2022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28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07-03-2022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4258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07-03-2022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050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07-03-2022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562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C4D4A02F-D281-4983-AABC-D2B3DB8CD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12">
            <a:extLst>
              <a:ext uri="{FF2B5EF4-FFF2-40B4-BE49-F238E27FC236}">
                <a16:creationId xmlns:a16="http://schemas.microsoft.com/office/drawing/2014/main" id="{13857662-5DF6-4B90-BC4B-9FA02C2D0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81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6864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DICIEMBRE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/>
              <a:t>Valparaíso, marzo 2022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62996" y="1165345"/>
            <a:ext cx="7888141" cy="7911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62995" y="2008452"/>
            <a:ext cx="7888141" cy="3404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458596F-D2A1-4F18-BB0E-B76687E98E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599441"/>
              </p:ext>
            </p:extLst>
          </p:nvPr>
        </p:nvGraphicFramePr>
        <p:xfrm>
          <a:off x="564435" y="2345448"/>
          <a:ext cx="7886701" cy="2591196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27889063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989427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608576222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22979870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79730448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5772649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63726368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124585067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52101851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41742778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06410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52762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13.423.589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54240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63180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12.108.683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22323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12.108.683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89342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1.059.841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54127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1.349.865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82992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1.541.889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67978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Organizaciones Culturales Colaboradoras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2.988.481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64217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1.273.474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44690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1.575.336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03758"/>
                  </a:ext>
                </a:extLst>
              </a:tr>
              <a:tr h="236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y Desarrollo de las Artes Escénicas, Ley N° 21.175.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2.337.836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2.337.836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2.319.797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0363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1.126.058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6689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1.126.058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388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871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1943" y="1159922"/>
            <a:ext cx="788670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1944" y="1751478"/>
            <a:ext cx="7886701" cy="2833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98DE01D-A9DF-4077-8D9F-F78F56DCE8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428417"/>
              </p:ext>
            </p:extLst>
          </p:nvPr>
        </p:nvGraphicFramePr>
        <p:xfrm>
          <a:off x="521942" y="2087058"/>
          <a:ext cx="7886701" cy="2584853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05553309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7045016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056054526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97576280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3952345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76609451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75439152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057954636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506379760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87458916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77769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86785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43.816.908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43.576.847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-240.061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42.441.325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413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3.207.863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3.205.332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3.160.703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050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301.176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-190.680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7477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40.306.069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39.438.963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-867.106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38.399.715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5085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39.841.914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38.997.808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-844.106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37.959.221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4364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7.584.526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7.228.526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6.838.798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8538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12.521.679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12.140.679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12.001.034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8872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5.571.408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5.571.408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5.518.609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4466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10.096.640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10.106.414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9.766.526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14388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y Desarrollo de las Artes Escénicas, Ley N° 21.175.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4.067.661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3.950.781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3.834.254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5647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440.494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5994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440.494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2576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820.256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820.599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91177,7%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1687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820.256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820.599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91177,7%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3918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627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969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0853" y="1196752"/>
            <a:ext cx="788670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0853" y="1786850"/>
            <a:ext cx="7877597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B976FE0-2B91-4608-9BAA-98E14ED6CC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265409"/>
              </p:ext>
            </p:extLst>
          </p:nvPr>
        </p:nvGraphicFramePr>
        <p:xfrm>
          <a:off x="556581" y="2111957"/>
          <a:ext cx="7886701" cy="2584853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2969414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38215969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825942009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89870795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41127816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31099182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92106975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081514751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922424516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87526769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014614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34802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2.177.177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2.415.891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238.714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2.241.297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9732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1.225.369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1.230.762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1.190.411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296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843.634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897.164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773.495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1632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6224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4410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6528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2026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9362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4501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935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7373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1284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3254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1041690,0%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3254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1041690,0%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6089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768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895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382" y="1099147"/>
            <a:ext cx="8056015" cy="52953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endParaRPr lang="es-CL" sz="11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57922" y="1659462"/>
            <a:ext cx="8063475" cy="2843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653BCFF-6B14-401C-95AA-D03E44E0FA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060295"/>
              </p:ext>
            </p:extLst>
          </p:nvPr>
        </p:nvGraphicFramePr>
        <p:xfrm>
          <a:off x="465382" y="1975713"/>
          <a:ext cx="8056011" cy="4337318"/>
        </p:xfrm>
        <a:graphic>
          <a:graphicData uri="http://schemas.openxmlformats.org/drawingml/2006/table">
            <a:tbl>
              <a:tblPr/>
              <a:tblGrid>
                <a:gridCol w="269974">
                  <a:extLst>
                    <a:ext uri="{9D8B030D-6E8A-4147-A177-3AD203B41FA5}">
                      <a16:colId xmlns:a16="http://schemas.microsoft.com/office/drawing/2014/main" val="4237115162"/>
                    </a:ext>
                  </a:extLst>
                </a:gridCol>
                <a:gridCol w="269974">
                  <a:extLst>
                    <a:ext uri="{9D8B030D-6E8A-4147-A177-3AD203B41FA5}">
                      <a16:colId xmlns:a16="http://schemas.microsoft.com/office/drawing/2014/main" val="3112636594"/>
                    </a:ext>
                  </a:extLst>
                </a:gridCol>
                <a:gridCol w="269974">
                  <a:extLst>
                    <a:ext uri="{9D8B030D-6E8A-4147-A177-3AD203B41FA5}">
                      <a16:colId xmlns:a16="http://schemas.microsoft.com/office/drawing/2014/main" val="4270009356"/>
                    </a:ext>
                  </a:extLst>
                </a:gridCol>
                <a:gridCol w="3045301">
                  <a:extLst>
                    <a:ext uri="{9D8B030D-6E8A-4147-A177-3AD203B41FA5}">
                      <a16:colId xmlns:a16="http://schemas.microsoft.com/office/drawing/2014/main" val="3208814267"/>
                    </a:ext>
                  </a:extLst>
                </a:gridCol>
                <a:gridCol w="723529">
                  <a:extLst>
                    <a:ext uri="{9D8B030D-6E8A-4147-A177-3AD203B41FA5}">
                      <a16:colId xmlns:a16="http://schemas.microsoft.com/office/drawing/2014/main" val="2700459948"/>
                    </a:ext>
                  </a:extLst>
                </a:gridCol>
                <a:gridCol w="723529">
                  <a:extLst>
                    <a:ext uri="{9D8B030D-6E8A-4147-A177-3AD203B41FA5}">
                      <a16:colId xmlns:a16="http://schemas.microsoft.com/office/drawing/2014/main" val="1679310432"/>
                    </a:ext>
                  </a:extLst>
                </a:gridCol>
                <a:gridCol w="723529">
                  <a:extLst>
                    <a:ext uri="{9D8B030D-6E8A-4147-A177-3AD203B41FA5}">
                      <a16:colId xmlns:a16="http://schemas.microsoft.com/office/drawing/2014/main" val="3555342952"/>
                    </a:ext>
                  </a:extLst>
                </a:gridCol>
                <a:gridCol w="723529">
                  <a:extLst>
                    <a:ext uri="{9D8B030D-6E8A-4147-A177-3AD203B41FA5}">
                      <a16:colId xmlns:a16="http://schemas.microsoft.com/office/drawing/2014/main" val="3524383861"/>
                    </a:ext>
                  </a:extLst>
                </a:gridCol>
                <a:gridCol w="658736">
                  <a:extLst>
                    <a:ext uri="{9D8B030D-6E8A-4147-A177-3AD203B41FA5}">
                      <a16:colId xmlns:a16="http://schemas.microsoft.com/office/drawing/2014/main" val="847084399"/>
                    </a:ext>
                  </a:extLst>
                </a:gridCol>
                <a:gridCol w="647936">
                  <a:extLst>
                    <a:ext uri="{9D8B030D-6E8A-4147-A177-3AD203B41FA5}">
                      <a16:colId xmlns:a16="http://schemas.microsoft.com/office/drawing/2014/main" val="3672873062"/>
                    </a:ext>
                  </a:extLst>
                </a:gridCol>
              </a:tblGrid>
              <a:tr h="1192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477" marR="7477" marT="7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77" marR="7477" marT="7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39858"/>
                  </a:ext>
                </a:extLst>
              </a:tr>
              <a:tr h="3651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094274"/>
                  </a:ext>
                </a:extLst>
              </a:tr>
              <a:tr h="1565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66.359.127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68.792.682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2.433.555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66.395.001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063565"/>
                  </a:ext>
                </a:extLst>
              </a:tr>
              <a:tr h="119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28.694.044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31.177.609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2.483.565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30.918.050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107,8%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229717"/>
                  </a:ext>
                </a:extLst>
              </a:tr>
              <a:tr h="119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8.131.296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8.079.031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-52.265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7.904.769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859466"/>
                  </a:ext>
                </a:extLst>
              </a:tr>
              <a:tr h="119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822.686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822.686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822.683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669686"/>
                  </a:ext>
                </a:extLst>
              </a:tr>
              <a:tr h="119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822.686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822.686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822.683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860505"/>
                  </a:ext>
                </a:extLst>
              </a:tr>
              <a:tr h="119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12.672.074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12.624.239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-47.835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12.348.393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0595347"/>
                  </a:ext>
                </a:extLst>
              </a:tr>
              <a:tr h="119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5.292.762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5.271.150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-21.612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5.264.061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271946"/>
                  </a:ext>
                </a:extLst>
              </a:tr>
              <a:tr h="119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1.780.700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1.759.088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-21.612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1.759.088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282179"/>
                  </a:ext>
                </a:extLst>
              </a:tr>
              <a:tr h="119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71.118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71.118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71.118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164319"/>
                  </a:ext>
                </a:extLst>
              </a:tr>
              <a:tr h="119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1.874.090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1.874.090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1.874.090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222209"/>
                  </a:ext>
                </a:extLst>
              </a:tr>
              <a:tr h="119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166.854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166.854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166.854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721713"/>
                  </a:ext>
                </a:extLst>
              </a:tr>
              <a:tr h="119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del Patrimonio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1.392.911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59029"/>
                  </a:ext>
                </a:extLst>
              </a:tr>
              <a:tr h="119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536275"/>
                  </a:ext>
                </a:extLst>
              </a:tr>
              <a:tr h="119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012488"/>
                  </a:ext>
                </a:extLst>
              </a:tr>
              <a:tr h="119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4.826.251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4.775.416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-50.835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4.507.326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602669"/>
                  </a:ext>
                </a:extLst>
              </a:tr>
              <a:tr h="119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2.602.032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2.602.032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2.378.034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372108"/>
                  </a:ext>
                </a:extLst>
              </a:tr>
              <a:tr h="119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115.968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115.968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113.954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988232"/>
                  </a:ext>
                </a:extLst>
              </a:tr>
              <a:tr h="119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290.629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257.629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-33.000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241.985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986740"/>
                  </a:ext>
                </a:extLst>
              </a:tr>
              <a:tr h="119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524.474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506.639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-17.835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486.684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058368"/>
                  </a:ext>
                </a:extLst>
              </a:tr>
              <a:tr h="119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847.307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847.307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844.300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889798"/>
                  </a:ext>
                </a:extLst>
              </a:tr>
              <a:tr h="119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Sector Público, Archivo Nacional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445.841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445.841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442.369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388723"/>
                  </a:ext>
                </a:extLst>
              </a:tr>
              <a:tr h="119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133.398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24.612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132.731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916722"/>
                  </a:ext>
                </a:extLst>
              </a:tr>
              <a:tr h="119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133.398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24.612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132.731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94632"/>
                  </a:ext>
                </a:extLst>
              </a:tr>
              <a:tr h="119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392.735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375.817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377.418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2230,9%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33446"/>
                  </a:ext>
                </a:extLst>
              </a:tr>
              <a:tr h="119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1.601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862389"/>
                  </a:ext>
                </a:extLst>
              </a:tr>
              <a:tr h="119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375.817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375.817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375.817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642115"/>
                  </a:ext>
                </a:extLst>
              </a:tr>
              <a:tr h="119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2.544.902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2.366.855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-178.047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2.278.103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12807"/>
                  </a:ext>
                </a:extLst>
              </a:tr>
              <a:tr h="119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16.533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16.533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15.143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106907"/>
                  </a:ext>
                </a:extLst>
              </a:tr>
              <a:tr h="119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2.275.436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2.091.436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-184.000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2.031.320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182745"/>
                  </a:ext>
                </a:extLst>
              </a:tr>
              <a:tr h="119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66.091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66.091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61.909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69184"/>
                  </a:ext>
                </a:extLst>
              </a:tr>
              <a:tr h="119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101.866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107.819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5.953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90.454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716728"/>
                  </a:ext>
                </a:extLst>
              </a:tr>
              <a:tr h="119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84.976 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84.976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79.277</a:t>
                      </a:r>
                    </a:p>
                  </a:txBody>
                  <a:tcPr marL="7477" marR="7477" marT="74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7477" marR="7477" marT="747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189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265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71376" y="1198859"/>
            <a:ext cx="795645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75928" y="1859045"/>
            <a:ext cx="804429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7D725DE-E6B2-43DC-9421-1A2183AEDB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306120"/>
              </p:ext>
            </p:extLst>
          </p:nvPr>
        </p:nvGraphicFramePr>
        <p:xfrm>
          <a:off x="571376" y="2157373"/>
          <a:ext cx="7956458" cy="3059232"/>
        </p:xfrm>
        <a:graphic>
          <a:graphicData uri="http://schemas.openxmlformats.org/drawingml/2006/table">
            <a:tbl>
              <a:tblPr/>
              <a:tblGrid>
                <a:gridCol w="266638">
                  <a:extLst>
                    <a:ext uri="{9D8B030D-6E8A-4147-A177-3AD203B41FA5}">
                      <a16:colId xmlns:a16="http://schemas.microsoft.com/office/drawing/2014/main" val="477748778"/>
                    </a:ext>
                  </a:extLst>
                </a:gridCol>
                <a:gridCol w="266638">
                  <a:extLst>
                    <a:ext uri="{9D8B030D-6E8A-4147-A177-3AD203B41FA5}">
                      <a16:colId xmlns:a16="http://schemas.microsoft.com/office/drawing/2014/main" val="4119777682"/>
                    </a:ext>
                  </a:extLst>
                </a:gridCol>
                <a:gridCol w="266638">
                  <a:extLst>
                    <a:ext uri="{9D8B030D-6E8A-4147-A177-3AD203B41FA5}">
                      <a16:colId xmlns:a16="http://schemas.microsoft.com/office/drawing/2014/main" val="550596322"/>
                    </a:ext>
                  </a:extLst>
                </a:gridCol>
                <a:gridCol w="3007668">
                  <a:extLst>
                    <a:ext uri="{9D8B030D-6E8A-4147-A177-3AD203B41FA5}">
                      <a16:colId xmlns:a16="http://schemas.microsoft.com/office/drawing/2014/main" val="3663551074"/>
                    </a:ext>
                  </a:extLst>
                </a:gridCol>
                <a:gridCol w="714588">
                  <a:extLst>
                    <a:ext uri="{9D8B030D-6E8A-4147-A177-3AD203B41FA5}">
                      <a16:colId xmlns:a16="http://schemas.microsoft.com/office/drawing/2014/main" val="3859864546"/>
                    </a:ext>
                  </a:extLst>
                </a:gridCol>
                <a:gridCol w="714588">
                  <a:extLst>
                    <a:ext uri="{9D8B030D-6E8A-4147-A177-3AD203B41FA5}">
                      <a16:colId xmlns:a16="http://schemas.microsoft.com/office/drawing/2014/main" val="114082472"/>
                    </a:ext>
                  </a:extLst>
                </a:gridCol>
                <a:gridCol w="714588">
                  <a:extLst>
                    <a:ext uri="{9D8B030D-6E8A-4147-A177-3AD203B41FA5}">
                      <a16:colId xmlns:a16="http://schemas.microsoft.com/office/drawing/2014/main" val="266232719"/>
                    </a:ext>
                  </a:extLst>
                </a:gridCol>
                <a:gridCol w="714588">
                  <a:extLst>
                    <a:ext uri="{9D8B030D-6E8A-4147-A177-3AD203B41FA5}">
                      <a16:colId xmlns:a16="http://schemas.microsoft.com/office/drawing/2014/main" val="1610913195"/>
                    </a:ext>
                  </a:extLst>
                </a:gridCol>
                <a:gridCol w="650595">
                  <a:extLst>
                    <a:ext uri="{9D8B030D-6E8A-4147-A177-3AD203B41FA5}">
                      <a16:colId xmlns:a16="http://schemas.microsoft.com/office/drawing/2014/main" val="2529885853"/>
                    </a:ext>
                  </a:extLst>
                </a:gridCol>
                <a:gridCol w="639929">
                  <a:extLst>
                    <a:ext uri="{9D8B030D-6E8A-4147-A177-3AD203B41FA5}">
                      <a16:colId xmlns:a16="http://schemas.microsoft.com/office/drawing/2014/main" val="3991615723"/>
                    </a:ext>
                  </a:extLst>
                </a:gridCol>
              </a:tblGrid>
              <a:tr h="1260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325380"/>
                  </a:ext>
                </a:extLst>
              </a:tr>
              <a:tr h="3782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179824"/>
                  </a:ext>
                </a:extLst>
              </a:tr>
              <a:tr h="126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4.551.500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1.448.967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-3.102.533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4997"/>
                  </a:ext>
                </a:extLst>
              </a:tr>
              <a:tr h="126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4.551.500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1.448.967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-3.102.533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484996"/>
                  </a:ext>
                </a:extLst>
              </a:tr>
              <a:tr h="126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1.623.203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-200.299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1.605.856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25905"/>
                  </a:ext>
                </a:extLst>
              </a:tr>
              <a:tr h="126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1.623.203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-200.299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1.605.856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333734"/>
                  </a:ext>
                </a:extLst>
              </a:tr>
              <a:tr h="126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7.924.871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8.104.871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7.998.102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559337"/>
                  </a:ext>
                </a:extLst>
              </a:tr>
              <a:tr h="126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534.875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2.079.999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1.545.124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2.029.480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76627"/>
                  </a:ext>
                </a:extLst>
              </a:tr>
              <a:tr h="181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534.875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584.610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584.609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921780"/>
                  </a:ext>
                </a:extLst>
              </a:tr>
              <a:tr h="126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1.195.389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1.195.389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1.144.871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550843"/>
                  </a:ext>
                </a:extLst>
              </a:tr>
              <a:tr h="2348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Iglesias Patrimoniales de Chiloé-Intervenciones Iglesias del Sitio  de Patrimonio Mundial UNESCO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470408"/>
                  </a:ext>
                </a:extLst>
              </a:tr>
              <a:tr h="126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183602"/>
                  </a:ext>
                </a:extLst>
              </a:tr>
              <a:tr h="252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Administrativo-Programa de Desarrollo Local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712841"/>
                  </a:ext>
                </a:extLst>
              </a:tr>
              <a:tr h="126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2.784.259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1.419.135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-1.365.124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1.362.885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951291"/>
                  </a:ext>
                </a:extLst>
              </a:tr>
              <a:tr h="126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573.703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573.703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573.702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893350"/>
                  </a:ext>
                </a:extLst>
              </a:tr>
              <a:tr h="126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494.792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-49.735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439.696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316091"/>
                  </a:ext>
                </a:extLst>
              </a:tr>
              <a:tr h="126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1.666.029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350.640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-1.315.389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349.487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613242"/>
                  </a:ext>
                </a:extLst>
              </a:tr>
              <a:tr h="121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2.141.627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21416270,0%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548478"/>
                  </a:ext>
                </a:extLst>
              </a:tr>
              <a:tr h="126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2.141.627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21416270,0%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892989"/>
                  </a:ext>
                </a:extLst>
              </a:tr>
              <a:tr h="126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89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278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93609" y="1139947"/>
            <a:ext cx="7938831" cy="7911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93609" y="1959967"/>
            <a:ext cx="793883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D511AFE-CFFC-4018-93F7-2001991525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574967"/>
              </p:ext>
            </p:extLst>
          </p:nvPr>
        </p:nvGraphicFramePr>
        <p:xfrm>
          <a:off x="593609" y="2279160"/>
          <a:ext cx="7946885" cy="2922582"/>
        </p:xfrm>
        <a:graphic>
          <a:graphicData uri="http://schemas.openxmlformats.org/drawingml/2006/table">
            <a:tbl>
              <a:tblPr/>
              <a:tblGrid>
                <a:gridCol w="266317">
                  <a:extLst>
                    <a:ext uri="{9D8B030D-6E8A-4147-A177-3AD203B41FA5}">
                      <a16:colId xmlns:a16="http://schemas.microsoft.com/office/drawing/2014/main" val="4154645238"/>
                    </a:ext>
                  </a:extLst>
                </a:gridCol>
                <a:gridCol w="266317">
                  <a:extLst>
                    <a:ext uri="{9D8B030D-6E8A-4147-A177-3AD203B41FA5}">
                      <a16:colId xmlns:a16="http://schemas.microsoft.com/office/drawing/2014/main" val="2208804080"/>
                    </a:ext>
                  </a:extLst>
                </a:gridCol>
                <a:gridCol w="266317">
                  <a:extLst>
                    <a:ext uri="{9D8B030D-6E8A-4147-A177-3AD203B41FA5}">
                      <a16:colId xmlns:a16="http://schemas.microsoft.com/office/drawing/2014/main" val="3141655112"/>
                    </a:ext>
                  </a:extLst>
                </a:gridCol>
                <a:gridCol w="3004050">
                  <a:extLst>
                    <a:ext uri="{9D8B030D-6E8A-4147-A177-3AD203B41FA5}">
                      <a16:colId xmlns:a16="http://schemas.microsoft.com/office/drawing/2014/main" val="3851314412"/>
                    </a:ext>
                  </a:extLst>
                </a:gridCol>
                <a:gridCol w="713728">
                  <a:extLst>
                    <a:ext uri="{9D8B030D-6E8A-4147-A177-3AD203B41FA5}">
                      <a16:colId xmlns:a16="http://schemas.microsoft.com/office/drawing/2014/main" val="3436660924"/>
                    </a:ext>
                  </a:extLst>
                </a:gridCol>
                <a:gridCol w="713728">
                  <a:extLst>
                    <a:ext uri="{9D8B030D-6E8A-4147-A177-3AD203B41FA5}">
                      <a16:colId xmlns:a16="http://schemas.microsoft.com/office/drawing/2014/main" val="3039782510"/>
                    </a:ext>
                  </a:extLst>
                </a:gridCol>
                <a:gridCol w="713728">
                  <a:extLst>
                    <a:ext uri="{9D8B030D-6E8A-4147-A177-3AD203B41FA5}">
                      <a16:colId xmlns:a16="http://schemas.microsoft.com/office/drawing/2014/main" val="534313297"/>
                    </a:ext>
                  </a:extLst>
                </a:gridCol>
                <a:gridCol w="713728">
                  <a:extLst>
                    <a:ext uri="{9D8B030D-6E8A-4147-A177-3AD203B41FA5}">
                      <a16:colId xmlns:a16="http://schemas.microsoft.com/office/drawing/2014/main" val="2667276030"/>
                    </a:ext>
                  </a:extLst>
                </a:gridCol>
                <a:gridCol w="649812">
                  <a:extLst>
                    <a:ext uri="{9D8B030D-6E8A-4147-A177-3AD203B41FA5}">
                      <a16:colId xmlns:a16="http://schemas.microsoft.com/office/drawing/2014/main" val="2301337952"/>
                    </a:ext>
                  </a:extLst>
                </a:gridCol>
                <a:gridCol w="639160">
                  <a:extLst>
                    <a:ext uri="{9D8B030D-6E8A-4147-A177-3AD203B41FA5}">
                      <a16:colId xmlns:a16="http://schemas.microsoft.com/office/drawing/2014/main" val="3141327627"/>
                    </a:ext>
                  </a:extLst>
                </a:gridCol>
              </a:tblGrid>
              <a:tr h="1277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551661"/>
                  </a:ext>
                </a:extLst>
              </a:tr>
              <a:tr h="3912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800432"/>
                  </a:ext>
                </a:extLst>
              </a:tr>
              <a:tr h="1357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4.619.938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4.619.938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4.452.714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225822"/>
                  </a:ext>
                </a:extLst>
              </a:tr>
              <a:tr h="127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793873"/>
                  </a:ext>
                </a:extLst>
              </a:tr>
              <a:tr h="127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15105"/>
                  </a:ext>
                </a:extLst>
              </a:tr>
              <a:tr h="127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554473"/>
                  </a:ext>
                </a:extLst>
              </a:tr>
              <a:tr h="127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562891"/>
                  </a:ext>
                </a:extLst>
              </a:tr>
              <a:tr h="127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977260"/>
                  </a:ext>
                </a:extLst>
              </a:tr>
              <a:tr h="127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668162"/>
                  </a:ext>
                </a:extLst>
              </a:tr>
              <a:tr h="127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512794"/>
                  </a:ext>
                </a:extLst>
              </a:tr>
              <a:tr h="127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2519866"/>
                  </a:ext>
                </a:extLst>
              </a:tr>
              <a:tr h="1277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521831"/>
                  </a:ext>
                </a:extLst>
              </a:tr>
              <a:tr h="159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3.943.648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916603"/>
                  </a:ext>
                </a:extLst>
              </a:tr>
              <a:tr h="159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3.205.293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3.205.293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3.199.799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954773"/>
                  </a:ext>
                </a:extLst>
              </a:tr>
              <a:tr h="159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673.884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673.884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673.885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895522"/>
                  </a:ext>
                </a:extLst>
              </a:tr>
              <a:tr h="159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2.531.409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2.531.409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2.525.914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931904"/>
                  </a:ext>
                </a:extLst>
              </a:tr>
              <a:tr h="159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743.849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797610"/>
                  </a:ext>
                </a:extLst>
              </a:tr>
              <a:tr h="159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539.107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539.107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536.896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801830"/>
                  </a:ext>
                </a:extLst>
              </a:tr>
              <a:tr h="159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336.942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336.942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206.953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710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2993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043" y="1118941"/>
            <a:ext cx="801933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2559" y="1717135"/>
            <a:ext cx="8070457" cy="2880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12F20BE-DA40-4AB7-A1AB-C6C450BB2A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441908"/>
              </p:ext>
            </p:extLst>
          </p:nvPr>
        </p:nvGraphicFramePr>
        <p:xfrm>
          <a:off x="518043" y="2075688"/>
          <a:ext cx="8013309" cy="2316280"/>
        </p:xfrm>
        <a:graphic>
          <a:graphicData uri="http://schemas.openxmlformats.org/drawingml/2006/table">
            <a:tbl>
              <a:tblPr/>
              <a:tblGrid>
                <a:gridCol w="268543">
                  <a:extLst>
                    <a:ext uri="{9D8B030D-6E8A-4147-A177-3AD203B41FA5}">
                      <a16:colId xmlns:a16="http://schemas.microsoft.com/office/drawing/2014/main" val="2238582890"/>
                    </a:ext>
                  </a:extLst>
                </a:gridCol>
                <a:gridCol w="268543">
                  <a:extLst>
                    <a:ext uri="{9D8B030D-6E8A-4147-A177-3AD203B41FA5}">
                      <a16:colId xmlns:a16="http://schemas.microsoft.com/office/drawing/2014/main" val="2142419154"/>
                    </a:ext>
                  </a:extLst>
                </a:gridCol>
                <a:gridCol w="268543">
                  <a:extLst>
                    <a:ext uri="{9D8B030D-6E8A-4147-A177-3AD203B41FA5}">
                      <a16:colId xmlns:a16="http://schemas.microsoft.com/office/drawing/2014/main" val="2905356114"/>
                    </a:ext>
                  </a:extLst>
                </a:gridCol>
                <a:gridCol w="3029158">
                  <a:extLst>
                    <a:ext uri="{9D8B030D-6E8A-4147-A177-3AD203B41FA5}">
                      <a16:colId xmlns:a16="http://schemas.microsoft.com/office/drawing/2014/main" val="4122914176"/>
                    </a:ext>
                  </a:extLst>
                </a:gridCol>
                <a:gridCol w="719694">
                  <a:extLst>
                    <a:ext uri="{9D8B030D-6E8A-4147-A177-3AD203B41FA5}">
                      <a16:colId xmlns:a16="http://schemas.microsoft.com/office/drawing/2014/main" val="3821131282"/>
                    </a:ext>
                  </a:extLst>
                </a:gridCol>
                <a:gridCol w="719694">
                  <a:extLst>
                    <a:ext uri="{9D8B030D-6E8A-4147-A177-3AD203B41FA5}">
                      <a16:colId xmlns:a16="http://schemas.microsoft.com/office/drawing/2014/main" val="2544440007"/>
                    </a:ext>
                  </a:extLst>
                </a:gridCol>
                <a:gridCol w="719694">
                  <a:extLst>
                    <a:ext uri="{9D8B030D-6E8A-4147-A177-3AD203B41FA5}">
                      <a16:colId xmlns:a16="http://schemas.microsoft.com/office/drawing/2014/main" val="1931748275"/>
                    </a:ext>
                  </a:extLst>
                </a:gridCol>
                <a:gridCol w="719694">
                  <a:extLst>
                    <a:ext uri="{9D8B030D-6E8A-4147-A177-3AD203B41FA5}">
                      <a16:colId xmlns:a16="http://schemas.microsoft.com/office/drawing/2014/main" val="1095409051"/>
                    </a:ext>
                  </a:extLst>
                </a:gridCol>
                <a:gridCol w="655244">
                  <a:extLst>
                    <a:ext uri="{9D8B030D-6E8A-4147-A177-3AD203B41FA5}">
                      <a16:colId xmlns:a16="http://schemas.microsoft.com/office/drawing/2014/main" val="3117983497"/>
                    </a:ext>
                  </a:extLst>
                </a:gridCol>
                <a:gridCol w="644502">
                  <a:extLst>
                    <a:ext uri="{9D8B030D-6E8A-4147-A177-3AD203B41FA5}">
                      <a16:colId xmlns:a16="http://schemas.microsoft.com/office/drawing/2014/main" val="3862597439"/>
                    </a:ext>
                  </a:extLst>
                </a:gridCol>
              </a:tblGrid>
              <a:tr h="1260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5322179"/>
                  </a:ext>
                </a:extLst>
              </a:tr>
              <a:tr h="3860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002403"/>
                  </a:ext>
                </a:extLst>
              </a:tr>
              <a:tr h="1654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6.442.392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7.115.253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672.861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7.080.302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838088"/>
                  </a:ext>
                </a:extLst>
              </a:tr>
              <a:tr h="12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1.343.960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1.398.322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1.392.984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826917"/>
                  </a:ext>
                </a:extLst>
              </a:tr>
              <a:tr h="12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4.971.576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4.943.835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-27.741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4.943.728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249441"/>
                  </a:ext>
                </a:extLst>
              </a:tr>
              <a:tr h="12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431926"/>
                  </a:ext>
                </a:extLst>
              </a:tr>
              <a:tr h="12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761844"/>
                  </a:ext>
                </a:extLst>
              </a:tr>
              <a:tr h="12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611544"/>
                  </a:ext>
                </a:extLst>
              </a:tr>
              <a:tr h="12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125.612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131861"/>
                  </a:ext>
                </a:extLst>
              </a:tr>
              <a:tr h="12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67.178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854101"/>
                  </a:ext>
                </a:extLst>
              </a:tr>
              <a:tr h="12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420976"/>
                  </a:ext>
                </a:extLst>
              </a:tr>
              <a:tr h="12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147479"/>
                  </a:ext>
                </a:extLst>
              </a:tr>
              <a:tr h="12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520586"/>
                  </a:ext>
                </a:extLst>
              </a:tr>
              <a:tr h="12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6282320,0%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323255"/>
                  </a:ext>
                </a:extLst>
              </a:tr>
              <a:tr h="12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6282320,0%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802941"/>
                  </a:ext>
                </a:extLst>
              </a:tr>
              <a:tr h="12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710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390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4936" y="1190877"/>
            <a:ext cx="7992608" cy="744981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076" y="1980577"/>
            <a:ext cx="7966467" cy="27030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9D91C23-9A3E-449B-A657-013D2B01B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429066"/>
              </p:ext>
            </p:extLst>
          </p:nvPr>
        </p:nvGraphicFramePr>
        <p:xfrm>
          <a:off x="514940" y="2302671"/>
          <a:ext cx="7992603" cy="2118811"/>
        </p:xfrm>
        <a:graphic>
          <a:graphicData uri="http://schemas.openxmlformats.org/drawingml/2006/table">
            <a:tbl>
              <a:tblPr/>
              <a:tblGrid>
                <a:gridCol w="267849">
                  <a:extLst>
                    <a:ext uri="{9D8B030D-6E8A-4147-A177-3AD203B41FA5}">
                      <a16:colId xmlns:a16="http://schemas.microsoft.com/office/drawing/2014/main" val="2268513686"/>
                    </a:ext>
                  </a:extLst>
                </a:gridCol>
                <a:gridCol w="267849">
                  <a:extLst>
                    <a:ext uri="{9D8B030D-6E8A-4147-A177-3AD203B41FA5}">
                      <a16:colId xmlns:a16="http://schemas.microsoft.com/office/drawing/2014/main" val="2685747825"/>
                    </a:ext>
                  </a:extLst>
                </a:gridCol>
                <a:gridCol w="267849">
                  <a:extLst>
                    <a:ext uri="{9D8B030D-6E8A-4147-A177-3AD203B41FA5}">
                      <a16:colId xmlns:a16="http://schemas.microsoft.com/office/drawing/2014/main" val="294577749"/>
                    </a:ext>
                  </a:extLst>
                </a:gridCol>
                <a:gridCol w="3021332">
                  <a:extLst>
                    <a:ext uri="{9D8B030D-6E8A-4147-A177-3AD203B41FA5}">
                      <a16:colId xmlns:a16="http://schemas.microsoft.com/office/drawing/2014/main" val="374852042"/>
                    </a:ext>
                  </a:extLst>
                </a:gridCol>
                <a:gridCol w="717834">
                  <a:extLst>
                    <a:ext uri="{9D8B030D-6E8A-4147-A177-3AD203B41FA5}">
                      <a16:colId xmlns:a16="http://schemas.microsoft.com/office/drawing/2014/main" val="2104347005"/>
                    </a:ext>
                  </a:extLst>
                </a:gridCol>
                <a:gridCol w="717834">
                  <a:extLst>
                    <a:ext uri="{9D8B030D-6E8A-4147-A177-3AD203B41FA5}">
                      <a16:colId xmlns:a16="http://schemas.microsoft.com/office/drawing/2014/main" val="735350128"/>
                    </a:ext>
                  </a:extLst>
                </a:gridCol>
                <a:gridCol w="717834">
                  <a:extLst>
                    <a:ext uri="{9D8B030D-6E8A-4147-A177-3AD203B41FA5}">
                      <a16:colId xmlns:a16="http://schemas.microsoft.com/office/drawing/2014/main" val="1406713395"/>
                    </a:ext>
                  </a:extLst>
                </a:gridCol>
                <a:gridCol w="717834">
                  <a:extLst>
                    <a:ext uri="{9D8B030D-6E8A-4147-A177-3AD203B41FA5}">
                      <a16:colId xmlns:a16="http://schemas.microsoft.com/office/drawing/2014/main" val="2910745811"/>
                    </a:ext>
                  </a:extLst>
                </a:gridCol>
                <a:gridCol w="653551">
                  <a:extLst>
                    <a:ext uri="{9D8B030D-6E8A-4147-A177-3AD203B41FA5}">
                      <a16:colId xmlns:a16="http://schemas.microsoft.com/office/drawing/2014/main" val="3895681691"/>
                    </a:ext>
                  </a:extLst>
                </a:gridCol>
                <a:gridCol w="642837">
                  <a:extLst>
                    <a:ext uri="{9D8B030D-6E8A-4147-A177-3AD203B41FA5}">
                      <a16:colId xmlns:a16="http://schemas.microsoft.com/office/drawing/2014/main" val="3921100052"/>
                    </a:ext>
                  </a:extLst>
                </a:gridCol>
              </a:tblGrid>
              <a:tr h="1293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5580548"/>
                  </a:ext>
                </a:extLst>
              </a:tr>
              <a:tr h="3962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556812"/>
                  </a:ext>
                </a:extLst>
              </a:tr>
              <a:tr h="1698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6.161.428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6.467.282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305.854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6.148.021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950918"/>
                  </a:ext>
                </a:extLst>
              </a:tr>
              <a:tr h="129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4.290.940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4.425.024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134.084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4.213.488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962587"/>
                  </a:ext>
                </a:extLst>
              </a:tr>
              <a:tr h="129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1.776.051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1.725.446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-50.605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1.635.544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016329"/>
                  </a:ext>
                </a:extLst>
              </a:tr>
              <a:tr h="129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676255"/>
                  </a:ext>
                </a:extLst>
              </a:tr>
              <a:tr h="129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9389"/>
                  </a:ext>
                </a:extLst>
              </a:tr>
              <a:tr h="129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94.417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129.417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111.604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455466"/>
                  </a:ext>
                </a:extLst>
              </a:tr>
              <a:tr h="129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907954"/>
                  </a:ext>
                </a:extLst>
              </a:tr>
              <a:tr h="129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005312"/>
                  </a:ext>
                </a:extLst>
              </a:tr>
              <a:tr h="129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28.325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379483"/>
                  </a:ext>
                </a:extLst>
              </a:tr>
              <a:tr h="129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1434660,0%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817701"/>
                  </a:ext>
                </a:extLst>
              </a:tr>
              <a:tr h="129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1434660,0%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712792"/>
                  </a:ext>
                </a:extLst>
              </a:tr>
              <a:tr h="129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076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9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30789" y="1124744"/>
            <a:ext cx="821314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5184313"/>
              </p:ext>
            </p:extLst>
          </p:nvPr>
        </p:nvGraphicFramePr>
        <p:xfrm>
          <a:off x="430789" y="1988840"/>
          <a:ext cx="4086000" cy="3096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3281768"/>
              </p:ext>
            </p:extLst>
          </p:nvPr>
        </p:nvGraphicFramePr>
        <p:xfrm>
          <a:off x="4550756" y="1988840"/>
          <a:ext cx="4080771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45864" y="1112145"/>
            <a:ext cx="8053496" cy="58866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MENSUAL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0973087"/>
              </p:ext>
            </p:extLst>
          </p:nvPr>
        </p:nvGraphicFramePr>
        <p:xfrm>
          <a:off x="441280" y="2276872"/>
          <a:ext cx="8031816" cy="3897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1280" y="1196752"/>
            <a:ext cx="793915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4654904"/>
              </p:ext>
            </p:extLst>
          </p:nvPr>
        </p:nvGraphicFramePr>
        <p:xfrm>
          <a:off x="519024" y="2420888"/>
          <a:ext cx="7939152" cy="3745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49578" y="1199010"/>
            <a:ext cx="7982862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5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5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49578" y="1820040"/>
            <a:ext cx="7982862" cy="2580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01B4AD9-AFFF-448A-B7BA-1E35D82A2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686207"/>
              </p:ext>
            </p:extLst>
          </p:nvPr>
        </p:nvGraphicFramePr>
        <p:xfrm>
          <a:off x="549578" y="2138761"/>
          <a:ext cx="7982864" cy="2410296"/>
        </p:xfrm>
        <a:graphic>
          <a:graphicData uri="http://schemas.openxmlformats.org/drawingml/2006/table">
            <a:tbl>
              <a:tblPr/>
              <a:tblGrid>
                <a:gridCol w="286329">
                  <a:extLst>
                    <a:ext uri="{9D8B030D-6E8A-4147-A177-3AD203B41FA5}">
                      <a16:colId xmlns:a16="http://schemas.microsoft.com/office/drawing/2014/main" val="189994899"/>
                    </a:ext>
                  </a:extLst>
                </a:gridCol>
                <a:gridCol w="3229795">
                  <a:extLst>
                    <a:ext uri="{9D8B030D-6E8A-4147-A177-3AD203B41FA5}">
                      <a16:colId xmlns:a16="http://schemas.microsoft.com/office/drawing/2014/main" val="2063124260"/>
                    </a:ext>
                  </a:extLst>
                </a:gridCol>
                <a:gridCol w="767363">
                  <a:extLst>
                    <a:ext uri="{9D8B030D-6E8A-4147-A177-3AD203B41FA5}">
                      <a16:colId xmlns:a16="http://schemas.microsoft.com/office/drawing/2014/main" val="2070640312"/>
                    </a:ext>
                  </a:extLst>
                </a:gridCol>
                <a:gridCol w="767363">
                  <a:extLst>
                    <a:ext uri="{9D8B030D-6E8A-4147-A177-3AD203B41FA5}">
                      <a16:colId xmlns:a16="http://schemas.microsoft.com/office/drawing/2014/main" val="889073534"/>
                    </a:ext>
                  </a:extLst>
                </a:gridCol>
                <a:gridCol w="767363">
                  <a:extLst>
                    <a:ext uri="{9D8B030D-6E8A-4147-A177-3AD203B41FA5}">
                      <a16:colId xmlns:a16="http://schemas.microsoft.com/office/drawing/2014/main" val="781927252"/>
                    </a:ext>
                  </a:extLst>
                </a:gridCol>
                <a:gridCol w="767363">
                  <a:extLst>
                    <a:ext uri="{9D8B030D-6E8A-4147-A177-3AD203B41FA5}">
                      <a16:colId xmlns:a16="http://schemas.microsoft.com/office/drawing/2014/main" val="3349346676"/>
                    </a:ext>
                  </a:extLst>
                </a:gridCol>
                <a:gridCol w="698644">
                  <a:extLst>
                    <a:ext uri="{9D8B030D-6E8A-4147-A177-3AD203B41FA5}">
                      <a16:colId xmlns:a16="http://schemas.microsoft.com/office/drawing/2014/main" val="3751914535"/>
                    </a:ext>
                  </a:extLst>
                </a:gridCol>
                <a:gridCol w="698644">
                  <a:extLst>
                    <a:ext uri="{9D8B030D-6E8A-4147-A177-3AD203B41FA5}">
                      <a16:colId xmlns:a16="http://schemas.microsoft.com/office/drawing/2014/main" val="2372310258"/>
                    </a:ext>
                  </a:extLst>
                </a:gridCol>
              </a:tblGrid>
              <a:tr h="1367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5939964"/>
                  </a:ext>
                </a:extLst>
              </a:tr>
              <a:tr h="4188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5241"/>
                  </a:ext>
                </a:extLst>
              </a:tr>
              <a:tr h="145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226.090.550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237.896.848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11.806.298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231.336.361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759099"/>
                  </a:ext>
                </a:extLst>
              </a:tr>
              <a:tr h="170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58.340.420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61.610.146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3.269.726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60.985.042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121640"/>
                  </a:ext>
                </a:extLst>
              </a:tr>
              <a:tr h="170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20.721.996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19.556.446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-1.165.550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18.810.774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342562"/>
                  </a:ext>
                </a:extLst>
              </a:tr>
              <a:tr h="170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961.050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960.106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961.047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101805,8%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023388"/>
                  </a:ext>
                </a:extLst>
              </a:tr>
              <a:tr h="170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115.021.891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123.691.898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8.670.007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121.000.217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76083"/>
                  </a:ext>
                </a:extLst>
              </a:tr>
              <a:tr h="170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890.681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871.853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870.884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4625,5%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99354"/>
                  </a:ext>
                </a:extLst>
              </a:tr>
              <a:tr h="1709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3.773.163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3.630.116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-143.047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3.452.061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993237"/>
                  </a:ext>
                </a:extLst>
              </a:tr>
              <a:tr h="136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15.314.000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1.448.967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-13.865.033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67245"/>
                  </a:ext>
                </a:extLst>
              </a:tr>
              <a:tr h="136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3.417.412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1.593.910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2.828.203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009510"/>
                  </a:ext>
                </a:extLst>
              </a:tr>
              <a:tr h="136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11.072.126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15.333.468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4.261.342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15.089.005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170490"/>
                  </a:ext>
                </a:extLst>
              </a:tr>
              <a:tr h="136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7.354.824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7.352.984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7.339.128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398865,7%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80930"/>
                  </a:ext>
                </a:extLst>
              </a:tr>
              <a:tr h="136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300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0428" y="1124744"/>
            <a:ext cx="7934514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0428" y="1685059"/>
            <a:ext cx="7934512" cy="3037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578DF44-2533-4F23-941D-43DE66C41D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10979"/>
              </p:ext>
            </p:extLst>
          </p:nvPr>
        </p:nvGraphicFramePr>
        <p:xfrm>
          <a:off x="500427" y="2010560"/>
          <a:ext cx="7934511" cy="1712800"/>
        </p:xfrm>
        <a:graphic>
          <a:graphicData uri="http://schemas.openxmlformats.org/drawingml/2006/table">
            <a:tbl>
              <a:tblPr/>
              <a:tblGrid>
                <a:gridCol w="275122">
                  <a:extLst>
                    <a:ext uri="{9D8B030D-6E8A-4147-A177-3AD203B41FA5}">
                      <a16:colId xmlns:a16="http://schemas.microsoft.com/office/drawing/2014/main" val="3741927765"/>
                    </a:ext>
                  </a:extLst>
                </a:gridCol>
                <a:gridCol w="275122">
                  <a:extLst>
                    <a:ext uri="{9D8B030D-6E8A-4147-A177-3AD203B41FA5}">
                      <a16:colId xmlns:a16="http://schemas.microsoft.com/office/drawing/2014/main" val="1867922495"/>
                    </a:ext>
                  </a:extLst>
                </a:gridCol>
                <a:gridCol w="3103374">
                  <a:extLst>
                    <a:ext uri="{9D8B030D-6E8A-4147-A177-3AD203B41FA5}">
                      <a16:colId xmlns:a16="http://schemas.microsoft.com/office/drawing/2014/main" val="2641507398"/>
                    </a:ext>
                  </a:extLst>
                </a:gridCol>
                <a:gridCol w="737326">
                  <a:extLst>
                    <a:ext uri="{9D8B030D-6E8A-4147-A177-3AD203B41FA5}">
                      <a16:colId xmlns:a16="http://schemas.microsoft.com/office/drawing/2014/main" val="1758124060"/>
                    </a:ext>
                  </a:extLst>
                </a:gridCol>
                <a:gridCol w="737326">
                  <a:extLst>
                    <a:ext uri="{9D8B030D-6E8A-4147-A177-3AD203B41FA5}">
                      <a16:colId xmlns:a16="http://schemas.microsoft.com/office/drawing/2014/main" val="1383613546"/>
                    </a:ext>
                  </a:extLst>
                </a:gridCol>
                <a:gridCol w="737326">
                  <a:extLst>
                    <a:ext uri="{9D8B030D-6E8A-4147-A177-3AD203B41FA5}">
                      <a16:colId xmlns:a16="http://schemas.microsoft.com/office/drawing/2014/main" val="1417315476"/>
                    </a:ext>
                  </a:extLst>
                </a:gridCol>
                <a:gridCol w="737326">
                  <a:extLst>
                    <a:ext uri="{9D8B030D-6E8A-4147-A177-3AD203B41FA5}">
                      <a16:colId xmlns:a16="http://schemas.microsoft.com/office/drawing/2014/main" val="1616620551"/>
                    </a:ext>
                  </a:extLst>
                </a:gridCol>
                <a:gridCol w="671297">
                  <a:extLst>
                    <a:ext uri="{9D8B030D-6E8A-4147-A177-3AD203B41FA5}">
                      <a16:colId xmlns:a16="http://schemas.microsoft.com/office/drawing/2014/main" val="1720434274"/>
                    </a:ext>
                  </a:extLst>
                </a:gridCol>
                <a:gridCol w="660292">
                  <a:extLst>
                    <a:ext uri="{9D8B030D-6E8A-4147-A177-3AD203B41FA5}">
                      <a16:colId xmlns:a16="http://schemas.microsoft.com/office/drawing/2014/main" val="4151530330"/>
                    </a:ext>
                  </a:extLst>
                </a:gridCol>
              </a:tblGrid>
              <a:tr h="1330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835834"/>
                  </a:ext>
                </a:extLst>
              </a:tr>
              <a:tr h="4074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651724"/>
                  </a:ext>
                </a:extLst>
              </a:tr>
              <a:tr h="1746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144.950.426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134.449.302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-10.501.124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131.595.437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684262"/>
                  </a:ext>
                </a:extLst>
              </a:tr>
              <a:tr h="133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101.133.518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90.872.455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-10.261.063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89.154.112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069993"/>
                  </a:ext>
                </a:extLst>
              </a:tr>
              <a:tr h="133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Culturales y Artísticos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43.816.908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43.576.847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-240.061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42.441.325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02115"/>
                  </a:ext>
                </a:extLst>
              </a:tr>
              <a:tr h="166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2.177.177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2.415.891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238.714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2.241.297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868620"/>
                  </a:ext>
                </a:extLst>
              </a:tr>
              <a:tr h="166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78.962.947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82.375.217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3.412.270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79.623.324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2178104"/>
                  </a:ext>
                </a:extLst>
              </a:tr>
              <a:tr h="133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66.359.127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68.792.682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2.433.555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66.395.001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824746"/>
                  </a:ext>
                </a:extLst>
              </a:tr>
              <a:tr h="133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Bibliotecas Públicas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6.442.392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7.115.253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672.861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7.080.302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099725"/>
                  </a:ext>
                </a:extLst>
              </a:tr>
              <a:tr h="1330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Monumentos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6.161.428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6.467.282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305.854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6.148.021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931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813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95443" y="1140133"/>
            <a:ext cx="7886698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495442" y="1727819"/>
            <a:ext cx="788669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E712C28-F116-4463-B51E-466CFB34C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659708"/>
              </p:ext>
            </p:extLst>
          </p:nvPr>
        </p:nvGraphicFramePr>
        <p:xfrm>
          <a:off x="495442" y="2037571"/>
          <a:ext cx="7886698" cy="1132141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val="3304983908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1700291580"/>
                    </a:ext>
                  </a:extLst>
                </a:gridCol>
                <a:gridCol w="3084673">
                  <a:extLst>
                    <a:ext uri="{9D8B030D-6E8A-4147-A177-3AD203B41FA5}">
                      <a16:colId xmlns:a16="http://schemas.microsoft.com/office/drawing/2014/main" val="434845493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084856481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448605594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137712214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061904714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3870319625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val="798548810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317630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336967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13.423.589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0544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 FET - Covid - 19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13.423.589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381760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4.619.938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4.619.938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4.452.714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814381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 FET - Covid - 19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4.619.938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4.619.938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4.452.714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939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034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8525" y="1085895"/>
            <a:ext cx="798018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8525" y="1668063"/>
            <a:ext cx="7980181" cy="2873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C547F33-BB47-4E5A-A121-FC8BB5F07F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251147"/>
              </p:ext>
            </p:extLst>
          </p:nvPr>
        </p:nvGraphicFramePr>
        <p:xfrm>
          <a:off x="538525" y="1997967"/>
          <a:ext cx="7980182" cy="4365247"/>
        </p:xfrm>
        <a:graphic>
          <a:graphicData uri="http://schemas.openxmlformats.org/drawingml/2006/table">
            <a:tbl>
              <a:tblPr/>
              <a:tblGrid>
                <a:gridCol w="267432">
                  <a:extLst>
                    <a:ext uri="{9D8B030D-6E8A-4147-A177-3AD203B41FA5}">
                      <a16:colId xmlns:a16="http://schemas.microsoft.com/office/drawing/2014/main" val="3893059491"/>
                    </a:ext>
                  </a:extLst>
                </a:gridCol>
                <a:gridCol w="267432">
                  <a:extLst>
                    <a:ext uri="{9D8B030D-6E8A-4147-A177-3AD203B41FA5}">
                      <a16:colId xmlns:a16="http://schemas.microsoft.com/office/drawing/2014/main" val="826756861"/>
                    </a:ext>
                  </a:extLst>
                </a:gridCol>
                <a:gridCol w="267432">
                  <a:extLst>
                    <a:ext uri="{9D8B030D-6E8A-4147-A177-3AD203B41FA5}">
                      <a16:colId xmlns:a16="http://schemas.microsoft.com/office/drawing/2014/main" val="2364457896"/>
                    </a:ext>
                  </a:extLst>
                </a:gridCol>
                <a:gridCol w="3016637">
                  <a:extLst>
                    <a:ext uri="{9D8B030D-6E8A-4147-A177-3AD203B41FA5}">
                      <a16:colId xmlns:a16="http://schemas.microsoft.com/office/drawing/2014/main" val="1665741327"/>
                    </a:ext>
                  </a:extLst>
                </a:gridCol>
                <a:gridCol w="716719">
                  <a:extLst>
                    <a:ext uri="{9D8B030D-6E8A-4147-A177-3AD203B41FA5}">
                      <a16:colId xmlns:a16="http://schemas.microsoft.com/office/drawing/2014/main" val="2517227724"/>
                    </a:ext>
                  </a:extLst>
                </a:gridCol>
                <a:gridCol w="716719">
                  <a:extLst>
                    <a:ext uri="{9D8B030D-6E8A-4147-A177-3AD203B41FA5}">
                      <a16:colId xmlns:a16="http://schemas.microsoft.com/office/drawing/2014/main" val="255588017"/>
                    </a:ext>
                  </a:extLst>
                </a:gridCol>
                <a:gridCol w="716719">
                  <a:extLst>
                    <a:ext uri="{9D8B030D-6E8A-4147-A177-3AD203B41FA5}">
                      <a16:colId xmlns:a16="http://schemas.microsoft.com/office/drawing/2014/main" val="1056110063"/>
                    </a:ext>
                  </a:extLst>
                </a:gridCol>
                <a:gridCol w="716719">
                  <a:extLst>
                    <a:ext uri="{9D8B030D-6E8A-4147-A177-3AD203B41FA5}">
                      <a16:colId xmlns:a16="http://schemas.microsoft.com/office/drawing/2014/main" val="1827892370"/>
                    </a:ext>
                  </a:extLst>
                </a:gridCol>
                <a:gridCol w="652535">
                  <a:extLst>
                    <a:ext uri="{9D8B030D-6E8A-4147-A177-3AD203B41FA5}">
                      <a16:colId xmlns:a16="http://schemas.microsoft.com/office/drawing/2014/main" val="3209931026"/>
                    </a:ext>
                  </a:extLst>
                </a:gridCol>
                <a:gridCol w="641838">
                  <a:extLst>
                    <a:ext uri="{9D8B030D-6E8A-4147-A177-3AD203B41FA5}">
                      <a16:colId xmlns:a16="http://schemas.microsoft.com/office/drawing/2014/main" val="1493149033"/>
                    </a:ext>
                  </a:extLst>
                </a:gridCol>
              </a:tblGrid>
              <a:tr h="1269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7341083"/>
                  </a:ext>
                </a:extLst>
              </a:tr>
              <a:tr h="3889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504904"/>
                  </a:ext>
                </a:extLst>
              </a:tr>
              <a:tr h="1666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101.133.518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90.872.455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-10.261.063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89.154.112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465571"/>
                  </a:ext>
                </a:extLst>
              </a:tr>
              <a:tr h="126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19.578.244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19.841.577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263.333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19.800.567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025338"/>
                  </a:ext>
                </a:extLst>
              </a:tr>
              <a:tr h="126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4.698.263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3.762.175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-936.088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3.468.806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4267541"/>
                  </a:ext>
                </a:extLst>
              </a:tr>
              <a:tr h="126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138.364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137.420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138.364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14657,2%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663885"/>
                  </a:ext>
                </a:extLst>
              </a:tr>
              <a:tr h="126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138.364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137.420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138.364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14657,2%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385636"/>
                  </a:ext>
                </a:extLst>
              </a:tr>
              <a:tr h="126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62.020.763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59.123.203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-2.897.560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57.837.815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675005"/>
                  </a:ext>
                </a:extLst>
              </a:tr>
              <a:tr h="126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21.117.998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21.117.998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20.999.798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307192"/>
                  </a:ext>
                </a:extLst>
              </a:tr>
              <a:tr h="126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841.804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841.804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841.804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964317"/>
                  </a:ext>
                </a:extLst>
              </a:tr>
              <a:tr h="126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3.037.505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3.037.505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3.037.506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150941"/>
                  </a:ext>
                </a:extLst>
              </a:tr>
              <a:tr h="126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3.295.978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3.295.978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3.295.977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477338"/>
                  </a:ext>
                </a:extLst>
              </a:tr>
              <a:tr h="126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2.066.093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2.066.093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2.066.094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660380"/>
                  </a:ext>
                </a:extLst>
              </a:tr>
              <a:tr h="126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3.281.843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3.281.843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3.168.543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008156"/>
                  </a:ext>
                </a:extLst>
              </a:tr>
              <a:tr h="126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3.642.710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3.642.710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3.642.712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105229"/>
                  </a:ext>
                </a:extLst>
              </a:tr>
              <a:tr h="126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1.224.317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1.224.317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1.224.316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484765"/>
                  </a:ext>
                </a:extLst>
              </a:tr>
              <a:tr h="126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1.627.748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1.627.748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1.627.746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404429"/>
                  </a:ext>
                </a:extLst>
              </a:tr>
              <a:tr h="253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Instituciones Colaboradoras de las Artes y las Culturas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2.100.000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2.095.100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780266"/>
                  </a:ext>
                </a:extLst>
              </a:tr>
              <a:tr h="126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9.181.616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9.181.616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9.181.616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586932"/>
                  </a:ext>
                </a:extLst>
              </a:tr>
              <a:tr h="126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Gobierno-Consejo Nacional de Televisión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457864"/>
                  </a:ext>
                </a:extLst>
              </a:tr>
              <a:tr h="126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993.879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993.879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993.879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069397"/>
                  </a:ext>
                </a:extLst>
              </a:tr>
              <a:tr h="126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Educación-Programa 01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3.783.250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3.783.250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3.783.250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623148"/>
                  </a:ext>
                </a:extLst>
              </a:tr>
              <a:tr h="126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31.654.684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28.757.124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-2.897.560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27.590.519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837363"/>
                  </a:ext>
                </a:extLst>
              </a:tr>
              <a:tr h="126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10.016.667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8.478.922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-1.537.745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8.098.990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892365"/>
                  </a:ext>
                </a:extLst>
              </a:tr>
              <a:tr h="126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3.350.618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2.954.803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-395.815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2.855.573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932003"/>
                  </a:ext>
                </a:extLst>
              </a:tr>
              <a:tr h="126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1.686.497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1.367.497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-319.000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1.331.189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691775"/>
                  </a:ext>
                </a:extLst>
              </a:tr>
              <a:tr h="126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3.260.338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3.202.338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3.108.948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230155"/>
                  </a:ext>
                </a:extLst>
              </a:tr>
              <a:tr h="126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2.568.198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2.372.198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-196.000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2.020.905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984972"/>
                  </a:ext>
                </a:extLst>
              </a:tr>
              <a:tr h="126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Organizaciones Culturales Colaboradoras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7.367.852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7.367.852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7.307.198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827260"/>
                  </a:ext>
                </a:extLst>
              </a:tr>
              <a:tr h="126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1.268.594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1.163.594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1.125.220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497400"/>
                  </a:ext>
                </a:extLst>
              </a:tr>
              <a:tr h="126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359.826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294.826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286.768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559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00084" y="1179406"/>
            <a:ext cx="7985814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0084" y="1827084"/>
            <a:ext cx="7985814" cy="2651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860C5AB-7659-42F6-8F00-211DE72961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536393"/>
              </p:ext>
            </p:extLst>
          </p:nvPr>
        </p:nvGraphicFramePr>
        <p:xfrm>
          <a:off x="500085" y="2143263"/>
          <a:ext cx="7985815" cy="3436961"/>
        </p:xfrm>
        <a:graphic>
          <a:graphicData uri="http://schemas.openxmlformats.org/drawingml/2006/table">
            <a:tbl>
              <a:tblPr/>
              <a:tblGrid>
                <a:gridCol w="267621">
                  <a:extLst>
                    <a:ext uri="{9D8B030D-6E8A-4147-A177-3AD203B41FA5}">
                      <a16:colId xmlns:a16="http://schemas.microsoft.com/office/drawing/2014/main" val="2434795334"/>
                    </a:ext>
                  </a:extLst>
                </a:gridCol>
                <a:gridCol w="267621">
                  <a:extLst>
                    <a:ext uri="{9D8B030D-6E8A-4147-A177-3AD203B41FA5}">
                      <a16:colId xmlns:a16="http://schemas.microsoft.com/office/drawing/2014/main" val="3908410934"/>
                    </a:ext>
                  </a:extLst>
                </a:gridCol>
                <a:gridCol w="267621">
                  <a:extLst>
                    <a:ext uri="{9D8B030D-6E8A-4147-A177-3AD203B41FA5}">
                      <a16:colId xmlns:a16="http://schemas.microsoft.com/office/drawing/2014/main" val="3784028396"/>
                    </a:ext>
                  </a:extLst>
                </a:gridCol>
                <a:gridCol w="3018766">
                  <a:extLst>
                    <a:ext uri="{9D8B030D-6E8A-4147-A177-3AD203B41FA5}">
                      <a16:colId xmlns:a16="http://schemas.microsoft.com/office/drawing/2014/main" val="3153872800"/>
                    </a:ext>
                  </a:extLst>
                </a:gridCol>
                <a:gridCol w="717225">
                  <a:extLst>
                    <a:ext uri="{9D8B030D-6E8A-4147-A177-3AD203B41FA5}">
                      <a16:colId xmlns:a16="http://schemas.microsoft.com/office/drawing/2014/main" val="402069476"/>
                    </a:ext>
                  </a:extLst>
                </a:gridCol>
                <a:gridCol w="717225">
                  <a:extLst>
                    <a:ext uri="{9D8B030D-6E8A-4147-A177-3AD203B41FA5}">
                      <a16:colId xmlns:a16="http://schemas.microsoft.com/office/drawing/2014/main" val="3064536619"/>
                    </a:ext>
                  </a:extLst>
                </a:gridCol>
                <a:gridCol w="717225">
                  <a:extLst>
                    <a:ext uri="{9D8B030D-6E8A-4147-A177-3AD203B41FA5}">
                      <a16:colId xmlns:a16="http://schemas.microsoft.com/office/drawing/2014/main" val="1533193017"/>
                    </a:ext>
                  </a:extLst>
                </a:gridCol>
                <a:gridCol w="717225">
                  <a:extLst>
                    <a:ext uri="{9D8B030D-6E8A-4147-A177-3AD203B41FA5}">
                      <a16:colId xmlns:a16="http://schemas.microsoft.com/office/drawing/2014/main" val="2871705630"/>
                    </a:ext>
                  </a:extLst>
                </a:gridCol>
                <a:gridCol w="652995">
                  <a:extLst>
                    <a:ext uri="{9D8B030D-6E8A-4147-A177-3AD203B41FA5}">
                      <a16:colId xmlns:a16="http://schemas.microsoft.com/office/drawing/2014/main" val="3977119915"/>
                    </a:ext>
                  </a:extLst>
                </a:gridCol>
                <a:gridCol w="642291">
                  <a:extLst>
                    <a:ext uri="{9D8B030D-6E8A-4147-A177-3AD203B41FA5}">
                      <a16:colId xmlns:a16="http://schemas.microsoft.com/office/drawing/2014/main" val="281479715"/>
                    </a:ext>
                  </a:extLst>
                </a:gridCol>
              </a:tblGrid>
              <a:tr h="1261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907926"/>
                  </a:ext>
                </a:extLst>
              </a:tr>
              <a:tr h="3783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764697"/>
                  </a:ext>
                </a:extLst>
              </a:tr>
              <a:tr h="126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 Artes de la Visualidad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1.776.094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1.555.094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1.455.728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725515"/>
                  </a:ext>
                </a:extLst>
              </a:tr>
              <a:tr h="126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594589"/>
                  </a:ext>
                </a:extLst>
              </a:tr>
              <a:tr h="126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626076"/>
                  </a:ext>
                </a:extLst>
              </a:tr>
              <a:tr h="126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355.623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354.937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354.937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51740,1%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208534"/>
                  </a:ext>
                </a:extLst>
              </a:tr>
              <a:tr h="126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3457842"/>
                  </a:ext>
                </a:extLst>
              </a:tr>
              <a:tr h="126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354.937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354.937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354.937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994479"/>
                  </a:ext>
                </a:extLst>
              </a:tr>
              <a:tr h="126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923.063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923.063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887.837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657441"/>
                  </a:ext>
                </a:extLst>
              </a:tr>
              <a:tr h="126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613517"/>
                  </a:ext>
                </a:extLst>
              </a:tr>
              <a:tr h="126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544014"/>
                  </a:ext>
                </a:extLst>
              </a:tr>
              <a:tr h="126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079153"/>
                  </a:ext>
                </a:extLst>
              </a:tr>
              <a:tr h="126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393.622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368.622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361.239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169128"/>
                  </a:ext>
                </a:extLst>
              </a:tr>
              <a:tr h="126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413.295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438.295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425.320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15822"/>
                  </a:ext>
                </a:extLst>
              </a:tr>
              <a:tr h="126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-10.762.500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173614"/>
                  </a:ext>
                </a:extLst>
              </a:tr>
              <a:tr h="126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-10.762.500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910548"/>
                  </a:ext>
                </a:extLst>
              </a:tr>
              <a:tr h="126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17777"/>
                  </a:ext>
                </a:extLst>
              </a:tr>
              <a:tr h="126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358945"/>
                  </a:ext>
                </a:extLst>
              </a:tr>
              <a:tr h="157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512780"/>
                  </a:ext>
                </a:extLst>
              </a:tr>
              <a:tr h="126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796178"/>
                  </a:ext>
                </a:extLst>
              </a:tr>
              <a:tr h="252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004344"/>
                  </a:ext>
                </a:extLst>
              </a:tr>
              <a:tr h="126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3.504.424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3.501.035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389003,9%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816053"/>
                  </a:ext>
                </a:extLst>
              </a:tr>
              <a:tr h="126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3.504.424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3.501.035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389003,9%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46154"/>
                  </a:ext>
                </a:extLst>
              </a:tr>
              <a:tr h="126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733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1564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4131</Words>
  <Application>Microsoft Office PowerPoint</Application>
  <PresentationFormat>Presentación en pantalla (4:3)</PresentationFormat>
  <Paragraphs>2336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Arial Black</vt:lpstr>
      <vt:lpstr>Calibri</vt:lpstr>
      <vt:lpstr>1_Tema de Office</vt:lpstr>
      <vt:lpstr>EJECUCIÓN ACUMULADA DE GASTOS PRESUPUESTARIOS AL MES DE DICIEMBRE DE 2021 PARTIDA 29: MINISTERIO DE LAS CULTURAS, LAS ARTES Y EL PATRIMONIO</vt:lpstr>
      <vt:lpstr>EJECUCIÓN ACUMULADA DE GASTOS A DICIEMBRE DE 2021  PARTIDA 29 MINISTERIO DE LAS CULTURAS, LAS ARTES Y EL PATRIMONIO</vt:lpstr>
      <vt:lpstr>EJECUCIÓN MENSUAL DE GASTOS A DICIEMBRE DE 2021  PARTIDA 29 MINISTERIO DE LAS CULTURAS, LAS ARTES Y EL PATRIMONIO</vt:lpstr>
      <vt:lpstr>EJECUCIÓN ACUMULADA DE GASTOS A DICIEMBRE DE 2021  PARTIDA 29 MINISTERIO DE LAS CULTURAS, LAS ARTES Y EL PATRIMONIO</vt:lpstr>
      <vt:lpstr>EJECUCIÓN ACUMULADA DE GASTOS A DICIEMBRE DE 2021  PARTIDA 29 MINISTERIO DE LAS CULTURAS, LAS ARTES Y EL PATRIMONIO</vt:lpstr>
      <vt:lpstr>EJECUCIÓN ACUMULADA DE GASTOS A DICIEMBRE DE 2021  PARTIDA 29 RESUMEN POR CAPÍTULOS</vt:lpstr>
      <vt:lpstr>EJECUCIÓN ACUMULADA DE GASTOS A DICIEMBRE DE 2021  PARTIDA 29 RESUMEN FET – Covid - 19</vt:lpstr>
      <vt:lpstr>EJECUCIÓN ACUMULADA DE GASTOS A DICIEMBRE DE 2021  PARTIDA 29. CAPÍTUO 01. PROGRAMA 01: SUBSECRETARÍA DE LAS CULTURAS Y LAS ARTES</vt:lpstr>
      <vt:lpstr>EJECUCIÓN ACUMULADA DE GASTOS A DICIEMBRE DE 2021  PARTIDA 29. CAPÍTUO 01. PROGRAMA 01: SUBSECRETARÍA DE LAS CULTURAS Y LAS ARTES</vt:lpstr>
      <vt:lpstr>EJECUCIÓN ACUMULADA DE GASTOS A DICIEMBRE DE 2021  PARTIDA 29. CAPÍTUO 01. PROGRAMA 01: SUBSECRETARÍA DE LAS CULTURAS Y LAS ARTES FET – Covid - 19</vt:lpstr>
      <vt:lpstr>EJECUCIÓN ACUMULADA DE GASTOS A DICIEMBRE DE 2021  PARTIDA 29. CAPÍTUO 01. PROGRAMA 02: FONDOS CULTURALES Y ARTÍSTICOS</vt:lpstr>
      <vt:lpstr>EJECUCIÓN ACUMULADA DE GASTOS A DICIEMBRE DE 2021  PARTIDA 29. CAPÍTUO 02. PROGRAMA 01: SUBSECRETARÍA DEL PATRIMONIO CULTURAL</vt:lpstr>
      <vt:lpstr>EJECUCIÓN ACUMULADA DE GASTOS A DICIEMBRE DE 2021  PARTIDA 29. CAPÍTUO 03. PROGRAMA 01: SERVICIO NACIONAL DEL PATRIMONIO CULTURAL</vt:lpstr>
      <vt:lpstr>EJECUCIÓN ACUMULADA DE GASTOS A DICIEMBRE DE 2021  PARTIDA 29. CAPÍTUO 03. PROGRAMA 01: SERVICIO NACIONAL DEL PATRIMONIO CULTURAL</vt:lpstr>
      <vt:lpstr>EJECUCIÓN ACUMULADA DE GASTOS A DICIEMBRE DE 2021  PARTIDA 29. CAPÍTUO 03. PROGRAMA 01: SERVICIO NACIONAL DEL PATRIMONIO CULTURAL FET – Covid - 19</vt:lpstr>
      <vt:lpstr>EJECUCIÓN ACUMULADA DE GASTOS A DICIEMBRE DE 2021  PARTIDA 29. CAPÍTUO 03. PROGRAMA 02: RED DE BIBLIOTECAS PÚBLICAS</vt:lpstr>
      <vt:lpstr>EJECUCIÓN ACUMULADA DE GASTOS A DICIEMBRE DE 2021  PARTIDA 29. CAPÍTUO 03. PROGRAMA 03: CONSEJO DE MONUMENTOS NACIONALES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75</cp:revision>
  <dcterms:created xsi:type="dcterms:W3CDTF">2020-01-02T20:22:07Z</dcterms:created>
  <dcterms:modified xsi:type="dcterms:W3CDTF">2022-03-07T18:36:09Z</dcterms:modified>
</cp:coreProperties>
</file>