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0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</a:t>
            </a:r>
            <a:r>
              <a:rPr lang="en-US" sz="900" b="0" i="0" baseline="0" dirty="0">
                <a:effectLst/>
              </a:rPr>
              <a:t>Inicial</a:t>
            </a:r>
            <a:r>
              <a:rPr lang="en-US" sz="800" b="0" i="0" baseline="0" dirty="0">
                <a:effectLst/>
              </a:rPr>
              <a:t> por Subtítulos de Gasto</a:t>
            </a:r>
            <a:endParaRPr lang="es-CL" sz="6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2-4FAA-9DB8-F7E9161128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2-4FAA-9DB8-F7E9161128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2-4FAA-9DB8-F7E9161128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962-4FAA-9DB8-F7E9161128CA}"/>
              </c:ext>
            </c:extLst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62-4FAA-9DB8-F7E9161128C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27'!$C$63:$C$65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27'!$D$63:$D$65</c:f>
              <c:numCache>
                <c:formatCode>#,##0</c:formatCode>
                <c:ptCount val="3"/>
                <c:pt idx="0">
                  <c:v>16315393</c:v>
                </c:pt>
                <c:pt idx="1">
                  <c:v>3849818</c:v>
                </c:pt>
                <c:pt idx="2">
                  <c:v>44181814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62-4FAA-9DB8-F7E9161128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767335534671073E-2"/>
          <c:y val="0.79916702957108887"/>
          <c:w val="0.95478164422995515"/>
          <c:h val="0.15423085351527652"/>
        </c:manualLayout>
      </c:layout>
      <c:overlay val="0"/>
      <c:spPr>
        <a:noFill/>
        <a:ln w="12700">
          <a:solidFill>
            <a:srgbClr val="4F81BD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Distribución Presupuesto Inicial por Capítulo</a:t>
            </a:r>
            <a:endParaRPr lang="es-CL" sz="800" dirty="0">
              <a:effectLst/>
            </a:endParaRP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0" i="0" baseline="0" dirty="0">
                <a:effectLst/>
              </a:rPr>
              <a:t>(en Millones de $)</a:t>
            </a:r>
            <a:endParaRPr lang="es-CL" sz="8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378167641325537E-2"/>
                  <c:y val="6.4353476283300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86988304093562E-2"/>
                      <c:h val="5.26332033788174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13-4B46-BC0A-4AA60C69EB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27'!$K$63:$K$64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27'!$L$63:$L$64</c:f>
              <c:numCache>
                <c:formatCode>#,##0</c:formatCode>
                <c:ptCount val="2"/>
                <c:pt idx="0">
                  <c:v>7051.7560000000003</c:v>
                </c:pt>
                <c:pt idx="1">
                  <c:v>58348.665999999997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3-4B46-BC0A-4AA60C69EB3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3853824"/>
        <c:axId val="203856512"/>
      </c:barChart>
      <c:catAx>
        <c:axId val="20385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856512"/>
        <c:crosses val="autoZero"/>
        <c:auto val="1"/>
        <c:lblAlgn val="ctr"/>
        <c:lblOffset val="100"/>
        <c:noMultiLvlLbl val="0"/>
      </c:catAx>
      <c:valAx>
        <c:axId val="2038565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385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Mensual 2019- 2020 - 2021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27'!$D$32:$O$32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0.13910705662052311</c:v>
                </c:pt>
                <c:pt idx="2">
                  <c:v>0.14451880934360486</c:v>
                </c:pt>
                <c:pt idx="3">
                  <c:v>4.8016900545309195E-2</c:v>
                </c:pt>
                <c:pt idx="4">
                  <c:v>3.2973417277518229E-2</c:v>
                </c:pt>
                <c:pt idx="5">
                  <c:v>4.4355073037236174E-2</c:v>
                </c:pt>
                <c:pt idx="6">
                  <c:v>0.21890397524898214</c:v>
                </c:pt>
                <c:pt idx="7">
                  <c:v>3.7707780695883826E-2</c:v>
                </c:pt>
                <c:pt idx="8">
                  <c:v>4.8168830893868447E-2</c:v>
                </c:pt>
                <c:pt idx="9">
                  <c:v>3.3107463511092346E-2</c:v>
                </c:pt>
                <c:pt idx="10">
                  <c:v>3.7837460512755439E-2</c:v>
                </c:pt>
                <c:pt idx="11">
                  <c:v>7.6306340838476178E-2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D8-472C-A973-66B02534AE0E}"/>
            </c:ext>
          </c:extLst>
        </c:ser>
        <c:ser>
          <c:idx val="0"/>
          <c:order val="1"/>
          <c:tx>
            <c:strRef>
              <c:f>'Partida 27'!$C$33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27'!$D$33:$O$33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7.5977208273805968E-2</c:v>
                </c:pt>
                <c:pt idx="2">
                  <c:v>0.13107225372299375</c:v>
                </c:pt>
                <c:pt idx="3">
                  <c:v>0.10496860396712053</c:v>
                </c:pt>
                <c:pt idx="4">
                  <c:v>7.2331944942251786E-2</c:v>
                </c:pt>
                <c:pt idx="5">
                  <c:v>6.6202971054020496E-2</c:v>
                </c:pt>
                <c:pt idx="6">
                  <c:v>0.10660461419854986</c:v>
                </c:pt>
                <c:pt idx="7">
                  <c:v>9.3139578518506391E-2</c:v>
                </c:pt>
                <c:pt idx="8">
                  <c:v>8.2850508351231478E-2</c:v>
                </c:pt>
                <c:pt idx="9">
                  <c:v>1.3153789061479033E-2</c:v>
                </c:pt>
                <c:pt idx="10">
                  <c:v>2.6379234309340485E-2</c:v>
                </c:pt>
                <c:pt idx="11">
                  <c:v>7.0227015088667646E-2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D8-472C-A973-66B02534AE0E}"/>
            </c:ext>
          </c:extLst>
        </c:ser>
        <c:ser>
          <c:idx val="1"/>
          <c:order val="2"/>
          <c:tx>
            <c:strRef>
              <c:f>'Partida 27'!$C$34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D8-472C-A973-66B02534AE0E}"/>
                </c:ext>
              </c:extLst>
            </c:dLbl>
            <c:dLbl>
              <c:idx val="1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D8-472C-A973-66B02534AE0E}"/>
                </c:ext>
              </c:extLst>
            </c:dLbl>
            <c:dLbl>
              <c:idx val="2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D8-472C-A973-66B02534AE0E}"/>
                </c:ext>
              </c:extLst>
            </c:dLbl>
            <c:dLbl>
              <c:idx val="3"/>
              <c:layout>
                <c:manualLayout>
                  <c:x val="6.45161181075068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D8-472C-A973-66B02534AE0E}"/>
                </c:ext>
              </c:extLst>
            </c:dLbl>
            <c:dLbl>
              <c:idx val="4"/>
              <c:layout>
                <c:manualLayout>
                  <c:x val="6.4516118107506883E-3"/>
                  <c:y val="-1.29334226733315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D8-472C-A973-66B02534AE0E}"/>
                </c:ext>
              </c:extLst>
            </c:dLbl>
            <c:dLbl>
              <c:idx val="5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D8-472C-A973-66B02534AE0E}"/>
                </c:ext>
              </c:extLst>
            </c:dLbl>
            <c:dLbl>
              <c:idx val="6"/>
              <c:layout>
                <c:manualLayout>
                  <c:x val="1.290322362150129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D8-472C-A973-66B02534AE0E}"/>
                </c:ext>
              </c:extLst>
            </c:dLbl>
            <c:dLbl>
              <c:idx val="7"/>
              <c:layout>
                <c:manualLayout>
                  <c:x val="8.6021490810008396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D8-472C-A973-66B02534AE0E}"/>
                </c:ext>
              </c:extLst>
            </c:dLbl>
            <c:dLbl>
              <c:idx val="8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D8-472C-A973-66B02534AE0E}"/>
                </c:ext>
              </c:extLst>
            </c:dLbl>
            <c:dLbl>
              <c:idx val="9"/>
              <c:layout>
                <c:manualLayout>
                  <c:x val="1.07526863512511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D8-472C-A973-66B02534AE0E}"/>
                </c:ext>
              </c:extLst>
            </c:dLbl>
            <c:dLbl>
              <c:idx val="10"/>
              <c:layout>
                <c:manualLayout>
                  <c:x val="8.60214908100091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8D8-472C-A973-66B02534AE0E}"/>
                </c:ext>
              </c:extLst>
            </c:dLbl>
            <c:dLbl>
              <c:idx val="11"/>
              <c:layout>
                <c:manualLayout>
                  <c:x val="4.3010745405004588E-3"/>
                  <c:y val="-3.52733784036379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D8-472C-A973-66B02534AE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27'!$D$31:$O$31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27'!$D$34:$O$34</c:f>
              <c:numCache>
                <c:formatCode>0.0%</c:formatCode>
                <c:ptCount val="12"/>
                <c:pt idx="0">
                  <c:v>8.4080395345630443E-2</c:v>
                </c:pt>
                <c:pt idx="1">
                  <c:v>0.13184818159561706</c:v>
                </c:pt>
                <c:pt idx="2">
                  <c:v>6.7928308556726449E-2</c:v>
                </c:pt>
                <c:pt idx="3">
                  <c:v>0.16799189652354354</c:v>
                </c:pt>
                <c:pt idx="4">
                  <c:v>6.7374707449346219E-2</c:v>
                </c:pt>
                <c:pt idx="5">
                  <c:v>8.5783204171626604E-2</c:v>
                </c:pt>
                <c:pt idx="6">
                  <c:v>0.20243467882753416</c:v>
                </c:pt>
                <c:pt idx="7">
                  <c:v>5.1952654158329961E-2</c:v>
                </c:pt>
                <c:pt idx="8">
                  <c:v>4.3038821554654223E-2</c:v>
                </c:pt>
                <c:pt idx="9">
                  <c:v>2.2839384003091476E-2</c:v>
                </c:pt>
                <c:pt idx="10">
                  <c:v>3.1852294708048248E-2</c:v>
                </c:pt>
                <c:pt idx="11">
                  <c:v>7.0962012738555888E-2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D8-472C-A973-66B02534AE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583296"/>
        <c:axId val="14584832"/>
      </c:barChart>
      <c:catAx>
        <c:axId val="1458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4832"/>
        <c:crosses val="autoZero"/>
        <c:auto val="1"/>
        <c:lblAlgn val="ctr"/>
        <c:lblOffset val="100"/>
        <c:noMultiLvlLbl val="0"/>
      </c:catAx>
      <c:valAx>
        <c:axId val="1458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58329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>
                <a:effectLst/>
              </a:rPr>
              <a:t>% Ejecución Acumulada  2019 - 2020 - 2021</a:t>
            </a:r>
            <a:endParaRPr lang="es-CL" sz="105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27'!$D$26:$O$26</c:f>
              <c:numCache>
                <c:formatCode>0.0%</c:formatCode>
                <c:ptCount val="12"/>
                <c:pt idx="0">
                  <c:v>0.12955951644594754</c:v>
                </c:pt>
                <c:pt idx="1">
                  <c:v>0.26866657306647068</c:v>
                </c:pt>
                <c:pt idx="2">
                  <c:v>0.41318538241007557</c:v>
                </c:pt>
                <c:pt idx="3">
                  <c:v>0.46120228295538473</c:v>
                </c:pt>
                <c:pt idx="4">
                  <c:v>0.49417570023290297</c:v>
                </c:pt>
                <c:pt idx="5">
                  <c:v>0.5385307732701391</c:v>
                </c:pt>
                <c:pt idx="6">
                  <c:v>0.75018648830053092</c:v>
                </c:pt>
                <c:pt idx="7">
                  <c:v>0.78608378001678392</c:v>
                </c:pt>
                <c:pt idx="8">
                  <c:v>0.83257181212536946</c:v>
                </c:pt>
                <c:pt idx="9">
                  <c:v>0.86567927563646185</c:v>
                </c:pt>
                <c:pt idx="10">
                  <c:v>0.90351673614921724</c:v>
                </c:pt>
                <c:pt idx="11">
                  <c:v>0.97930620108109878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CF-44D0-AA8A-EF4D59E48539}"/>
            </c:ext>
          </c:extLst>
        </c:ser>
        <c:ser>
          <c:idx val="0"/>
          <c:order val="1"/>
          <c:tx>
            <c:strRef>
              <c:f>'Partida 27'!$C$27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27'!$D$27:$O$27</c:f>
              <c:numCache>
                <c:formatCode>0.0%</c:formatCode>
                <c:ptCount val="12"/>
                <c:pt idx="0">
                  <c:v>0.13935926954185776</c:v>
                </c:pt>
                <c:pt idx="1">
                  <c:v>0.21533647781566373</c:v>
                </c:pt>
                <c:pt idx="2">
                  <c:v>0.34640873153865748</c:v>
                </c:pt>
                <c:pt idx="3">
                  <c:v>0.45401585030276698</c:v>
                </c:pt>
                <c:pt idx="4">
                  <c:v>0.53453912953707594</c:v>
                </c:pt>
                <c:pt idx="5">
                  <c:v>0.59421247554726875</c:v>
                </c:pt>
                <c:pt idx="6">
                  <c:v>0.70081708974581858</c:v>
                </c:pt>
                <c:pt idx="7">
                  <c:v>0.79293763248141014</c:v>
                </c:pt>
                <c:pt idx="8">
                  <c:v>0.86510596304029275</c:v>
                </c:pt>
                <c:pt idx="9">
                  <c:v>0.87634128623518348</c:v>
                </c:pt>
                <c:pt idx="10">
                  <c:v>0.90272052054452401</c:v>
                </c:pt>
                <c:pt idx="11">
                  <c:v>0.81185075613754654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CF-44D0-AA8A-EF4D59E48539}"/>
            </c:ext>
          </c:extLst>
        </c:ser>
        <c:ser>
          <c:idx val="1"/>
          <c:order val="2"/>
          <c:tx>
            <c:strRef>
              <c:f>'Partida 27'!$C$28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4CF-44D0-AA8A-EF4D59E48539}"/>
              </c:ext>
            </c:extLst>
          </c:dPt>
          <c:dLbls>
            <c:dLbl>
              <c:idx val="0"/>
              <c:layout>
                <c:manualLayout>
                  <c:x val="-3.6213507292171002E-2"/>
                  <c:y val="4.3141864200449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CF-44D0-AA8A-EF4D59E48539}"/>
                </c:ext>
              </c:extLst>
            </c:dLbl>
            <c:dLbl>
              <c:idx val="1"/>
              <c:layout>
                <c:manualLayout>
                  <c:x val="-2.1574973031283712E-2"/>
                  <c:y val="2.45513374265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CF-44D0-AA8A-EF4D59E48539}"/>
                </c:ext>
              </c:extLst>
            </c:dLbl>
            <c:dLbl>
              <c:idx val="2"/>
              <c:layout>
                <c:manualLayout>
                  <c:x val="-3.2362459546925564E-2"/>
                  <c:y val="5.261000877109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CF-44D0-AA8A-EF4D59E48539}"/>
                </c:ext>
              </c:extLst>
            </c:dLbl>
            <c:dLbl>
              <c:idx val="3"/>
              <c:layout>
                <c:manualLayout>
                  <c:x val="-3.2362459546925564E-2"/>
                  <c:y val="4.5595340934950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CF-44D0-AA8A-EF4D59E48539}"/>
                </c:ext>
              </c:extLst>
            </c:dLbl>
            <c:dLbl>
              <c:idx val="4"/>
              <c:layout>
                <c:manualLayout>
                  <c:x val="-5.3937432578209279E-2"/>
                  <c:y val="-3.8580673098804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CF-44D0-AA8A-EF4D59E48539}"/>
                </c:ext>
              </c:extLst>
            </c:dLbl>
            <c:dLbl>
              <c:idx val="5"/>
              <c:layout>
                <c:manualLayout>
                  <c:x val="-5.3937432578209356E-2"/>
                  <c:y val="-3.5073339180730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4CF-44D0-AA8A-EF4D59E48539}"/>
                </c:ext>
              </c:extLst>
            </c:dLbl>
            <c:dLbl>
              <c:idx val="6"/>
              <c:layout>
                <c:manualLayout>
                  <c:x val="-7.5512405609492989E-2"/>
                  <c:y val="7.0146678361461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4CF-44D0-AA8A-EF4D59E48539}"/>
                </c:ext>
              </c:extLst>
            </c:dLbl>
            <c:dLbl>
              <c:idx val="7"/>
              <c:layout>
                <c:manualLayout>
                  <c:x val="-5.6094929881337727E-2"/>
                  <c:y val="-1.05220017542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4CF-44D0-AA8A-EF4D59E48539}"/>
                </c:ext>
              </c:extLst>
            </c:dLbl>
            <c:dLbl>
              <c:idx val="8"/>
              <c:layout>
                <c:manualLayout>
                  <c:x val="-5.3937432578209356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4CF-44D0-AA8A-EF4D59E48539}"/>
                </c:ext>
              </c:extLst>
            </c:dLbl>
            <c:dLbl>
              <c:idx val="9"/>
              <c:layout>
                <c:manualLayout>
                  <c:x val="-3.4519956850053934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4CF-44D0-AA8A-EF4D59E48539}"/>
                </c:ext>
              </c:extLst>
            </c:dLbl>
            <c:dLbl>
              <c:idx val="10"/>
              <c:layout>
                <c:manualLayout>
                  <c:x val="-1.2944983818770227E-2"/>
                  <c:y val="-1.753666959036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CF-44D0-AA8A-EF4D59E485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27'!$D$28:$O$28</c:f>
              <c:numCache>
                <c:formatCode>0.0%</c:formatCode>
                <c:ptCount val="12"/>
                <c:pt idx="0">
                  <c:v>8.4080395345630443E-2</c:v>
                </c:pt>
                <c:pt idx="1">
                  <c:v>0.21592857694124751</c:v>
                </c:pt>
                <c:pt idx="2">
                  <c:v>0.28061332227858926</c:v>
                </c:pt>
                <c:pt idx="3">
                  <c:v>0.44860521880213278</c:v>
                </c:pt>
                <c:pt idx="4">
                  <c:v>0.51296184280155721</c:v>
                </c:pt>
                <c:pt idx="5">
                  <c:v>0.59772388266510035</c:v>
                </c:pt>
                <c:pt idx="6">
                  <c:v>0.80015856149263453</c:v>
                </c:pt>
                <c:pt idx="7">
                  <c:v>0.85211121565096448</c:v>
                </c:pt>
                <c:pt idx="8">
                  <c:v>0.8951500372056187</c:v>
                </c:pt>
                <c:pt idx="9">
                  <c:v>0.91841918619189122</c:v>
                </c:pt>
                <c:pt idx="10">
                  <c:v>0.94051459134907245</c:v>
                </c:pt>
                <c:pt idx="11">
                  <c:v>0.98952669062678178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4CF-44D0-AA8A-EF4D59E48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0919808"/>
        <c:axId val="150925696"/>
      </c:lineChart>
      <c:catAx>
        <c:axId val="1509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25696"/>
        <c:crosses val="autoZero"/>
        <c:auto val="1"/>
        <c:lblAlgn val="ctr"/>
        <c:lblOffset val="100"/>
        <c:noMultiLvlLbl val="0"/>
      </c:catAx>
      <c:valAx>
        <c:axId val="150925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091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4033075962592047E-2"/>
          <c:y val="0.86584364912962886"/>
          <c:w val="0.96761885346855914"/>
          <c:h val="0.11311234736193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545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612137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0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0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41921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241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17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60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86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51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77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67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6719" y="1176848"/>
            <a:ext cx="803741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609" y="2031132"/>
            <a:ext cx="803741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647E6B-2A47-4AB6-81E4-29759550B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79018"/>
              </p:ext>
            </p:extLst>
          </p:nvPr>
        </p:nvGraphicFramePr>
        <p:xfrm>
          <a:off x="516718" y="2368295"/>
          <a:ext cx="8032919" cy="2247072"/>
        </p:xfrm>
        <a:graphic>
          <a:graphicData uri="http://schemas.openxmlformats.org/drawingml/2006/table">
            <a:tbl>
              <a:tblPr/>
              <a:tblGrid>
                <a:gridCol w="258792">
                  <a:extLst>
                    <a:ext uri="{9D8B030D-6E8A-4147-A177-3AD203B41FA5}">
                      <a16:colId xmlns:a16="http://schemas.microsoft.com/office/drawing/2014/main" val="1817347496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76097008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2753149108"/>
                    </a:ext>
                  </a:extLst>
                </a:gridCol>
                <a:gridCol w="3229732">
                  <a:extLst>
                    <a:ext uri="{9D8B030D-6E8A-4147-A177-3AD203B41FA5}">
                      <a16:colId xmlns:a16="http://schemas.microsoft.com/office/drawing/2014/main" val="3034364012"/>
                    </a:ext>
                  </a:extLst>
                </a:gridCol>
                <a:gridCol w="693564">
                  <a:extLst>
                    <a:ext uri="{9D8B030D-6E8A-4147-A177-3AD203B41FA5}">
                      <a16:colId xmlns:a16="http://schemas.microsoft.com/office/drawing/2014/main" val="4216677922"/>
                    </a:ext>
                  </a:extLst>
                </a:gridCol>
                <a:gridCol w="693564">
                  <a:extLst>
                    <a:ext uri="{9D8B030D-6E8A-4147-A177-3AD203B41FA5}">
                      <a16:colId xmlns:a16="http://schemas.microsoft.com/office/drawing/2014/main" val="2791583384"/>
                    </a:ext>
                  </a:extLst>
                </a:gridCol>
                <a:gridCol w="693564">
                  <a:extLst>
                    <a:ext uri="{9D8B030D-6E8A-4147-A177-3AD203B41FA5}">
                      <a16:colId xmlns:a16="http://schemas.microsoft.com/office/drawing/2014/main" val="1619226409"/>
                    </a:ext>
                  </a:extLst>
                </a:gridCol>
                <a:gridCol w="693564">
                  <a:extLst>
                    <a:ext uri="{9D8B030D-6E8A-4147-A177-3AD203B41FA5}">
                      <a16:colId xmlns:a16="http://schemas.microsoft.com/office/drawing/2014/main" val="1347138095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555257770"/>
                    </a:ext>
                  </a:extLst>
                </a:gridCol>
                <a:gridCol w="621101">
                  <a:extLst>
                    <a:ext uri="{9D8B030D-6E8A-4147-A177-3AD203B41FA5}">
                      <a16:colId xmlns:a16="http://schemas.microsoft.com/office/drawing/2014/main" val="1000695831"/>
                    </a:ext>
                  </a:extLst>
                </a:gridCol>
              </a:tblGrid>
              <a:tr h="121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317853"/>
                  </a:ext>
                </a:extLst>
              </a:tr>
              <a:tr h="370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59977"/>
                  </a:ext>
                </a:extLst>
              </a:tr>
              <a:tr h="1588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19.869.691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581.273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19.656.316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9064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18.521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12.433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686994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70.160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45190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19.190.077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18.992.072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466622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18.355.134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18.157.124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04541"/>
                  </a:ext>
                </a:extLst>
              </a:tr>
              <a:tr h="143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17.144.380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16.990.546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347644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1.210.754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1.166.578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598710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12877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834.948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75778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90703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279.086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69133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046496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302.064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302.565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60513,0%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44951"/>
                  </a:ext>
                </a:extLst>
              </a:tr>
              <a:tr h="121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012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2483" y="114571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0604"/>
              </p:ext>
            </p:extLst>
          </p:nvPr>
        </p:nvGraphicFramePr>
        <p:xfrm>
          <a:off x="437690" y="2132856"/>
          <a:ext cx="4104000" cy="24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372852"/>
              </p:ext>
            </p:extLst>
          </p:nvPr>
        </p:nvGraphicFramePr>
        <p:xfrm>
          <a:off x="4609281" y="2132855"/>
          <a:ext cx="4104000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96752"/>
            <a:ext cx="794579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983413"/>
              </p:ext>
            </p:extLst>
          </p:nvPr>
        </p:nvGraphicFramePr>
        <p:xfrm>
          <a:off x="467544" y="2276872"/>
          <a:ext cx="7945794" cy="381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5539" y="1199492"/>
            <a:ext cx="799288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443812"/>
              </p:ext>
            </p:extLst>
          </p:nvPr>
        </p:nvGraphicFramePr>
        <p:xfrm>
          <a:off x="515538" y="2276872"/>
          <a:ext cx="7992889" cy="383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8641" y="1196753"/>
            <a:ext cx="7993510" cy="6031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5195" y="1871906"/>
            <a:ext cx="8090869" cy="26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724AED-C781-4184-96D6-8663F3F9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537622"/>
              </p:ext>
            </p:extLst>
          </p:nvPr>
        </p:nvGraphicFramePr>
        <p:xfrm>
          <a:off x="546377" y="2204863"/>
          <a:ext cx="7993510" cy="1865463"/>
        </p:xfrm>
        <a:graphic>
          <a:graphicData uri="http://schemas.openxmlformats.org/drawingml/2006/table">
            <a:tbl>
              <a:tblPr/>
              <a:tblGrid>
                <a:gridCol w="286711">
                  <a:extLst>
                    <a:ext uri="{9D8B030D-6E8A-4147-A177-3AD203B41FA5}">
                      <a16:colId xmlns:a16="http://schemas.microsoft.com/office/drawing/2014/main" val="3133829117"/>
                    </a:ext>
                  </a:extLst>
                </a:gridCol>
                <a:gridCol w="3234103">
                  <a:extLst>
                    <a:ext uri="{9D8B030D-6E8A-4147-A177-3AD203B41FA5}">
                      <a16:colId xmlns:a16="http://schemas.microsoft.com/office/drawing/2014/main" val="274382731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322859426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236988531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821049958"/>
                    </a:ext>
                  </a:extLst>
                </a:gridCol>
                <a:gridCol w="768386">
                  <a:extLst>
                    <a:ext uri="{9D8B030D-6E8A-4147-A177-3AD203B41FA5}">
                      <a16:colId xmlns:a16="http://schemas.microsoft.com/office/drawing/2014/main" val="554131786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1501293582"/>
                    </a:ext>
                  </a:extLst>
                </a:gridCol>
                <a:gridCol w="699576">
                  <a:extLst>
                    <a:ext uri="{9D8B030D-6E8A-4147-A177-3AD203B41FA5}">
                      <a16:colId xmlns:a16="http://schemas.microsoft.com/office/drawing/2014/main" val="2174139373"/>
                    </a:ext>
                  </a:extLst>
                </a:gridCol>
              </a:tblGrid>
              <a:tr h="1320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123254"/>
                  </a:ext>
                </a:extLst>
              </a:tr>
              <a:tr h="404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377341"/>
                  </a:ext>
                </a:extLst>
              </a:tr>
              <a:tr h="140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64.565.479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68.400.061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3.834.582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67.683.686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84392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16.315.393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17.416.455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1.101.062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17.382.882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2948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3.849.818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3.977.556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3.832.782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639477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64413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44.181.814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43.600.137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43.351.791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2914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1.374.830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3755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554896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-35.899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825823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1.424.929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49135,5%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066717"/>
                  </a:ext>
                </a:extLst>
              </a:tr>
              <a:tr h="1320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85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1140661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88364"/>
            <a:ext cx="7992888" cy="257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294D8F-4FD7-482F-9DFF-D3151AD2A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00671"/>
              </p:ext>
            </p:extLst>
          </p:nvPr>
        </p:nvGraphicFramePr>
        <p:xfrm>
          <a:off x="539552" y="2126068"/>
          <a:ext cx="7992888" cy="1230589"/>
        </p:xfrm>
        <a:graphic>
          <a:graphicData uri="http://schemas.openxmlformats.org/drawingml/2006/table">
            <a:tbl>
              <a:tblPr/>
              <a:tblGrid>
                <a:gridCol w="277146">
                  <a:extLst>
                    <a:ext uri="{9D8B030D-6E8A-4147-A177-3AD203B41FA5}">
                      <a16:colId xmlns:a16="http://schemas.microsoft.com/office/drawing/2014/main" val="3434266226"/>
                    </a:ext>
                  </a:extLst>
                </a:gridCol>
                <a:gridCol w="277146">
                  <a:extLst>
                    <a:ext uri="{9D8B030D-6E8A-4147-A177-3AD203B41FA5}">
                      <a16:colId xmlns:a16="http://schemas.microsoft.com/office/drawing/2014/main" val="2807449465"/>
                    </a:ext>
                  </a:extLst>
                </a:gridCol>
                <a:gridCol w="3126206">
                  <a:extLst>
                    <a:ext uri="{9D8B030D-6E8A-4147-A177-3AD203B41FA5}">
                      <a16:colId xmlns:a16="http://schemas.microsoft.com/office/drawing/2014/main" val="2445199305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34204898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2903504303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546245123"/>
                    </a:ext>
                  </a:extLst>
                </a:gridCol>
                <a:gridCol w="742751">
                  <a:extLst>
                    <a:ext uri="{9D8B030D-6E8A-4147-A177-3AD203B41FA5}">
                      <a16:colId xmlns:a16="http://schemas.microsoft.com/office/drawing/2014/main" val="1737875325"/>
                    </a:ext>
                  </a:extLst>
                </a:gridCol>
                <a:gridCol w="676236">
                  <a:extLst>
                    <a:ext uri="{9D8B030D-6E8A-4147-A177-3AD203B41FA5}">
                      <a16:colId xmlns:a16="http://schemas.microsoft.com/office/drawing/2014/main" val="989742662"/>
                    </a:ext>
                  </a:extLst>
                </a:gridCol>
                <a:gridCol w="665150">
                  <a:extLst>
                    <a:ext uri="{9D8B030D-6E8A-4147-A177-3AD203B41FA5}">
                      <a16:colId xmlns:a16="http://schemas.microsoft.com/office/drawing/2014/main" val="2663511054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195459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2780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8.041.694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7.745.224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87255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58.348.666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61.193.310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2.844.644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60.773.410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136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27.052.897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1.949.387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26.927.225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1054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14.270.722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14.189.869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47452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19.288.418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19.869.691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581.273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19.656.316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19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1093" y="1187862"/>
            <a:ext cx="806176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093" y="2088313"/>
            <a:ext cx="8080038" cy="2574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8008DF-1906-452C-9E51-1F273308E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91118"/>
              </p:ext>
            </p:extLst>
          </p:nvPr>
        </p:nvGraphicFramePr>
        <p:xfrm>
          <a:off x="527016" y="2408895"/>
          <a:ext cx="8058987" cy="2979168"/>
        </p:xfrm>
        <a:graphic>
          <a:graphicData uri="http://schemas.openxmlformats.org/drawingml/2006/table">
            <a:tbl>
              <a:tblPr/>
              <a:tblGrid>
                <a:gridCol w="270074">
                  <a:extLst>
                    <a:ext uri="{9D8B030D-6E8A-4147-A177-3AD203B41FA5}">
                      <a16:colId xmlns:a16="http://schemas.microsoft.com/office/drawing/2014/main" val="1405334765"/>
                    </a:ext>
                  </a:extLst>
                </a:gridCol>
                <a:gridCol w="270074">
                  <a:extLst>
                    <a:ext uri="{9D8B030D-6E8A-4147-A177-3AD203B41FA5}">
                      <a16:colId xmlns:a16="http://schemas.microsoft.com/office/drawing/2014/main" val="721768683"/>
                    </a:ext>
                  </a:extLst>
                </a:gridCol>
                <a:gridCol w="270074">
                  <a:extLst>
                    <a:ext uri="{9D8B030D-6E8A-4147-A177-3AD203B41FA5}">
                      <a16:colId xmlns:a16="http://schemas.microsoft.com/office/drawing/2014/main" val="1948351005"/>
                    </a:ext>
                  </a:extLst>
                </a:gridCol>
                <a:gridCol w="3046426">
                  <a:extLst>
                    <a:ext uri="{9D8B030D-6E8A-4147-A177-3AD203B41FA5}">
                      <a16:colId xmlns:a16="http://schemas.microsoft.com/office/drawing/2014/main" val="1478710519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3897477457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3669486981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4138530167"/>
                    </a:ext>
                  </a:extLst>
                </a:gridCol>
                <a:gridCol w="723796">
                  <a:extLst>
                    <a:ext uri="{9D8B030D-6E8A-4147-A177-3AD203B41FA5}">
                      <a16:colId xmlns:a16="http://schemas.microsoft.com/office/drawing/2014/main" val="1889661834"/>
                    </a:ext>
                  </a:extLst>
                </a:gridCol>
                <a:gridCol w="658979">
                  <a:extLst>
                    <a:ext uri="{9D8B030D-6E8A-4147-A177-3AD203B41FA5}">
                      <a16:colId xmlns:a16="http://schemas.microsoft.com/office/drawing/2014/main" val="2376961461"/>
                    </a:ext>
                  </a:extLst>
                </a:gridCol>
                <a:gridCol w="648176">
                  <a:extLst>
                    <a:ext uri="{9D8B030D-6E8A-4147-A177-3AD203B41FA5}">
                      <a16:colId xmlns:a16="http://schemas.microsoft.com/office/drawing/2014/main" val="1586220551"/>
                    </a:ext>
                  </a:extLst>
                </a:gridCol>
              </a:tblGrid>
              <a:tr h="1274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801777"/>
                  </a:ext>
                </a:extLst>
              </a:tr>
              <a:tr h="390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319011"/>
                  </a:ext>
                </a:extLst>
              </a:tr>
              <a:tr h="1672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8.041.694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7.745.224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058555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5.324.644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5.309.655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330044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1.750.019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1.727.497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972281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9085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37906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48510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49911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ONU Mujeres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040548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Internacional de Mujeres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073300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679634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782047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800073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66493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-35.899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67499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1888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7886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765850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408509"/>
                  </a:ext>
                </a:extLst>
              </a:tr>
              <a:tr h="1274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444.889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939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4433" y="1118797"/>
            <a:ext cx="797579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768" y="1996890"/>
            <a:ext cx="7975799" cy="293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919D629-D685-470F-AC50-E20ADFFFB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2427"/>
              </p:ext>
            </p:extLst>
          </p:nvPr>
        </p:nvGraphicFramePr>
        <p:xfrm>
          <a:off x="599079" y="2290241"/>
          <a:ext cx="7971153" cy="2965445"/>
        </p:xfrm>
        <a:graphic>
          <a:graphicData uri="http://schemas.openxmlformats.org/drawingml/2006/table">
            <a:tbl>
              <a:tblPr/>
              <a:tblGrid>
                <a:gridCol w="267130">
                  <a:extLst>
                    <a:ext uri="{9D8B030D-6E8A-4147-A177-3AD203B41FA5}">
                      <a16:colId xmlns:a16="http://schemas.microsoft.com/office/drawing/2014/main" val="1038411308"/>
                    </a:ext>
                  </a:extLst>
                </a:gridCol>
                <a:gridCol w="267130">
                  <a:extLst>
                    <a:ext uri="{9D8B030D-6E8A-4147-A177-3AD203B41FA5}">
                      <a16:colId xmlns:a16="http://schemas.microsoft.com/office/drawing/2014/main" val="4223130135"/>
                    </a:ext>
                  </a:extLst>
                </a:gridCol>
                <a:gridCol w="267130">
                  <a:extLst>
                    <a:ext uri="{9D8B030D-6E8A-4147-A177-3AD203B41FA5}">
                      <a16:colId xmlns:a16="http://schemas.microsoft.com/office/drawing/2014/main" val="1991694113"/>
                    </a:ext>
                  </a:extLst>
                </a:gridCol>
                <a:gridCol w="3013223">
                  <a:extLst>
                    <a:ext uri="{9D8B030D-6E8A-4147-A177-3AD203B41FA5}">
                      <a16:colId xmlns:a16="http://schemas.microsoft.com/office/drawing/2014/main" val="3084226661"/>
                    </a:ext>
                  </a:extLst>
                </a:gridCol>
                <a:gridCol w="715908">
                  <a:extLst>
                    <a:ext uri="{9D8B030D-6E8A-4147-A177-3AD203B41FA5}">
                      <a16:colId xmlns:a16="http://schemas.microsoft.com/office/drawing/2014/main" val="3830756818"/>
                    </a:ext>
                  </a:extLst>
                </a:gridCol>
                <a:gridCol w="715908">
                  <a:extLst>
                    <a:ext uri="{9D8B030D-6E8A-4147-A177-3AD203B41FA5}">
                      <a16:colId xmlns:a16="http://schemas.microsoft.com/office/drawing/2014/main" val="3149058982"/>
                    </a:ext>
                  </a:extLst>
                </a:gridCol>
                <a:gridCol w="715908">
                  <a:extLst>
                    <a:ext uri="{9D8B030D-6E8A-4147-A177-3AD203B41FA5}">
                      <a16:colId xmlns:a16="http://schemas.microsoft.com/office/drawing/2014/main" val="2411649221"/>
                    </a:ext>
                  </a:extLst>
                </a:gridCol>
                <a:gridCol w="715908">
                  <a:extLst>
                    <a:ext uri="{9D8B030D-6E8A-4147-A177-3AD203B41FA5}">
                      <a16:colId xmlns:a16="http://schemas.microsoft.com/office/drawing/2014/main" val="3494430400"/>
                    </a:ext>
                  </a:extLst>
                </a:gridCol>
                <a:gridCol w="651797">
                  <a:extLst>
                    <a:ext uri="{9D8B030D-6E8A-4147-A177-3AD203B41FA5}">
                      <a16:colId xmlns:a16="http://schemas.microsoft.com/office/drawing/2014/main" val="1504072520"/>
                    </a:ext>
                  </a:extLst>
                </a:gridCol>
                <a:gridCol w="641111">
                  <a:extLst>
                    <a:ext uri="{9D8B030D-6E8A-4147-A177-3AD203B41FA5}">
                      <a16:colId xmlns:a16="http://schemas.microsoft.com/office/drawing/2014/main" val="361800816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81452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52656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25.103.510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27.052.897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1.949.387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26.927.225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356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11.011.730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11.942.830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11.940.183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339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22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11.885.680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163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12.185.891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11.885.680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541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645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485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43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861.213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023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1873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626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0499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04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153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551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00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492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425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12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375" y="1136317"/>
            <a:ext cx="81012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374" y="1783902"/>
            <a:ext cx="811284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AC9AB5-4E57-45A2-AFCB-3CA8CB1D3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55071"/>
              </p:ext>
            </p:extLst>
          </p:nvPr>
        </p:nvGraphicFramePr>
        <p:xfrm>
          <a:off x="529229" y="2060848"/>
          <a:ext cx="8095913" cy="2508712"/>
        </p:xfrm>
        <a:graphic>
          <a:graphicData uri="http://schemas.openxmlformats.org/drawingml/2006/table">
            <a:tbl>
              <a:tblPr/>
              <a:tblGrid>
                <a:gridCol w="271311">
                  <a:extLst>
                    <a:ext uri="{9D8B030D-6E8A-4147-A177-3AD203B41FA5}">
                      <a16:colId xmlns:a16="http://schemas.microsoft.com/office/drawing/2014/main" val="384531164"/>
                    </a:ext>
                  </a:extLst>
                </a:gridCol>
                <a:gridCol w="271311">
                  <a:extLst>
                    <a:ext uri="{9D8B030D-6E8A-4147-A177-3AD203B41FA5}">
                      <a16:colId xmlns:a16="http://schemas.microsoft.com/office/drawing/2014/main" val="2211419479"/>
                    </a:ext>
                  </a:extLst>
                </a:gridCol>
                <a:gridCol w="271311">
                  <a:extLst>
                    <a:ext uri="{9D8B030D-6E8A-4147-A177-3AD203B41FA5}">
                      <a16:colId xmlns:a16="http://schemas.microsoft.com/office/drawing/2014/main" val="1168141774"/>
                    </a:ext>
                  </a:extLst>
                </a:gridCol>
                <a:gridCol w="3060384">
                  <a:extLst>
                    <a:ext uri="{9D8B030D-6E8A-4147-A177-3AD203B41FA5}">
                      <a16:colId xmlns:a16="http://schemas.microsoft.com/office/drawing/2014/main" val="3348354751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2097296710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3253101255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3782288304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3115309301"/>
                    </a:ext>
                  </a:extLst>
                </a:gridCol>
                <a:gridCol w="661998">
                  <a:extLst>
                    <a:ext uri="{9D8B030D-6E8A-4147-A177-3AD203B41FA5}">
                      <a16:colId xmlns:a16="http://schemas.microsoft.com/office/drawing/2014/main" val="939439005"/>
                    </a:ext>
                  </a:extLst>
                </a:gridCol>
                <a:gridCol w="651146">
                  <a:extLst>
                    <a:ext uri="{9D8B030D-6E8A-4147-A177-3AD203B41FA5}">
                      <a16:colId xmlns:a16="http://schemas.microsoft.com/office/drawing/2014/main" val="3393763566"/>
                    </a:ext>
                  </a:extLst>
                </a:gridCol>
              </a:tblGrid>
              <a:tr h="129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030248"/>
                  </a:ext>
                </a:extLst>
              </a:tr>
              <a:tr h="396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30480"/>
                  </a:ext>
                </a:extLst>
              </a:tr>
              <a:tr h="1699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13.956.738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14.270.722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14.189.869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43714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348606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04680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13.556.340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13.268.363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-287.977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13.224.538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89123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4.391.563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4.378.377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47464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4 a 7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4.410.141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-273.071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4.128.177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301992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55368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440150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 - Abeja Emprende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4.869.932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01262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4.006.868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481451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4.021.774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4.006.868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190439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806936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635.750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681682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183577"/>
                  </a:ext>
                </a:extLst>
              </a:tr>
              <a:tr h="129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6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3450</TotalTime>
  <Words>1685</Words>
  <Application>Microsoft Office PowerPoint</Application>
  <PresentationFormat>Presentación en pantalla (4:3)</PresentationFormat>
  <Paragraphs>919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2_Tema de Office</vt:lpstr>
      <vt:lpstr>EJECUCIÓN ACUMULADA DE GASTOS PRESUPUESTARIOS AL MES DE DICIEMBRE DE 2021 PARTIDA 27: MINISTERIO DE LA MUJER Y LA EQUIDAD DE GÉNERO</vt:lpstr>
      <vt:lpstr>EJECUCIÓN ACUMULADA DE GASTOS A DICIEMBRE DE 2021  PARTIDA 27 MINISTERIO DE LA MUJER Y EQUIDAD DE GÉNERO</vt:lpstr>
      <vt:lpstr>Presentación de PowerPoint</vt:lpstr>
      <vt:lpstr>Presentación de PowerPoint</vt:lpstr>
      <vt:lpstr>EJECUCIÓN ACUMULADA DE GASTOS A DICIEMBRE DE 2021  PARTIDA 27 MINISTERIO DE LA MUJER Y EQUIDAD DE GÉNERO</vt:lpstr>
      <vt:lpstr>EJECUCIÓN ACUMULADA DE GASTOS A DICIEMBRE DE 2021  PARTIDA 27 RESUMEN POR CAPÍTULOS</vt:lpstr>
      <vt:lpstr>EJECUCIÓN ACUMULADA DE GASTOS A DICIEMBRE DE 2021  PARTIDA 27. CAPÍTULO 01. PROGRAMA 01:  SUBSECRETARÍA DE LA MUJER Y LA EQUIDAD DE GÉNERO</vt:lpstr>
      <vt:lpstr>EJECUCIÓN ACUMULADA DE GASTOS A DICIEMBRE DE 2021  PARTIDA 27. CAPÍTULO 02. PROGRAMA 01:  SERVICIO NACIONAL DE LA MUJER Y LA EQUIDAD DE GÉNERO</vt:lpstr>
      <vt:lpstr>EJECUCIÓN ACUMULADA DE GASTOS A DICIEMBRE DE 2021  PARTIDA 27. CAPÍTULO 02. PROGRAMA 02:  MUJER Y TRABAJO </vt:lpstr>
      <vt:lpstr>EJECUCIÓN ACUMULADA DE GASTOS A DICIEMBRE DE 2021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267</cp:revision>
  <cp:lastPrinted>2019-10-06T20:09:36Z</cp:lastPrinted>
  <dcterms:created xsi:type="dcterms:W3CDTF">2016-06-23T13:38:47Z</dcterms:created>
  <dcterms:modified xsi:type="dcterms:W3CDTF">2022-03-07T18:34:55Z</dcterms:modified>
</cp:coreProperties>
</file>