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3864953912853277E-2"/>
          <c:y val="0.24738743704425831"/>
          <c:w val="0.91450753915500704"/>
          <c:h val="0.52093588569405447"/>
        </c:manualLayout>
      </c:layout>
      <c:pie3DChart>
        <c:varyColors val="1"/>
        <c:ser>
          <c:idx val="0"/>
          <c:order val="0"/>
          <c:tx>
            <c:strRef>
              <c:f>'Partida 24'!$D$60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0B7-4B76-8683-4A32AF46B08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0B7-4B76-8683-4A32AF46B08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0B7-4B76-8683-4A32AF46B08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0B7-4B76-8683-4A32AF46B08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0B7-4B76-8683-4A32AF46B084}"/>
              </c:ext>
            </c:extLst>
          </c:dPt>
          <c:dLbls>
            <c:dLbl>
              <c:idx val="0"/>
              <c:layout>
                <c:manualLayout>
                  <c:x val="-0.12239692542263753"/>
                  <c:y val="4.863865324029881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2067117058696888"/>
                  <c:y val="-0.1563742196707940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2661235584832647"/>
                  <c:y val="-0.1482493849235691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1218652339442505E-2"/>
                  <c:y val="7.444133358429347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24'!$C$61:$C$65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SERVICIO DE LA DEUDA     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24'!$D$61:$D$65</c:f>
              <c:numCache>
                <c:formatCode>#,##0</c:formatCode>
                <c:ptCount val="5"/>
                <c:pt idx="0">
                  <c:v>37573730</c:v>
                </c:pt>
                <c:pt idx="1">
                  <c:v>12837011</c:v>
                </c:pt>
                <c:pt idx="2">
                  <c:v>60462605</c:v>
                </c:pt>
                <c:pt idx="3">
                  <c:v>316975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0B7-4B76-8683-4A32AF46B0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061403329749771E-2"/>
          <c:y val="0.80543739559187144"/>
          <c:w val="0.95292536611594059"/>
          <c:h val="0.176902779853348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9.6998016009427257E-2"/>
          <c:y val="0.13035113989634364"/>
          <c:w val="0.89055815473362776"/>
          <c:h val="0.6394767742824371"/>
        </c:manualLayout>
      </c:layout>
      <c:lineChart>
        <c:grouping val="standard"/>
        <c:varyColors val="0"/>
        <c:ser>
          <c:idx val="0"/>
          <c:order val="0"/>
          <c:tx>
            <c:strRef>
              <c:f>'[24.xlsx]Partida 24'!$C$21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24'!$D$21:$O$21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5.4202414554571213E-2</c:v>
                </c:pt>
                <c:pt idx="2">
                  <c:v>0.10419221258901394</c:v>
                </c:pt>
                <c:pt idx="3">
                  <c:v>0.13008172072398425</c:v>
                </c:pt>
                <c:pt idx="4">
                  <c:v>0.34281429928092205</c:v>
                </c:pt>
                <c:pt idx="5">
                  <c:v>0.43635897156786557</c:v>
                </c:pt>
                <c:pt idx="6">
                  <c:v>0.4614760143190037</c:v>
                </c:pt>
                <c:pt idx="7">
                  <c:v>0.59286048481124587</c:v>
                </c:pt>
                <c:pt idx="8">
                  <c:v>0.72230115320887178</c:v>
                </c:pt>
                <c:pt idx="9">
                  <c:v>0.7880791155414647</c:v>
                </c:pt>
                <c:pt idx="10">
                  <c:v>0.86283188139909017</c:v>
                </c:pt>
                <c:pt idx="11">
                  <c:v>0.97224769985894033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896-4B6E-87C2-77A121541F05}"/>
            </c:ext>
          </c:extLst>
        </c:ser>
        <c:ser>
          <c:idx val="1"/>
          <c:order val="1"/>
          <c:tx>
            <c:strRef>
              <c:f>'[24.xlsx]Partida 24'!$C$22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24'!$D$22:$O$22</c:f>
              <c:numCache>
                <c:formatCode>0.0%</c:formatCode>
                <c:ptCount val="12"/>
                <c:pt idx="0">
                  <c:v>3.0553963274093383E-2</c:v>
                </c:pt>
                <c:pt idx="1">
                  <c:v>8.6005951854565901E-2</c:v>
                </c:pt>
                <c:pt idx="2">
                  <c:v>0.19135622301521524</c:v>
                </c:pt>
                <c:pt idx="3">
                  <c:v>0.22044364904514388</c:v>
                </c:pt>
                <c:pt idx="4">
                  <c:v>0.34217790684931892</c:v>
                </c:pt>
                <c:pt idx="5">
                  <c:v>0.435003037717278</c:v>
                </c:pt>
                <c:pt idx="6">
                  <c:v>0.46326409510581684</c:v>
                </c:pt>
                <c:pt idx="7">
                  <c:v>0.52218062757880135</c:v>
                </c:pt>
                <c:pt idx="8">
                  <c:v>0.73076858733941341</c:v>
                </c:pt>
                <c:pt idx="9">
                  <c:v>0.81965564377545286</c:v>
                </c:pt>
                <c:pt idx="10">
                  <c:v>0.88817075347915575</c:v>
                </c:pt>
                <c:pt idx="11">
                  <c:v>0.97116342114100684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896-4B6E-87C2-77A121541F05}"/>
            </c:ext>
          </c:extLst>
        </c:ser>
        <c:ser>
          <c:idx val="2"/>
          <c:order val="2"/>
          <c:tx>
            <c:strRef>
              <c:f>'[24.xlsx]Partida 24'!$C$23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rgbClr val="C0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324388189794035E-2"/>
                  <c:y val="3.240318476638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577092583053324E-2"/>
                  <c:y val="3.2403184766380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819069345303798E-2"/>
                  <c:y val="7.2511191708188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402385589849755E-2"/>
                  <c:y val="5.0001899402000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5713444697917431E-2"/>
                  <c:y val="5.6799262391616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1551254691294504E-2"/>
                  <c:y val="3.9604014961590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6677833996378302E-2"/>
                  <c:y val="8.6408616367855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1342310309582658E-3"/>
                  <c:y val="6.4000208650727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571-4873-832B-F6F893D4A0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2305295950155761E-3"/>
                  <c:y val="3.4995615903550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571-4873-832B-F6F893D4A0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2461059190031152E-2"/>
                  <c:y val="3.8495177493906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571-4873-832B-F6F893D4A0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8.3073727933541015E-3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735-40A0-97EB-E8586AD8393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'[24.xlsx]Partida 24'!$D$20:$O$20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24'!$D$23:$O$23</c:f>
              <c:numCache>
                <c:formatCode>0.0%</c:formatCode>
                <c:ptCount val="12"/>
                <c:pt idx="0">
                  <c:v>3.1393334252021357E-2</c:v>
                </c:pt>
                <c:pt idx="1">
                  <c:v>5.561853918459387E-2</c:v>
                </c:pt>
                <c:pt idx="2">
                  <c:v>0.17025996496177834</c:v>
                </c:pt>
                <c:pt idx="3">
                  <c:v>0.23227069012567542</c:v>
                </c:pt>
                <c:pt idx="4">
                  <c:v>0.30538132922223371</c:v>
                </c:pt>
                <c:pt idx="5">
                  <c:v>0.39210920733060473</c:v>
                </c:pt>
                <c:pt idx="6">
                  <c:v>0.56552757871674297</c:v>
                </c:pt>
                <c:pt idx="7">
                  <c:v>0.62034966584531182</c:v>
                </c:pt>
                <c:pt idx="8">
                  <c:v>0.70947302809732748</c:v>
                </c:pt>
                <c:pt idx="9">
                  <c:v>0.79250962316909601</c:v>
                </c:pt>
                <c:pt idx="10">
                  <c:v>0.85328089123265838</c:v>
                </c:pt>
                <c:pt idx="11">
                  <c:v>0.98183680138062757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C896-4B6E-87C2-77A121541F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3966552"/>
        <c:axId val="533967336"/>
      </c:lineChart>
      <c:catAx>
        <c:axId val="533966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33967336"/>
        <c:crosses val="autoZero"/>
        <c:auto val="1"/>
        <c:lblAlgn val="ctr"/>
        <c:lblOffset val="100"/>
        <c:noMultiLvlLbl val="0"/>
      </c:catAx>
      <c:valAx>
        <c:axId val="53396733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3396655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'[24.xlsx]Partida 24'!$C$28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24'!$D$28:$O$28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2.4712899588940636E-2</c:v>
                </c:pt>
                <c:pt idx="2">
                  <c:v>5.0004615215432285E-2</c:v>
                </c:pt>
                <c:pt idx="3">
                  <c:v>2.5889508134970297E-2</c:v>
                </c:pt>
                <c:pt idx="4">
                  <c:v>0.21273257855693783</c:v>
                </c:pt>
                <c:pt idx="5">
                  <c:v>9.3630555543766494E-2</c:v>
                </c:pt>
                <c:pt idx="6">
                  <c:v>2.8491377456921027E-2</c:v>
                </c:pt>
                <c:pt idx="7">
                  <c:v>0.13016288312325397</c:v>
                </c:pt>
                <c:pt idx="8">
                  <c:v>0.12944066839762591</c:v>
                </c:pt>
                <c:pt idx="9">
                  <c:v>6.5777962332592865E-2</c:v>
                </c:pt>
                <c:pt idx="10">
                  <c:v>7.4843215659944215E-2</c:v>
                </c:pt>
                <c:pt idx="11">
                  <c:v>0.10126071254335593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EF2-400B-B30D-26FF82C84D42}"/>
            </c:ext>
          </c:extLst>
        </c:ser>
        <c:ser>
          <c:idx val="1"/>
          <c:order val="1"/>
          <c:tx>
            <c:strRef>
              <c:f>'[24.xlsx]Partida 24'!$C$29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24'!$D$29:$O$29</c:f>
              <c:numCache>
                <c:formatCode>0.0%</c:formatCode>
                <c:ptCount val="12"/>
                <c:pt idx="0">
                  <c:v>3.0553963274093383E-2</c:v>
                </c:pt>
                <c:pt idx="1">
                  <c:v>5.5451988580472525E-2</c:v>
                </c:pt>
                <c:pt idx="2">
                  <c:v>0.10575808485171334</c:v>
                </c:pt>
                <c:pt idx="3">
                  <c:v>2.5947355010044294E-2</c:v>
                </c:pt>
                <c:pt idx="4">
                  <c:v>0.11371305204375026</c:v>
                </c:pt>
                <c:pt idx="5">
                  <c:v>9.4361348913650375E-2</c:v>
                </c:pt>
                <c:pt idx="6">
                  <c:v>2.826106083187906E-2</c:v>
                </c:pt>
                <c:pt idx="7">
                  <c:v>5.8916532472984513E-2</c:v>
                </c:pt>
                <c:pt idx="8">
                  <c:v>0.21410673605410604</c:v>
                </c:pt>
                <c:pt idx="9">
                  <c:v>0.10202167643879807</c:v>
                </c:pt>
                <c:pt idx="10">
                  <c:v>6.8515109703702948E-2</c:v>
                </c:pt>
                <c:pt idx="11">
                  <c:v>9.4270901932583862E-2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EF2-400B-B30D-26FF82C84D42}"/>
            </c:ext>
          </c:extLst>
        </c:ser>
        <c:ser>
          <c:idx val="2"/>
          <c:order val="2"/>
          <c:tx>
            <c:strRef>
              <c:f>'[24.xlsx]Partida 24'!$C$30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1.2413793777561433E-2"/>
                  <c:y val="2.15439795462249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EF2-400B-B30D-26FF82C84D4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24'!$D$30:$O$30</c:f>
              <c:numCache>
                <c:formatCode>0.0%</c:formatCode>
                <c:ptCount val="12"/>
                <c:pt idx="0">
                  <c:v>3.1393334252021357E-2</c:v>
                </c:pt>
                <c:pt idx="1">
                  <c:v>2.4225204932572512E-2</c:v>
                </c:pt>
                <c:pt idx="2">
                  <c:v>0.11513926265399269</c:v>
                </c:pt>
                <c:pt idx="3">
                  <c:v>6.2010725163897072E-2</c:v>
                </c:pt>
                <c:pt idx="4">
                  <c:v>7.6678514028479861E-2</c:v>
                </c:pt>
                <c:pt idx="5">
                  <c:v>8.6405068754549688E-2</c:v>
                </c:pt>
                <c:pt idx="6">
                  <c:v>0.17419516316571421</c:v>
                </c:pt>
                <c:pt idx="7">
                  <c:v>7.5263108517548513E-2</c:v>
                </c:pt>
                <c:pt idx="8">
                  <c:v>8.9123362252015642E-2</c:v>
                </c:pt>
                <c:pt idx="9">
                  <c:v>8.2237530560124242E-2</c:v>
                </c:pt>
                <c:pt idx="10">
                  <c:v>6.4873142456535984E-2</c:v>
                </c:pt>
                <c:pt idx="11">
                  <c:v>0.16268802313302277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EF2-400B-B30D-26FF82C84D4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34064552"/>
        <c:axId val="534064944"/>
      </c:barChart>
      <c:catAx>
        <c:axId val="534064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34064944"/>
        <c:crosses val="autoZero"/>
        <c:auto val="1"/>
        <c:lblAlgn val="ctr"/>
        <c:lblOffset val="100"/>
        <c:noMultiLvlLbl val="0"/>
      </c:catAx>
      <c:valAx>
        <c:axId val="5340649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34064552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03-03-2022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191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03-03-2022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44107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742950" y="467895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03-03-2022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DICIEMBRE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2022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7023" y="653286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7023" y="196644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137535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990778"/>
              </p:ext>
            </p:extLst>
          </p:nvPr>
        </p:nvGraphicFramePr>
        <p:xfrm>
          <a:off x="518862" y="2273080"/>
          <a:ext cx="8167938" cy="4191983"/>
        </p:xfrm>
        <a:graphic>
          <a:graphicData uri="http://schemas.openxmlformats.org/drawingml/2006/table">
            <a:tbl>
              <a:tblPr/>
              <a:tblGrid>
                <a:gridCol w="790255"/>
                <a:gridCol w="291923"/>
                <a:gridCol w="291923"/>
                <a:gridCol w="2205638"/>
                <a:gridCol w="790255"/>
                <a:gridCol w="790255"/>
                <a:gridCol w="790255"/>
                <a:gridCol w="790255"/>
                <a:gridCol w="719487"/>
                <a:gridCol w="707692"/>
              </a:tblGrid>
              <a:tr h="1659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51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64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21.363.630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11.408.291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21.339.451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1.364.132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1.454.313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90.181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1.452.870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364.487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237.137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-127.350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215.089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1.623.356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1.625.613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1.624.928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9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-4.945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190.294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1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-4.945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190.294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9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17.765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17.765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5.702.220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5.702.220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5.702.219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5.702.220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5.702.220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5.702.219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12.190.856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5.587.492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12.190.855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12.190.856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5.587.492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12.190.855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5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12.190.856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5.587.492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12.190.855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5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5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870" y="619123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20105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0870" y="1274200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273605"/>
              </p:ext>
            </p:extLst>
          </p:nvPr>
        </p:nvGraphicFramePr>
        <p:xfrm>
          <a:off x="530870" y="2444874"/>
          <a:ext cx="8155929" cy="3576414"/>
        </p:xfrm>
        <a:graphic>
          <a:graphicData uri="http://schemas.openxmlformats.org/drawingml/2006/table">
            <a:tbl>
              <a:tblPr/>
              <a:tblGrid>
                <a:gridCol w="804190"/>
                <a:gridCol w="297071"/>
                <a:gridCol w="297071"/>
                <a:gridCol w="2088494"/>
                <a:gridCol w="804190"/>
                <a:gridCol w="804190"/>
                <a:gridCol w="804190"/>
                <a:gridCol w="804190"/>
                <a:gridCol w="732173"/>
                <a:gridCol w="720170"/>
              </a:tblGrid>
              <a:tr h="2195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24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82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7.081.097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7.314.972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233.875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6.860.012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4.923.469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4.947.017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23.548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4.945.182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2.025.797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1.954.497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-71.300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1.502.826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32.730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32.730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32.730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32.730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32.730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32.730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9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131.831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111.831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110.377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21.094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21.094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21.094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106.136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86.136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85.110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42588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204155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3750" y="1308817"/>
            <a:ext cx="816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883026"/>
              </p:ext>
            </p:extLst>
          </p:nvPr>
        </p:nvGraphicFramePr>
        <p:xfrm>
          <a:off x="533751" y="2400058"/>
          <a:ext cx="8153050" cy="3880512"/>
        </p:xfrm>
        <a:graphic>
          <a:graphicData uri="http://schemas.openxmlformats.org/drawingml/2006/table">
            <a:tbl>
              <a:tblPr/>
              <a:tblGrid>
                <a:gridCol w="784285"/>
                <a:gridCol w="289716"/>
                <a:gridCol w="289716"/>
                <a:gridCol w="2235797"/>
                <a:gridCol w="784285"/>
                <a:gridCol w="784285"/>
                <a:gridCol w="784285"/>
                <a:gridCol w="784285"/>
                <a:gridCol w="714051"/>
                <a:gridCol w="702345"/>
              </a:tblGrid>
              <a:tr h="1819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08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60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10.171.574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12.265.133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2.093.559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12.117.292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119,1%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7.485.165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8.347.776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862.611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8.262.496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110,4%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2.611.232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2.565.232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-46.000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2.535.330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372.093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372.083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372.093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3720930,0%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372.093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372.083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372.093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3720930,0%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14.732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14.732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14.732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38.151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77.151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39.000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72.289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39.000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39.000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36.762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35.225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838.078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838.078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3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3" y="239261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3" y="1517226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737241"/>
              </p:ext>
            </p:extLst>
          </p:nvPr>
        </p:nvGraphicFramePr>
        <p:xfrm>
          <a:off x="518863" y="2756393"/>
          <a:ext cx="8167935" cy="3562704"/>
        </p:xfrm>
        <a:graphic>
          <a:graphicData uri="http://schemas.openxmlformats.org/drawingml/2006/table">
            <a:tbl>
              <a:tblPr/>
              <a:tblGrid>
                <a:gridCol w="805374"/>
                <a:gridCol w="297508"/>
                <a:gridCol w="297508"/>
                <a:gridCol w="2091568"/>
                <a:gridCol w="805374"/>
                <a:gridCol w="805374"/>
                <a:gridCol w="805374"/>
                <a:gridCol w="805374"/>
                <a:gridCol w="733250"/>
                <a:gridCol w="721231"/>
              </a:tblGrid>
              <a:tr h="2103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03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6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15.473.084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1.418.599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15.353.899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11.883.156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12.309.245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426.089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12.302.843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2.046.584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2.008.703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-37.881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1.903.374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211.202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123.623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123.623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123.263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87.939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87.939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87.939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171.382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171.382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171.382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171.382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171.382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171.382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169.745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163.269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43.955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0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119.314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0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601.829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0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601.829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4" y="146467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6478698"/>
              </p:ext>
            </p:extLst>
          </p:nvPr>
        </p:nvGraphicFramePr>
        <p:xfrm>
          <a:off x="534896" y="2348880"/>
          <a:ext cx="7932255" cy="3946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41277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9377390"/>
              </p:ext>
            </p:extLst>
          </p:nvPr>
        </p:nvGraphicFramePr>
        <p:xfrm>
          <a:off x="476002" y="2204864"/>
          <a:ext cx="8210798" cy="4151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36497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8250182"/>
              </p:ext>
            </p:extLst>
          </p:nvPr>
        </p:nvGraphicFramePr>
        <p:xfrm>
          <a:off x="476002" y="2060848"/>
          <a:ext cx="8210797" cy="4295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79" y="1483363"/>
            <a:ext cx="777686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8017" y="602128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7037" y="2284211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913570"/>
              </p:ext>
            </p:extLst>
          </p:nvPr>
        </p:nvGraphicFramePr>
        <p:xfrm>
          <a:off x="567037" y="2767326"/>
          <a:ext cx="7798503" cy="3058879"/>
        </p:xfrm>
        <a:graphic>
          <a:graphicData uri="http://schemas.openxmlformats.org/drawingml/2006/table">
            <a:tbl>
              <a:tblPr/>
              <a:tblGrid>
                <a:gridCol w="821540"/>
                <a:gridCol w="2194863"/>
                <a:gridCol w="821540"/>
                <a:gridCol w="821540"/>
                <a:gridCol w="821540"/>
                <a:gridCol w="821540"/>
                <a:gridCol w="747970"/>
                <a:gridCol w="747970"/>
              </a:tblGrid>
              <a:tr h="23846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082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3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124.010.179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138.028.827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14.018.648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135.521.782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37.573.730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39.299.571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1.725.841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39.159.432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12.837.011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9.983.931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-2.853.080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8.933.343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583.655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5832950,0%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60.462.605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59.674.348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-788.257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58.523.780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6.872.284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6.872.274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6.860.714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68607140,0%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736.835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458.231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12.083.003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17.670.495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17.670.494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3.389.097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3.332.113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1424950"/>
            <a:ext cx="79062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67544" y="6056490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7" y="212584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377439"/>
              </p:ext>
            </p:extLst>
          </p:nvPr>
        </p:nvGraphicFramePr>
        <p:xfrm>
          <a:off x="585597" y="2514467"/>
          <a:ext cx="7906202" cy="3331631"/>
        </p:xfrm>
        <a:graphic>
          <a:graphicData uri="http://schemas.openxmlformats.org/drawingml/2006/table">
            <a:tbl>
              <a:tblPr/>
              <a:tblGrid>
                <a:gridCol w="277216"/>
                <a:gridCol w="277216"/>
                <a:gridCol w="3038289"/>
                <a:gridCol w="742939"/>
                <a:gridCol w="742939"/>
                <a:gridCol w="742939"/>
                <a:gridCol w="742939"/>
                <a:gridCol w="676407"/>
                <a:gridCol w="665318"/>
              </a:tblGrid>
              <a:tr h="2662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863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9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92.703.023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102.975.638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10.272.615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101.190.579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2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72.320.652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-342.162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71.732.391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2.883.501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-171.174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1.808.847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2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Energización Rural y Social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6.407.855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-622.340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6.309.890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2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 de Eficiencia Energética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21.363.630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11.408.291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21.339.451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214,4%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2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7.081.097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7.314.972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233.875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6.860.012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2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10.171.574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12.265.133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2.093.559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12.117.292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9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15.473.084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1.418.599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15.353.899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879" y="6589344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288" y="1963454"/>
            <a:ext cx="7860248" cy="2653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7665" y="1337470"/>
            <a:ext cx="800323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117393"/>
              </p:ext>
            </p:extLst>
          </p:nvPr>
        </p:nvGraphicFramePr>
        <p:xfrm>
          <a:off x="529288" y="2263718"/>
          <a:ext cx="8031609" cy="4217525"/>
        </p:xfrm>
        <a:graphic>
          <a:graphicData uri="http://schemas.openxmlformats.org/drawingml/2006/table">
            <a:tbl>
              <a:tblPr/>
              <a:tblGrid>
                <a:gridCol w="717013"/>
                <a:gridCol w="264866"/>
                <a:gridCol w="264866"/>
                <a:gridCol w="2621910"/>
                <a:gridCol w="717013"/>
                <a:gridCol w="717013"/>
                <a:gridCol w="717013"/>
                <a:gridCol w="717013"/>
                <a:gridCol w="652802"/>
                <a:gridCol w="642100"/>
              </a:tblGrid>
              <a:tr h="1601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6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01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72.320.652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-342.162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71.732.391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11.132.596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11.427.931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295.335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11.393.301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5.339.688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3.070.795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-2.268.893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2.679.355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55.479.214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55.498.424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19.210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55.460.364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212.482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25.345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174.483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212.482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25.345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174.483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55.232.486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55.232.486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53.395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53.395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859.540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859.540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862.713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859.540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859.540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862.713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394.341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196.338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-198.003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112.296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26.615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26.615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7.567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-3.336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349.934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155.267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-194.667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99.459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1.267.624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1.224.362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262.122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950.599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8549" y="635635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093" y="2128744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85249" y="1298107"/>
            <a:ext cx="800323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680960"/>
              </p:ext>
            </p:extLst>
          </p:nvPr>
        </p:nvGraphicFramePr>
        <p:xfrm>
          <a:off x="628650" y="2420882"/>
          <a:ext cx="7886699" cy="3808347"/>
        </p:xfrm>
        <a:graphic>
          <a:graphicData uri="http://schemas.openxmlformats.org/drawingml/2006/table">
            <a:tbl>
              <a:tblPr/>
              <a:tblGrid>
                <a:gridCol w="712381"/>
                <a:gridCol w="263156"/>
                <a:gridCol w="263156"/>
                <a:gridCol w="2511942"/>
                <a:gridCol w="712381"/>
                <a:gridCol w="712381"/>
                <a:gridCol w="712381"/>
                <a:gridCol w="712381"/>
                <a:gridCol w="648586"/>
                <a:gridCol w="637954"/>
              </a:tblGrid>
              <a:tr h="2012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396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41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2.883.501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-171.174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1.808.847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563.893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590.683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586.954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104,1%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410.361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133.403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-276.958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89.450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2.032.654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2.040.354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1.013.382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ERNC - ANID 03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2.040.344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1.013.382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2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2.040.344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1.013.382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40.303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40.303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40.303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40.303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40.303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40.303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47.767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-47.767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17.092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-17.092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1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-30.675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1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1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3009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9783" y="214484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9783" y="1440294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701984"/>
              </p:ext>
            </p:extLst>
          </p:nvPr>
        </p:nvGraphicFramePr>
        <p:xfrm>
          <a:off x="519784" y="2460707"/>
          <a:ext cx="8167017" cy="3719584"/>
        </p:xfrm>
        <a:graphic>
          <a:graphicData uri="http://schemas.openxmlformats.org/drawingml/2006/table">
            <a:tbl>
              <a:tblPr/>
              <a:tblGrid>
                <a:gridCol w="756048"/>
                <a:gridCol w="279287"/>
                <a:gridCol w="279287"/>
                <a:gridCol w="2462801"/>
                <a:gridCol w="756048"/>
                <a:gridCol w="756048"/>
                <a:gridCol w="756048"/>
                <a:gridCol w="756048"/>
                <a:gridCol w="688343"/>
                <a:gridCol w="677059"/>
              </a:tblGrid>
              <a:tr h="2264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378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71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6.407.855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-622.340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6.309.890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221.319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215.786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38.862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-24.698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472.951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-817.424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388.100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472.951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-817.424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388.100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472.951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-817.424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388.100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452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6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167.079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6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167.079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4107</TotalTime>
  <Words>2333</Words>
  <Application>Microsoft Office PowerPoint</Application>
  <PresentationFormat>Presentación en pantalla (4:3)</PresentationFormat>
  <Paragraphs>1411</Paragraphs>
  <Slides>13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DICIEMBRE DE 2021 PARTIDA 24: MINISTERIO DE ENERGÍA</vt:lpstr>
      <vt:lpstr>EJECUCIÓN ACUMULADA DE GASTOS A DICIEMBRE DE 2021  PARTIDA 24 MINISTERIO DE ENERGÍA</vt:lpstr>
      <vt:lpstr>EJECUCIÓN ACUMULADA DE GASTOS A DICIEMBRE DE 2021  PARTIDA 24 MINISTERIO DE ENERGÍA</vt:lpstr>
      <vt:lpstr>EJECUCIÓN ACUMULADA DE GASTOS A DICIEMBRE DE 2021  PARTIDA 24 MINISTERIO DE ENERGÍA</vt:lpstr>
      <vt:lpstr>EJECUCIÓN ACUMULADA DE GASTOS A DICIEMBRE DE 2021 PARTIDA 24 MINISTERIO DE ENERGÍA</vt:lpstr>
      <vt:lpstr>EJECUCIÓN ACUMULADA DE GASTOS A DICIEMBRE DE 2021  PARTIDA 24 MINISTERIO DE ENERGÍA RESUMEN POR CAPÍTULOS</vt:lpstr>
      <vt:lpstr>EJECUCIÓN ACUMULADA DE GASTOS A DICIEMBRE DE 2021  PARTIDA 24. CAPÍTULO 01. PROGRAMA 01:  SUBSECRETARÍA DE ENERGÍA</vt:lpstr>
      <vt:lpstr>EJECUCIÓN ACUMULADA DE GASTOS A DICIEMBRE DE 2021  PARTIDA 24. CAPÍTULO 01. PROGRAMA 03:  APOYO AL DESARROLLO DE ENERGÍAS RENOVABLES NO CONVENCIONALES</vt:lpstr>
      <vt:lpstr>EJECUCIÓN ACUMULADA DE GASTOS A DICIEMBRE DE 2021  PARTIDA 24. CAPÍTULO 01. PROGRAMA 04:  PROGRAMA ENERGIZACIÓN RURAL Y SOCIAL</vt:lpstr>
      <vt:lpstr>EJECUCIÓN ACUMULADA DE GASTOS A DICIEMBRE DE 2021  PARTIDA 24. CAPÍTULO 01. PROGRAMA 05:  PLAN DE ACCIÓN DE EFICIENCIA ENERGÉTICA</vt:lpstr>
      <vt:lpstr>EJECUCIÓN ACUMULADA DE GASTOS A DICIEMBRE DE 2021  PARTIDA 24. CAPÍTULO 02. PROGRAMA 01:  COMISIÓN NACIONAL DE ENERGÍA</vt:lpstr>
      <vt:lpstr>EJECUCIÓN ACUMULADA DE GASTOS A DICIEMBRE DE 2021  PARTIDA 24. CAPÍTULO 03. PROGRAMA 01:  COMISIÓN CHILENA DE ENERGÍA NUCLEAR</vt:lpstr>
      <vt:lpstr>EJECUCIÓN ACUMULADA DE GASTOS A DICIEMBRE DE 2021  PARTIDA 24. CAPÍTULO 04. PROGRAMA 01:  SUPERINTENDENCIA DE ELECTRICIDAD Y COMBUSTIBLES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336</cp:revision>
  <cp:lastPrinted>2019-06-03T14:10:49Z</cp:lastPrinted>
  <dcterms:created xsi:type="dcterms:W3CDTF">2016-06-23T13:38:47Z</dcterms:created>
  <dcterms:modified xsi:type="dcterms:W3CDTF">2022-03-03T15:00:28Z</dcterms:modified>
</cp:coreProperties>
</file>