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Distribución presupuesto inicial por Subtítulo de gasto</a:t>
            </a:r>
            <a:endParaRPr lang="es-CL" sz="1200">
              <a:effectLst/>
            </a:endParaRPr>
          </a:p>
        </c:rich>
      </c:tx>
      <c:overlay val="0"/>
      <c:spPr>
        <a:noFill/>
        <a:ln w="25400">
          <a:noFill/>
        </a:ln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9EF6-4B6A-BD71-4DE39A095B3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9EF6-4B6A-BD71-4DE39A095B3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9EF6-4B6A-BD71-4DE39A095B3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9EF6-4B6A-BD71-4DE39A095B3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9EF6-4B6A-BD71-4DE39A095B30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9EF6-4B6A-BD71-4DE39A095B30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9EF6-4B6A-BD71-4DE39A095B30}"/>
              </c:ext>
            </c:extLst>
          </c:dPt>
          <c:dLbls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'P. 23 Ministerio Público (1)'!$E$72:$E$78</c:f>
              <c:strCache>
                <c:ptCount val="7"/>
                <c:pt idx="0">
                  <c:v>GASTOS EN PERSONAL</c:v>
                </c:pt>
                <c:pt idx="1">
                  <c:v>BIENES Y SERVICIOS DE CONSUMO</c:v>
                </c:pt>
                <c:pt idx="2">
                  <c:v>PRESTACIONES DE SEGURIDAD SOCIAL</c:v>
                </c:pt>
                <c:pt idx="3">
                  <c:v>TRANSFERENCIAS CORRIENTES</c:v>
                </c:pt>
                <c:pt idx="4">
                  <c:v>ADQUISICIÓN DE ACTIVOS NO FINANCIEROS</c:v>
                </c:pt>
                <c:pt idx="5">
                  <c:v>INICIATIVAS DE INVERSIÓN</c:v>
                </c:pt>
                <c:pt idx="6">
                  <c:v>SERVICIO DE LA DEUDA</c:v>
                </c:pt>
              </c:strCache>
            </c:strRef>
          </c:cat>
          <c:val>
            <c:numRef>
              <c:f>'P. 23 Ministerio Público (1)'!$F$72:$F$78</c:f>
              <c:numCache>
                <c:formatCode>0.0%</c:formatCode>
                <c:ptCount val="7"/>
                <c:pt idx="0">
                  <c:v>0.76224233002656816</c:v>
                </c:pt>
                <c:pt idx="1">
                  <c:v>0.17635655154519653</c:v>
                </c:pt>
                <c:pt idx="2">
                  <c:v>1.7331722445504893E-3</c:v>
                </c:pt>
                <c:pt idx="3">
                  <c:v>4.4916160966404339E-3</c:v>
                </c:pt>
                <c:pt idx="4">
                  <c:v>9.6803420093019756E-3</c:v>
                </c:pt>
                <c:pt idx="5">
                  <c:v>4.5495938555847042E-2</c:v>
                </c:pt>
                <c:pt idx="6">
                  <c:v>4.952189531861699E-8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9EF6-4B6A-BD71-4DE39A095B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6250134786244275"/>
          <c:y val="0.15755627009646303"/>
          <c:w val="0.31666731092796008"/>
          <c:h val="0.78456591639871387"/>
        </c:manualLayout>
      </c:layout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 i="0" baseline="0">
                <a:effectLst/>
              </a:rPr>
              <a:t>% de Ejecución Mensual 2019 - 2020 - 2021</a:t>
            </a:r>
            <a:endParaRPr lang="es-CL" sz="1100">
              <a:effectLst/>
            </a:endParaRP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'P. 23 Ministerio Público (1)'!$E$49</c:f>
              <c:strCache>
                <c:ptCount val="1"/>
                <c:pt idx="0">
                  <c:v>GASTOS 2021</c:v>
                </c:pt>
              </c:strCache>
            </c:strRef>
          </c:tx>
          <c:spPr>
            <a:solidFill>
              <a:schemeClr val="accent2"/>
            </a:solidFill>
            <a:ln w="25400">
              <a:solidFill>
                <a:schemeClr val="accent2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'P. 23 Ministerio Público (1)'!$F$48:$Q$48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'P. 23 Ministerio Público (1)'!$F$49:$Q$49</c:f>
              <c:numCache>
                <c:formatCode>0.0%</c:formatCode>
                <c:ptCount val="12"/>
                <c:pt idx="0">
                  <c:v>7.6202133648617193E-2</c:v>
                </c:pt>
                <c:pt idx="1">
                  <c:v>7.5929118118662028E-2</c:v>
                </c:pt>
                <c:pt idx="2">
                  <c:v>0.16590627193018423</c:v>
                </c:pt>
                <c:pt idx="3">
                  <c:v>7.6336737938510549E-2</c:v>
                </c:pt>
                <c:pt idx="4">
                  <c:v>7.9227536062349349E-2</c:v>
                </c:pt>
                <c:pt idx="5">
                  <c:v>7.4991467488939589E-2</c:v>
                </c:pt>
                <c:pt idx="6">
                  <c:v>8.0011201133620036E-2</c:v>
                </c:pt>
                <c:pt idx="7">
                  <c:v>7.8820396159589579E-2</c:v>
                </c:pt>
                <c:pt idx="8">
                  <c:v>7.950784403824096E-2</c:v>
                </c:pt>
                <c:pt idx="9">
                  <c:v>7.8497511943214124E-2</c:v>
                </c:pt>
                <c:pt idx="10">
                  <c:v>8.0044500410310915E-2</c:v>
                </c:pt>
                <c:pt idx="11">
                  <c:v>0.11049916867088384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E9B-4992-96DE-87A52EE8FF73}"/>
            </c:ext>
          </c:extLst>
        </c:ser>
        <c:ser>
          <c:idx val="1"/>
          <c:order val="1"/>
          <c:tx>
            <c:strRef>
              <c:f>'P. 23 Ministerio Público (1)'!$E$50</c:f>
              <c:strCache>
                <c:ptCount val="1"/>
                <c:pt idx="0">
                  <c:v>GASTOS 2020</c:v>
                </c:pt>
              </c:strCache>
            </c:strRef>
          </c:tx>
          <c:spPr>
            <a:solidFill>
              <a:schemeClr val="accent1"/>
            </a:solidFill>
            <a:ln w="25400">
              <a:solidFill>
                <a:schemeClr val="accent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'P. 23 Ministerio Público (1)'!$F$48:$Q$48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'P. 23 Ministerio Público (1)'!$F$50:$Q$50</c:f>
              <c:numCache>
                <c:formatCode>0.0%</c:formatCode>
                <c:ptCount val="12"/>
                <c:pt idx="0">
                  <c:v>7.2255848911150972E-2</c:v>
                </c:pt>
                <c:pt idx="1">
                  <c:v>7.2566564009922507E-2</c:v>
                </c:pt>
                <c:pt idx="2">
                  <c:v>0.16061060575448868</c:v>
                </c:pt>
                <c:pt idx="3">
                  <c:v>7.5213408859259354E-2</c:v>
                </c:pt>
                <c:pt idx="4">
                  <c:v>7.7792151053091382E-2</c:v>
                </c:pt>
                <c:pt idx="5">
                  <c:v>7.9053870723753847E-2</c:v>
                </c:pt>
                <c:pt idx="6">
                  <c:v>7.9015902773532321E-2</c:v>
                </c:pt>
                <c:pt idx="7">
                  <c:v>7.6498087097141662E-2</c:v>
                </c:pt>
                <c:pt idx="8">
                  <c:v>7.3037348468107915E-2</c:v>
                </c:pt>
                <c:pt idx="9">
                  <c:v>7.2714746798532126E-2</c:v>
                </c:pt>
                <c:pt idx="10">
                  <c:v>7.9875838243070776E-2</c:v>
                </c:pt>
                <c:pt idx="11">
                  <c:v>0.10657764758081355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E9B-4992-96DE-87A52EE8FF73}"/>
            </c:ext>
          </c:extLst>
        </c:ser>
        <c:ser>
          <c:idx val="2"/>
          <c:order val="2"/>
          <c:tx>
            <c:strRef>
              <c:f>'P. 23 Ministerio Público (1)'!$E$51</c:f>
              <c:strCache>
                <c:ptCount val="1"/>
                <c:pt idx="0">
                  <c:v>GASTOS 2019</c:v>
                </c:pt>
              </c:strCache>
            </c:strRef>
          </c:tx>
          <c:spPr>
            <a:solidFill>
              <a:schemeClr val="accent3"/>
            </a:solidFill>
            <a:ln w="25400">
              <a:solidFill>
                <a:schemeClr val="accent3"/>
              </a:solidFill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'P. 23 Ministerio Público (1)'!$F$48:$Q$48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'P. 23 Ministerio Público (1)'!$F$51:$Q$51</c:f>
              <c:numCache>
                <c:formatCode>0.0%</c:formatCode>
                <c:ptCount val="12"/>
                <c:pt idx="0">
                  <c:v>6.8586116041518611E-2</c:v>
                </c:pt>
                <c:pt idx="1">
                  <c:v>6.9336186834987906E-2</c:v>
                </c:pt>
                <c:pt idx="2">
                  <c:v>0.15501514515140552</c:v>
                </c:pt>
                <c:pt idx="3">
                  <c:v>7.5985531244926796E-2</c:v>
                </c:pt>
                <c:pt idx="4">
                  <c:v>7.6962652919910252E-2</c:v>
                </c:pt>
                <c:pt idx="5">
                  <c:v>7.264047567998333E-2</c:v>
                </c:pt>
                <c:pt idx="6">
                  <c:v>6.8080479725167023E-2</c:v>
                </c:pt>
                <c:pt idx="7">
                  <c:v>7.0026221128933017E-2</c:v>
                </c:pt>
                <c:pt idx="8">
                  <c:v>6.9190923604107196E-2</c:v>
                </c:pt>
                <c:pt idx="9">
                  <c:v>7.1453688396099113E-2</c:v>
                </c:pt>
                <c:pt idx="10">
                  <c:v>7.5082507472785998E-2</c:v>
                </c:pt>
                <c:pt idx="11">
                  <c:v>0.11979403116073534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E9B-4992-96DE-87A52EE8FF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30739000"/>
        <c:axId val="330742136"/>
      </c:barChart>
      <c:catAx>
        <c:axId val="330739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30742136"/>
        <c:crosses val="autoZero"/>
        <c:auto val="1"/>
        <c:lblAlgn val="ctr"/>
        <c:lblOffset val="100"/>
        <c:noMultiLvlLbl val="0"/>
      </c:catAx>
      <c:valAx>
        <c:axId val="3307421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30739000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 i="0" baseline="0">
                <a:effectLst/>
              </a:rPr>
              <a:t>% de Ejecución Acumulada 2019 - 2020 - 2021</a:t>
            </a:r>
            <a:endParaRPr lang="es-CL" sz="1100">
              <a:effectLst/>
            </a:endParaRPr>
          </a:p>
        </c:rich>
      </c:tx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2435892388451443"/>
          <c:y val="0.13263888888888889"/>
          <c:w val="0.85341885389326333"/>
          <c:h val="0.6262806211723535"/>
        </c:manualLayout>
      </c:layout>
      <c:lineChart>
        <c:grouping val="standard"/>
        <c:varyColors val="0"/>
        <c:ser>
          <c:idx val="0"/>
          <c:order val="0"/>
          <c:tx>
            <c:strRef>
              <c:f>'P. 23 Ministerio Público (1)'!$E$42</c:f>
              <c:strCache>
                <c:ptCount val="1"/>
                <c:pt idx="0">
                  <c:v>GASTOS 2021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0.05"/>
                  <c:y val="-9.25925925925925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63C-4E5D-8BEA-044E28A62580}"/>
                </c:ext>
              </c:extLst>
            </c:dLbl>
            <c:dLbl>
              <c:idx val="1"/>
              <c:layout>
                <c:manualLayout>
                  <c:x val="-5.2777777777777778E-2"/>
                  <c:y val="-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63C-4E5D-8BEA-044E28A62580}"/>
                </c:ext>
              </c:extLst>
            </c:dLbl>
            <c:dLbl>
              <c:idx val="2"/>
              <c:layout>
                <c:manualLayout>
                  <c:x val="-6.1111111111111109E-2"/>
                  <c:y val="-1.85185185185186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63C-4E5D-8BEA-044E28A62580}"/>
                </c:ext>
              </c:extLst>
            </c:dLbl>
            <c:dLbl>
              <c:idx val="3"/>
              <c:layout>
                <c:manualLayout>
                  <c:x val="-5.2777777777777826E-2"/>
                  <c:y val="-2.77777777777778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63C-4E5D-8BEA-044E28A62580}"/>
                </c:ext>
              </c:extLst>
            </c:dLbl>
            <c:dLbl>
              <c:idx val="4"/>
              <c:layout>
                <c:manualLayout>
                  <c:x val="-5.8333333333333334E-2"/>
                  <c:y val="-3.70370370370370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63C-4E5D-8BEA-044E28A62580}"/>
                </c:ext>
              </c:extLst>
            </c:dLbl>
            <c:dLbl>
              <c:idx val="5"/>
              <c:layout>
                <c:manualLayout>
                  <c:x val="-5.2777777777777778E-2"/>
                  <c:y val="-1.85185185185186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63C-4E5D-8BEA-044E28A62580}"/>
                </c:ext>
              </c:extLst>
            </c:dLbl>
            <c:dLbl>
              <c:idx val="6"/>
              <c:layout>
                <c:manualLayout>
                  <c:x val="-3.8888888888888994E-2"/>
                  <c:y val="-3.70370370370370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63C-4E5D-8BEA-044E28A62580}"/>
                </c:ext>
              </c:extLst>
            </c:dLbl>
            <c:dLbl>
              <c:idx val="7"/>
              <c:layout>
                <c:manualLayout>
                  <c:x val="-4.1666557305336936E-2"/>
                  <c:y val="-1.388888888888897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700"/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4999999999999988E-2"/>
                      <c:h val="5.807888597258675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063C-4E5D-8BEA-044E28A62580}"/>
                </c:ext>
              </c:extLst>
            </c:dLbl>
            <c:dLbl>
              <c:idx val="8"/>
              <c:layout>
                <c:manualLayout>
                  <c:x val="-3.888888888888889E-2"/>
                  <c:y val="-2.31481481481481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63C-4E5D-8BEA-044E28A62580}"/>
                </c:ext>
              </c:extLst>
            </c:dLbl>
            <c:dLbl>
              <c:idx val="9"/>
              <c:layout>
                <c:manualLayout>
                  <c:x val="-4.7222222222222325E-2"/>
                  <c:y val="-2.7777777777777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63C-4E5D-8BEA-044E28A62580}"/>
                </c:ext>
              </c:extLst>
            </c:dLbl>
            <c:dLbl>
              <c:idx val="10"/>
              <c:layout>
                <c:manualLayout>
                  <c:x val="-2.2222222222222223E-2"/>
                  <c:y val="-1.3888888888888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063C-4E5D-8BEA-044E28A6258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'P. 23 Ministerio Público (1)'!$F$41:$Q$41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'P. 23 Ministerio Público (1)'!$F$42:$Q$42</c:f>
              <c:numCache>
                <c:formatCode>0.0%</c:formatCode>
                <c:ptCount val="12"/>
                <c:pt idx="0">
                  <c:v>7.6202133648617193E-2</c:v>
                </c:pt>
                <c:pt idx="1">
                  <c:v>0.15213125176727924</c:v>
                </c:pt>
                <c:pt idx="2">
                  <c:v>0.31803752369746346</c:v>
                </c:pt>
                <c:pt idx="3">
                  <c:v>0.394374261635974</c:v>
                </c:pt>
                <c:pt idx="4">
                  <c:v>0.47486616853601954</c:v>
                </c:pt>
                <c:pt idx="5">
                  <c:v>0.54969324847549517</c:v>
                </c:pt>
                <c:pt idx="6">
                  <c:v>0.62937684708896235</c:v>
                </c:pt>
                <c:pt idx="7">
                  <c:v>0.70819724324855193</c:v>
                </c:pt>
                <c:pt idx="8">
                  <c:v>0.78770508728679289</c:v>
                </c:pt>
                <c:pt idx="9">
                  <c:v>0.86527866484314597</c:v>
                </c:pt>
                <c:pt idx="10">
                  <c:v>0.94532316525345694</c:v>
                </c:pt>
                <c:pt idx="11">
                  <c:v>0.98935466764752877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063C-4E5D-8BEA-044E28A62580}"/>
            </c:ext>
          </c:extLst>
        </c:ser>
        <c:ser>
          <c:idx val="1"/>
          <c:order val="1"/>
          <c:tx>
            <c:strRef>
              <c:f>'P. 23 Ministerio Público (1)'!$E$43</c:f>
              <c:strCache>
                <c:ptCount val="1"/>
                <c:pt idx="0">
                  <c:v>GASTOS 2020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'P. 23 Ministerio Público (1)'!$F$41:$Q$41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'P. 23 Ministerio Público (1)'!$F$43:$Q$43</c:f>
              <c:numCache>
                <c:formatCode>0.0%</c:formatCode>
                <c:ptCount val="12"/>
                <c:pt idx="0">
                  <c:v>7.2255848911150972E-2</c:v>
                </c:pt>
                <c:pt idx="1">
                  <c:v>0.14482241292107348</c:v>
                </c:pt>
                <c:pt idx="2">
                  <c:v>0.30479539244127429</c:v>
                </c:pt>
                <c:pt idx="3">
                  <c:v>0.38000880130053366</c:v>
                </c:pt>
                <c:pt idx="4">
                  <c:v>0.46360997466219267</c:v>
                </c:pt>
                <c:pt idx="5">
                  <c:v>0.54266384538594659</c:v>
                </c:pt>
                <c:pt idx="6">
                  <c:v>0.62129973092499058</c:v>
                </c:pt>
                <c:pt idx="7">
                  <c:v>0.69779781802213225</c:v>
                </c:pt>
                <c:pt idx="8">
                  <c:v>0.7242039290468264</c:v>
                </c:pt>
                <c:pt idx="9">
                  <c:v>0.79691867584535858</c:v>
                </c:pt>
                <c:pt idx="10">
                  <c:v>0.87679451408842934</c:v>
                </c:pt>
                <c:pt idx="11">
                  <c:v>0.98542327409681396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063C-4E5D-8BEA-044E28A62580}"/>
            </c:ext>
          </c:extLst>
        </c:ser>
        <c:ser>
          <c:idx val="2"/>
          <c:order val="2"/>
          <c:tx>
            <c:strRef>
              <c:f>'P. 23 Ministerio Público (1)'!$E$44</c:f>
              <c:strCache>
                <c:ptCount val="1"/>
                <c:pt idx="0">
                  <c:v>GASTOS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'P. 23 Ministerio Público (1)'!$F$41:$Q$41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'P. 23 Ministerio Público (1)'!$F$44:$Q$44</c:f>
              <c:numCache>
                <c:formatCode>0.0%</c:formatCode>
                <c:ptCount val="12"/>
                <c:pt idx="0">
                  <c:v>6.8586116041518611E-2</c:v>
                </c:pt>
                <c:pt idx="1">
                  <c:v>0.13792230287650653</c:v>
                </c:pt>
                <c:pt idx="2">
                  <c:v>0.29293744802791205</c:v>
                </c:pt>
                <c:pt idx="3">
                  <c:v>0.36806062719112553</c:v>
                </c:pt>
                <c:pt idx="4">
                  <c:v>0.44502328011103576</c:v>
                </c:pt>
                <c:pt idx="5">
                  <c:v>0.48965247630120406</c:v>
                </c:pt>
                <c:pt idx="6">
                  <c:v>0.55482411955238387</c:v>
                </c:pt>
                <c:pt idx="7">
                  <c:v>0.62485034068131695</c:v>
                </c:pt>
                <c:pt idx="8">
                  <c:v>0.69404126428542412</c:v>
                </c:pt>
                <c:pt idx="9">
                  <c:v>0.76549495268152323</c:v>
                </c:pt>
                <c:pt idx="10">
                  <c:v>0.84057746015430923</c:v>
                </c:pt>
                <c:pt idx="11">
                  <c:v>0.98605891209113217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063C-4E5D-8BEA-044E28A6258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30744488"/>
        <c:axId val="330741352"/>
      </c:lineChart>
      <c:catAx>
        <c:axId val="330744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30741352"/>
        <c:crosses val="autoZero"/>
        <c:auto val="1"/>
        <c:lblAlgn val="ctr"/>
        <c:lblOffset val="100"/>
        <c:noMultiLvlLbl val="0"/>
      </c:catAx>
      <c:valAx>
        <c:axId val="33074135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30744488"/>
        <c:crosses val="autoZero"/>
        <c:crossBetween val="between"/>
        <c:majorUnit val="0.2"/>
      </c:valAx>
      <c:spPr>
        <a:noFill/>
        <a:ln w="25400">
          <a:noFill/>
        </a:ln>
      </c:spPr>
    </c:plotArea>
    <c:legend>
      <c:legendPos val="b"/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D0E218-0D5D-4B70-8E2F-575388586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150496B8-B04E-44D6-9FCF-235A4FB2634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C3838C02-90E4-4B8F-AF58-B4632E558E5E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Fuente</a:t>
            </a:r>
            <a:r>
              <a:rPr kumimoji="0" lang="es-CL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2794595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59995C-6C5E-4774-930D-FE8EA32FE7E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07-03-2022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50403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A67D08-3D11-4B0F-A15F-9F52EB68D63D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07-03-2022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99324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78813F-3287-4428-A15C-12A23CF4CFA4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07-03-2022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799382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6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CB32A8-ACCF-408E-AE69-3B995A8F0BF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07-03-2022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27431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07-03-2022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939821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CB32A8-ACCF-408E-AE69-3B995A8F0BF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07-03-2022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16036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E02360-A21A-4CCD-BCB0-8531ABD610AB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07-03-2022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52710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C7CA73-43A2-4A16-A5CB-3D4B44330E0D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07-03-2022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4567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BAF36A-EDE5-4FA8-84EC-3AA788C97240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07-03-2022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2315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2D39C1-1D08-4F24-AE34-397A80400841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07-03-2022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2060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A55497-5A8F-46E9-977B-DA4B0E8E00C9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07-03-2022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3697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9ED8E3-6EAB-4093-9165-930AB8B37E7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07-03-2022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3013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437570-0FE3-4267-B1AE-9E8F529BA4FA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07-03-2022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4510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Cuadro de texto 2">
            <a:extLst>
              <a:ext uri="{FF2B5EF4-FFF2-40B4-BE49-F238E27FC236}">
                <a16:creationId xmlns:a16="http://schemas.microsoft.com/office/drawing/2014/main" id="{C4D4A02F-D281-4983-AABC-D2B3DB8CD31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60000" y="270000"/>
            <a:ext cx="1562100" cy="914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" name="Imagen 12">
            <a:extLst>
              <a:ext uri="{FF2B5EF4-FFF2-40B4-BE49-F238E27FC236}">
                <a16:creationId xmlns:a16="http://schemas.microsoft.com/office/drawing/2014/main" id="{13857662-5DF6-4B90-BC4B-9FA02C2D0E6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000" y="358259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6499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60" r:id="rId14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632848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DICIEMBRE 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23: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PÚBLICO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779912" y="5373216"/>
            <a:ext cx="4536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marzo 2022</a:t>
            </a:r>
          </a:p>
        </p:txBody>
      </p:sp>
    </p:spTree>
    <p:extLst>
      <p:ext uri="{BB962C8B-B14F-4D97-AF65-F5344CB8AC3E}">
        <p14:creationId xmlns:p14="http://schemas.microsoft.com/office/powerpoint/2010/main" val="3861410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1160795"/>
            <a:ext cx="775977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DICIEMBRE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BC0B9B71-13B3-40E1-809D-20274474B5F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2243391"/>
              </p:ext>
            </p:extLst>
          </p:nvPr>
        </p:nvGraphicFramePr>
        <p:xfrm>
          <a:off x="611560" y="1988840"/>
          <a:ext cx="7759774" cy="41028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860251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9552" y="1196752"/>
            <a:ext cx="799288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DICIEMBRE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61E5A836-FC06-4EAB-8828-3FA486D8104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00686330"/>
              </p:ext>
            </p:extLst>
          </p:nvPr>
        </p:nvGraphicFramePr>
        <p:xfrm>
          <a:off x="539552" y="2420888"/>
          <a:ext cx="7992888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590222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67544" y="1196752"/>
            <a:ext cx="7776864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DICIEMBRE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E967F739-F06B-49FE-AEEA-6ADC839FCEC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48214844"/>
              </p:ext>
            </p:extLst>
          </p:nvPr>
        </p:nvGraphicFramePr>
        <p:xfrm>
          <a:off x="467544" y="2204864"/>
          <a:ext cx="7776864" cy="3890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676460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05067" y="1149287"/>
            <a:ext cx="802694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DICIEMBRE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16506" y="1761060"/>
            <a:ext cx="8004067" cy="27359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D08913BB-9EC9-445E-A240-F25FE42CCE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2931255"/>
              </p:ext>
            </p:extLst>
          </p:nvPr>
        </p:nvGraphicFramePr>
        <p:xfrm>
          <a:off x="510828" y="2125324"/>
          <a:ext cx="8004065" cy="4140359"/>
        </p:xfrm>
        <a:graphic>
          <a:graphicData uri="http://schemas.openxmlformats.org/drawingml/2006/table">
            <a:tbl>
              <a:tblPr/>
              <a:tblGrid>
                <a:gridCol w="751555">
                  <a:extLst>
                    <a:ext uri="{9D8B030D-6E8A-4147-A177-3AD203B41FA5}">
                      <a16:colId xmlns:a16="http://schemas.microsoft.com/office/drawing/2014/main" val="3681202682"/>
                    </a:ext>
                  </a:extLst>
                </a:gridCol>
                <a:gridCol w="313149">
                  <a:extLst>
                    <a:ext uri="{9D8B030D-6E8A-4147-A177-3AD203B41FA5}">
                      <a16:colId xmlns:a16="http://schemas.microsoft.com/office/drawing/2014/main" val="1064911625"/>
                    </a:ext>
                  </a:extLst>
                </a:gridCol>
                <a:gridCol w="313149">
                  <a:extLst>
                    <a:ext uri="{9D8B030D-6E8A-4147-A177-3AD203B41FA5}">
                      <a16:colId xmlns:a16="http://schemas.microsoft.com/office/drawing/2014/main" val="548256546"/>
                    </a:ext>
                  </a:extLst>
                </a:gridCol>
                <a:gridCol w="2329821">
                  <a:extLst>
                    <a:ext uri="{9D8B030D-6E8A-4147-A177-3AD203B41FA5}">
                      <a16:colId xmlns:a16="http://schemas.microsoft.com/office/drawing/2014/main" val="771921117"/>
                    </a:ext>
                  </a:extLst>
                </a:gridCol>
                <a:gridCol w="751555">
                  <a:extLst>
                    <a:ext uri="{9D8B030D-6E8A-4147-A177-3AD203B41FA5}">
                      <a16:colId xmlns:a16="http://schemas.microsoft.com/office/drawing/2014/main" val="1572863796"/>
                    </a:ext>
                  </a:extLst>
                </a:gridCol>
                <a:gridCol w="688926">
                  <a:extLst>
                    <a:ext uri="{9D8B030D-6E8A-4147-A177-3AD203B41FA5}">
                      <a16:colId xmlns:a16="http://schemas.microsoft.com/office/drawing/2014/main" val="703154861"/>
                    </a:ext>
                  </a:extLst>
                </a:gridCol>
                <a:gridCol w="688926">
                  <a:extLst>
                    <a:ext uri="{9D8B030D-6E8A-4147-A177-3AD203B41FA5}">
                      <a16:colId xmlns:a16="http://schemas.microsoft.com/office/drawing/2014/main" val="1062816750"/>
                    </a:ext>
                  </a:extLst>
                </a:gridCol>
                <a:gridCol w="663874">
                  <a:extLst>
                    <a:ext uri="{9D8B030D-6E8A-4147-A177-3AD203B41FA5}">
                      <a16:colId xmlns:a16="http://schemas.microsoft.com/office/drawing/2014/main" val="1543141296"/>
                    </a:ext>
                  </a:extLst>
                </a:gridCol>
                <a:gridCol w="751555">
                  <a:extLst>
                    <a:ext uri="{9D8B030D-6E8A-4147-A177-3AD203B41FA5}">
                      <a16:colId xmlns:a16="http://schemas.microsoft.com/office/drawing/2014/main" val="1347988012"/>
                    </a:ext>
                  </a:extLst>
                </a:gridCol>
                <a:gridCol w="751555">
                  <a:extLst>
                    <a:ext uri="{9D8B030D-6E8A-4147-A177-3AD203B41FA5}">
                      <a16:colId xmlns:a16="http://schemas.microsoft.com/office/drawing/2014/main" val="1818072796"/>
                    </a:ext>
                  </a:extLst>
                </a:gridCol>
              </a:tblGrid>
              <a:tr h="20844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583" marR="8583" marT="85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83" marR="8583" marT="858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7143963"/>
                  </a:ext>
                </a:extLst>
              </a:tr>
              <a:tr h="40856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83" marR="8583" marT="85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83" marR="8583" marT="85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583" marR="8583" marT="85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83" marR="8583" marT="858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0663704"/>
                  </a:ext>
                </a:extLst>
              </a:tr>
              <a:tr h="1417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201.930.882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217.887.232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15.956.350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215.567.750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106,8%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3698999"/>
                  </a:ext>
                </a:extLst>
              </a:tr>
              <a:tr h="1334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153.920.266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169.366.467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15.446.201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169.046.820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109,8%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4815483"/>
                  </a:ext>
                </a:extLst>
              </a:tr>
              <a:tr h="1334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35.611.834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35.631.849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20.015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35.244.398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7988943"/>
                  </a:ext>
                </a:extLst>
              </a:tr>
              <a:tr h="1334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349.981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755.379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405.398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740.638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211,6%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6121912"/>
                  </a:ext>
                </a:extLst>
              </a:tr>
              <a:tr h="1334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349.981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620.606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270.625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620.607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177,3%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8805498"/>
                  </a:ext>
                </a:extLst>
              </a:tr>
              <a:tr h="1334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134.773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134.773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120.031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89,1%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1530656"/>
                  </a:ext>
                </a:extLst>
              </a:tr>
              <a:tr h="1334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906.996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921.135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14.139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918.223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101,2%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8062245"/>
                  </a:ext>
                </a:extLst>
              </a:tr>
              <a:tr h="1334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50.057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50.057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47.146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94,2%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94,2%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518743"/>
                  </a:ext>
                </a:extLst>
              </a:tr>
              <a:tr h="1334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Postgrado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50.057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50.057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47.146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94,2%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94,2%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9354091"/>
                  </a:ext>
                </a:extLst>
              </a:tr>
              <a:tr h="1334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856.939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871.078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14.139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871.077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101,6%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744420"/>
                  </a:ext>
                </a:extLst>
              </a:tr>
              <a:tr h="1798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Concesiones Ministerio de Justicia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856.939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871.078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14.139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871.077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101,6%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4092582"/>
                  </a:ext>
                </a:extLst>
              </a:tr>
              <a:tr h="1334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33,7%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8360168"/>
                  </a:ext>
                </a:extLst>
              </a:tr>
              <a:tr h="1334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33,7%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9033958"/>
                  </a:ext>
                </a:extLst>
              </a:tr>
              <a:tr h="1334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1.954.760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2.078.014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123.254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1.914.001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4543202"/>
                  </a:ext>
                </a:extLst>
              </a:tr>
              <a:tr h="1334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23.155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23.155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22.551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9248203"/>
                  </a:ext>
                </a:extLst>
              </a:tr>
              <a:tr h="1334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9.968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9.968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8.670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87,0%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5352113"/>
                  </a:ext>
                </a:extLst>
              </a:tr>
              <a:tr h="1334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81.840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117.969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36.129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113.527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138,7%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96,2%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3228997"/>
                  </a:ext>
                </a:extLst>
              </a:tr>
              <a:tr h="1334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907.283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950.223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42.940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842.930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92,9%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88,7%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4317475"/>
                  </a:ext>
                </a:extLst>
              </a:tr>
              <a:tr h="1334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942.482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955.286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12.804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905.257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96,1%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94,8%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153785"/>
                  </a:ext>
                </a:extLst>
              </a:tr>
              <a:tr h="1334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21.413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21.413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21.066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9894489"/>
                  </a:ext>
                </a:extLst>
              </a:tr>
              <a:tr h="1334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9.187.035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8.187.649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-999.386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6.757.299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73,6%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82,5%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6884309"/>
                  </a:ext>
                </a:extLst>
              </a:tr>
              <a:tr h="1334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9.187.035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8.187.649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-999.386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6.757.299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73,6%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82,5%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3199010"/>
                  </a:ext>
                </a:extLst>
              </a:tr>
              <a:tr h="1334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90.102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90.102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90.102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1479968"/>
                  </a:ext>
                </a:extLst>
              </a:tr>
              <a:tr h="1334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a Contratistas                                                   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90.102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90.102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90.102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8512745"/>
                  </a:ext>
                </a:extLst>
              </a:tr>
              <a:tr h="1334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856.127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856.117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856.097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8560970,0%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7851135"/>
                  </a:ext>
                </a:extLst>
              </a:tr>
              <a:tr h="1334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856.127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856.117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856.097 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8560970,0%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83" marR="8583" marT="858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12883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6981902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248</TotalTime>
  <Words>490</Words>
  <Application>Microsoft Office PowerPoint</Application>
  <PresentationFormat>Presentación en pantalla (4:3)</PresentationFormat>
  <Paragraphs>283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Arial Black</vt:lpstr>
      <vt:lpstr>Calibri</vt:lpstr>
      <vt:lpstr>1_Tema de Office</vt:lpstr>
      <vt:lpstr>EJECUCIÓN PRESUPUESTARIA DE GASTOS ACUMULADA AL MES DE DICIEMBRE DE 2021 PARTIDA 23: MINISTERIO PÚBLICO</vt:lpstr>
      <vt:lpstr>EJECUCIÓN PRESUPUESTARIA DE GASTOS ACUMULADA AL MES DE DICIEMBRE DE 2021  MINISTERIO PÚBLICO</vt:lpstr>
      <vt:lpstr>Presentación de PowerPoint</vt:lpstr>
      <vt:lpstr>Presentación de PowerPoint</vt:lpstr>
      <vt:lpstr>EJECUCIÓN PRESUPUESTARIA DE GASTOS ACUMULADA AL MES DE DICIEMBRE DE 2021  MINISTERIO PÚBLICO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Presupuesto</cp:lastModifiedBy>
  <cp:revision>41</cp:revision>
  <dcterms:created xsi:type="dcterms:W3CDTF">2020-01-06T13:12:56Z</dcterms:created>
  <dcterms:modified xsi:type="dcterms:W3CDTF">2022-03-07T18:34:21Z</dcterms:modified>
</cp:coreProperties>
</file>